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9"/>
  </p:notesMasterIdLst>
  <p:sldIdLst>
    <p:sldId id="256" r:id="rId2"/>
    <p:sldId id="257" r:id="rId3"/>
    <p:sldId id="322" r:id="rId4"/>
    <p:sldId id="258" r:id="rId5"/>
    <p:sldId id="259" r:id="rId6"/>
    <p:sldId id="260" r:id="rId7"/>
    <p:sldId id="261" r:id="rId8"/>
    <p:sldId id="262" r:id="rId9"/>
    <p:sldId id="263" r:id="rId10"/>
    <p:sldId id="265" r:id="rId11"/>
    <p:sldId id="267" r:id="rId12"/>
    <p:sldId id="264" r:id="rId13"/>
    <p:sldId id="266" r:id="rId14"/>
    <p:sldId id="268" r:id="rId15"/>
    <p:sldId id="269" r:id="rId16"/>
    <p:sldId id="270" r:id="rId17"/>
    <p:sldId id="272" r:id="rId18"/>
    <p:sldId id="271" r:id="rId19"/>
    <p:sldId id="273" r:id="rId20"/>
    <p:sldId id="274" r:id="rId21"/>
    <p:sldId id="275" r:id="rId22"/>
    <p:sldId id="277" r:id="rId23"/>
    <p:sldId id="276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2" r:id="rId38"/>
    <p:sldId id="291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3" r:id="rId48"/>
    <p:sldId id="304" r:id="rId49"/>
    <p:sldId id="301" r:id="rId50"/>
    <p:sldId id="305" r:id="rId51"/>
    <p:sldId id="302" r:id="rId52"/>
    <p:sldId id="306" r:id="rId53"/>
    <p:sldId id="307" r:id="rId54"/>
    <p:sldId id="308" r:id="rId55"/>
    <p:sldId id="309" r:id="rId56"/>
    <p:sldId id="313" r:id="rId57"/>
    <p:sldId id="310" r:id="rId58"/>
    <p:sldId id="311" r:id="rId59"/>
    <p:sldId id="312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038"/>
    <p:restoredTop sz="94712"/>
  </p:normalViewPr>
  <p:slideViewPr>
    <p:cSldViewPr snapToGrid="0" snapToObjects="1">
      <p:cViewPr varScale="1">
        <p:scale>
          <a:sx n="120" d="100"/>
          <a:sy n="120" d="100"/>
        </p:scale>
        <p:origin x="75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6F28A7-EA99-2E43-8F5B-94C3035B1AE2}" type="datetimeFigureOut">
              <a:rPr lang="de-DE" smtClean="0"/>
              <a:t>11.12.19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21098F-856F-F449-9406-7F86BF3675C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233635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95A01E-89A0-E347-90B6-EC339445F8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8196A71-06AA-9C41-BB9B-B228B0AF23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0C99FF-8A1E-0E4D-9347-4B3A1768BB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3643C-D009-3849-83C6-A871C8673F6C}" type="datetime1">
              <a:rPr lang="de-AT" smtClean="0"/>
              <a:t>11.12.19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40B487-5A9D-0641-AACB-859778F0F5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2103A1-8E59-0B47-8302-9425EF7D08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1865C-EBAD-CF41-9F01-3C407C00566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5727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AA776B-66B4-084B-AACA-F30174B550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F26F80-DE35-8C4C-B861-FF79B35EFB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0F2958-B26F-5A4D-8419-1E781BD4AD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B9E08-0BFF-394F-8AA7-5343006AA0FE}" type="datetime1">
              <a:rPr lang="de-AT" smtClean="0"/>
              <a:t>11.12.19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B72767-390D-7346-BA65-B27A5BDDCA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C4CDE3-3853-AE46-A604-CBF351D1F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1865C-EBAD-CF41-9F01-3C407C00566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0699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DD609E1-9F21-7040-9683-81DB453445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013981-AA1F-7343-A879-FC55CBA4BA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D1B023-C8FA-6743-970F-5998F24D5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7BEFC8-BDC4-F041-9382-88190B5DEB66}" type="datetime1">
              <a:rPr lang="de-AT" smtClean="0"/>
              <a:t>11.12.19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7D55AF-589A-2B45-A1A7-14B5D79392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36C26B-BBA3-7748-B315-53CEAF19AC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1865C-EBAD-CF41-9F01-3C407C00566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4777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2584FA-F3FB-CC4A-9CA1-6857E9D83E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DBC833-3B85-DF42-95D1-F289B8BEE3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DBD68F-13CB-DB45-846A-EAA1376CA1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5D855-7734-5E4C-B929-F9B8E3094B02}" type="datetime1">
              <a:rPr lang="de-AT" smtClean="0"/>
              <a:t>11.12.19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B4100E-C66E-7D49-B387-2FC0969F9C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BD42C9-5B36-8C49-AB69-C9818AA1CB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1865C-EBAD-CF41-9F01-3C407C00566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2643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79EB65-6913-5845-BB2E-31360D36A6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937F82-B2C1-E248-8EC4-5150A1B896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886489-B23B-714A-9335-543BCF665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1BB94-C51F-7B4A-8E4E-7A486FF53EEB}" type="datetime1">
              <a:rPr lang="de-AT" smtClean="0"/>
              <a:t>11.12.19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3482EB-692E-5A43-A348-086A2D254B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B9AF61-A2DC-EA4F-BF2C-D2A8FF2E67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1865C-EBAD-CF41-9F01-3C407C00566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4456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C83ACB-FED1-6A43-AFD3-3BC92972EA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EEFA32-7D9D-5C47-92CE-3F9F41722F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6C39DF-D8CF-C743-8FED-DF8A768E83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CB5418-3743-4A4E-9F95-C5094C2C43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375E5-1C9B-3640-B2B3-35F376B3CA48}" type="datetime1">
              <a:rPr lang="de-AT" smtClean="0"/>
              <a:t>11.12.19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C68036-7FDE-504B-AABE-6D3DBF7BA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7EA01C-C11F-0347-8ED1-094EB9CB7C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1865C-EBAD-CF41-9F01-3C407C00566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9145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8CCA20-B9E4-5447-9F76-9DCABBBCA9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C224A5-1911-DB4D-AC13-1C34D43240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F1B5C5-B040-6947-A46E-DE1CF8DB80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3C1E23D-716A-0746-AFB8-51CFFE791FF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0C3BFF3-8C3E-0F47-8B69-5924F60348B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470C93D-4FBE-AA43-B19A-36A2FEE0E5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83FB1-9DD2-124E-B149-D8C257B90DF5}" type="datetime1">
              <a:rPr lang="de-AT" smtClean="0"/>
              <a:t>11.12.19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EDB98A4-1379-CE4E-B8E4-E18D6A952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53A30C7-BE15-BD4C-9D06-CFF1A53FC3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1865C-EBAD-CF41-9F01-3C407C00566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3379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E40EF3-EEDA-2540-9136-35FAD04AB4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5CD37E0-E416-2F49-BFC0-D772FF1812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84F75-194F-E44E-AA5C-CDA6A04BA77E}" type="datetime1">
              <a:rPr lang="de-AT" smtClean="0"/>
              <a:t>11.12.19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E8C816-7290-6843-BB97-6C74AC3985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AB377D-6047-B74C-84D8-BC7175155C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1865C-EBAD-CF41-9F01-3C407C00566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6104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EA47169-CB12-714F-9145-D82D3AE0BF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451C5-A748-104E-A3BB-9A536F72A7D3}" type="datetime1">
              <a:rPr lang="de-AT" smtClean="0"/>
              <a:t>11.12.19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55E9164-885A-2448-BCE0-2B77CEECF3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575119-CE3E-F94D-A01F-19EC618A61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1865C-EBAD-CF41-9F01-3C407C00566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7918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F7ED18-34A2-0848-A2BC-E83E033BFA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3D07D5-E2A6-8843-9759-BC4BB8BB9E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742F07-DFF0-8D4D-9CFC-F5C3FC77E0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9FEAE7-7D9E-1F49-9A51-7BBD584534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E380D3-ADE1-EF43-8FD9-89F92C72957A}" type="datetime1">
              <a:rPr lang="de-AT" smtClean="0"/>
              <a:t>11.12.19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7FCC03-A8E1-234C-ABCA-38E059F529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48DE66-1C72-894D-8014-CEF14E8AE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1865C-EBAD-CF41-9F01-3C407C00566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8265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3253DB-A3AD-DC4F-AA7F-7120C263CC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73B877C-81E2-9041-BD81-0AE9793706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F905B4-841E-BD41-BA7C-5DB1425F0D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5C417A-088C-4149-8773-0425A30EA4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7F0BA-E1CD-CD49-9598-F2479D1FF0F2}" type="datetime1">
              <a:rPr lang="de-AT" smtClean="0"/>
              <a:t>11.12.19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5AECD0-0F75-AC4A-87AC-28291080E7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C0520C-4775-2549-9356-17858081D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1865C-EBAD-CF41-9F01-3C407C00566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1035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9280318-1B60-874A-A8DD-FD07B0BC0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4B7F57-FACE-104F-83B9-27C2B20774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89BD50-DB8C-2248-9DCE-5AE850DC6D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BC318A-5F7A-204E-8CDF-044DC80B9A78}" type="datetime1">
              <a:rPr lang="de-AT" smtClean="0"/>
              <a:t>11.12.19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F55AFF-640F-394F-97A5-8E53D9B3A4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08236F-9E5E-7E4C-8547-60564389B2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01865C-EBAD-CF41-9F01-3C407C00566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849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tiff"/><Relationship Id="rId4" Type="http://schemas.openxmlformats.org/officeDocument/2006/relationships/image" Target="../media/image3.tif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tif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tif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tiff"/><Relationship Id="rId4" Type="http://schemas.openxmlformats.org/officeDocument/2006/relationships/image" Target="../media/image32.tif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tiff"/><Relationship Id="rId4" Type="http://schemas.openxmlformats.org/officeDocument/2006/relationships/image" Target="../media/image36.tif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tif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tiff"/><Relationship Id="rId2" Type="http://schemas.openxmlformats.org/officeDocument/2006/relationships/image" Target="../media/image46.tif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tiff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tiff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tif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tiff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tiff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tif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tiff"/><Relationship Id="rId2" Type="http://schemas.openxmlformats.org/officeDocument/2006/relationships/image" Target="../media/image61.tiff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tiff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tiff"/><Relationship Id="rId3" Type="http://schemas.openxmlformats.org/officeDocument/2006/relationships/hyperlink" Target="https://www.youtube.com/watch?v=NStQ_MasrGs" TargetMode="External"/><Relationship Id="rId7" Type="http://schemas.openxmlformats.org/officeDocument/2006/relationships/image" Target="../media/image69.tiff"/><Relationship Id="rId2" Type="http://schemas.openxmlformats.org/officeDocument/2006/relationships/hyperlink" Target="https://www.youtube.com/watch?v=pbGz1njqhxU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tiff"/><Relationship Id="rId5" Type="http://schemas.openxmlformats.org/officeDocument/2006/relationships/image" Target="../media/image67.tiff"/><Relationship Id="rId4" Type="http://schemas.openxmlformats.org/officeDocument/2006/relationships/image" Target="../media/image66.tif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86B462-8B2C-C641-AD17-B727D0DF2B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478308"/>
            <a:ext cx="12192000" cy="2387600"/>
          </a:xfrm>
        </p:spPr>
        <p:txBody>
          <a:bodyPr>
            <a:normAutofit fontScale="90000"/>
          </a:bodyPr>
          <a:lstStyle/>
          <a:p>
            <a:r>
              <a:rPr lang="en-US" dirty="0"/>
              <a:t>Plant Surfaces: Structures and Functions</a:t>
            </a:r>
            <a:br>
              <a:rPr lang="en-US" dirty="0"/>
            </a:br>
            <a:r>
              <a:rPr lang="en-US" dirty="0"/>
              <a:t>for Biomimetic Applications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0FDE13C-A354-2D4D-93D6-B9D4178B19E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Ille C. Gebeshuber, TU Wien</a:t>
            </a:r>
          </a:p>
          <a:p>
            <a:endParaRPr lang="en-US" dirty="0"/>
          </a:p>
          <a:p>
            <a:r>
              <a:rPr lang="en-US" dirty="0"/>
              <a:t>Quelle: Springer HB of Nanotechnology, Ed. B. Bhushan, 2017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800B55D-DDDD-AA4C-8ADD-D0EAB1795A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1072" y="5018029"/>
            <a:ext cx="2670928" cy="183997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8DE411E-7BB2-9948-B02C-80501DCE37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935071"/>
            <a:ext cx="2540000" cy="1905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FCA3D79-C7F7-F44C-89F2-1FD36E36F1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52482" y="0"/>
            <a:ext cx="1539518" cy="11406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961646A-5359-1247-8C4F-D225ECA8E2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649691" cy="1297257"/>
          </a:xfrm>
          <a:prstGeom prst="rect">
            <a:avLst/>
          </a:prstGeom>
        </p:spPr>
      </p:pic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546E1D9F-8CFA-C84D-A9FD-103C55A42F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1865C-EBAD-CF41-9F01-3C407C00566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3327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5EDBB9-D6C9-4B40-B886-05BC82EF51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12591E3-BA31-F443-AB1A-3719D177AB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48079" y="1991088"/>
            <a:ext cx="2889232" cy="4351338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43D2FA8-3A54-3747-B882-A2C871F37EED}"/>
              </a:ext>
            </a:extLst>
          </p:cNvPr>
          <p:cNvSpPr txBox="1"/>
          <p:nvPr/>
        </p:nvSpPr>
        <p:spPr>
          <a:xfrm>
            <a:off x="4077467" y="1991088"/>
            <a:ext cx="7276333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Saguaro (</a:t>
            </a:r>
            <a:r>
              <a:rPr lang="en-US" sz="2800" i="1" dirty="0" err="1"/>
              <a:t>Carnegiea</a:t>
            </a:r>
            <a:r>
              <a:rPr lang="en-US" sz="2800" i="1" dirty="0"/>
              <a:t> </a:t>
            </a:r>
            <a:r>
              <a:rPr lang="en-US" sz="2800" i="1" dirty="0" err="1"/>
              <a:t>gigantea</a:t>
            </a:r>
            <a:r>
              <a:rPr lang="en-US" sz="2800" dirty="0"/>
              <a:t>), the largest cactus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up to 21m tall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stems are ribbed – large areas of the plant are shaded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ribs and elastic cuticle allow a rapid increase of the volume after sporadic rainfalls: the stems expand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15AEF075-BA6E-A44A-8F1D-3A83ED06F0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1865C-EBAD-CF41-9F01-3C407C00566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4818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9A7D88-F039-FF45-B1B5-2C772048B6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7580C29-27F6-0A40-98AB-15A4783466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9227" y="1764664"/>
            <a:ext cx="3237411" cy="4863937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740BDDB-0FC0-C842-B5F0-CD076CDDF828}"/>
              </a:ext>
            </a:extLst>
          </p:cNvPr>
          <p:cNvSpPr txBox="1"/>
          <p:nvPr/>
        </p:nvSpPr>
        <p:spPr>
          <a:xfrm>
            <a:off x="3727269" y="1764664"/>
            <a:ext cx="8464731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Giant Arum (</a:t>
            </a:r>
            <a:r>
              <a:rPr lang="en-US" sz="2800" i="1" dirty="0" err="1"/>
              <a:t>Amorphophallus</a:t>
            </a:r>
            <a:r>
              <a:rPr lang="en-US" sz="2800" i="1" dirty="0"/>
              <a:t> </a:t>
            </a:r>
            <a:r>
              <a:rPr lang="en-US" sz="2800" i="1" dirty="0" err="1"/>
              <a:t>titanum</a:t>
            </a:r>
            <a:r>
              <a:rPr lang="en-US" sz="2800" dirty="0"/>
              <a:t>) lives in the deepest shadows of the humid rainforest understories in Sumatra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flower reaches a height of three meters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and is the largest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weights less than one kilogram: the largest lightweight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construction amongst plants, possibly even in any organism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riblets serve as mechanical stabilizers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the unpleasant-smelling central column heats periodically to almost 40 degree C</a:t>
            </a:r>
          </a:p>
          <a:p>
            <a:endParaRPr lang="en-US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9EF05EFA-D719-A848-A9F8-4CE1B96A16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1865C-EBAD-CF41-9F01-3C407C00566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4663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E9DF09-D246-8E4F-8554-7D4CD39EE6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00A355-DF45-444B-8138-0A16A9C821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Pollen and spores: particularly refined hierarchical structures</a:t>
            </a:r>
          </a:p>
          <a:p>
            <a:r>
              <a:rPr lang="en-US" dirty="0"/>
              <a:t>Pollen: attachment and detachment to the pollinating insect and the stigma of the flower, and possibly temperature control under insolation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CAD8F7-E4C4-EF40-B067-227F045D29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8696" y="3536933"/>
            <a:ext cx="4076635" cy="3109029"/>
          </a:xfrm>
          <a:prstGeom prst="rect">
            <a:avLst/>
          </a:prstGeom>
        </p:spPr>
      </p:pic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2C8202C-A22B-A04F-A4FA-FF7E901B0A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1865C-EBAD-CF41-9F01-3C407C00566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2843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C8419F-2B4B-B441-B1FB-8B039733FE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Pollen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B2B8118-BF65-1447-B17F-ECC61FA044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68500" y="2134394"/>
            <a:ext cx="8255000" cy="3733800"/>
          </a:xfrm>
        </p:spPr>
      </p:pic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4A75ED56-03D0-0846-A4AA-0BE4873DB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1865C-EBAD-CF41-9F01-3C407C00566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6779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9922A3-C68E-7743-9B60-9973755C9C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58677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(a) Pumpkin (</a:t>
            </a:r>
            <a:r>
              <a:rPr lang="en-US" i="1" dirty="0"/>
              <a:t>Cucurbita pepo</a:t>
            </a:r>
            <a:r>
              <a:rPr lang="en-US" dirty="0"/>
              <a:t>) pollen grain. Surface structures might increase the Reynolds number</a:t>
            </a:r>
          </a:p>
          <a:p>
            <a:pPr marL="0" indent="0">
              <a:buNone/>
            </a:pPr>
            <a:r>
              <a:rPr lang="en-US" dirty="0"/>
              <a:t>(b) A vessel-element of the same plant exhibiting complex spiral and perforated structures to transport water within the plant.</a:t>
            </a: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FCEAFAC-7E11-CD41-8E19-0108665119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8800" y="2951880"/>
            <a:ext cx="8255000" cy="37338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F5F1CE6-413D-B943-88B8-F1EE97573D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80" y="3319526"/>
            <a:ext cx="2677540" cy="2677540"/>
          </a:xfrm>
          <a:prstGeom prst="rect">
            <a:avLst/>
          </a:prstGeom>
        </p:spPr>
      </p:pic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40B0091-464A-D647-8D14-CD0E8BC4B7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1865C-EBAD-CF41-9F01-3C407C00566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2185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643681-1DF8-9745-9CC1-FA7AC40665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Seeds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40DF68-E8D9-9B4A-A6A1-DFBFBC44EF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25030"/>
            <a:ext cx="10515600" cy="4351338"/>
          </a:xfrm>
        </p:spPr>
        <p:txBody>
          <a:bodyPr/>
          <a:lstStyle/>
          <a:p>
            <a:r>
              <a:rPr lang="en-US" dirty="0"/>
              <a:t>Image shows two seed surfaces with concave cell sculpturing constructions that  generate high Reynolds numbers to prolong the floating time.</a:t>
            </a: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9A4EF7-2D8B-D142-B431-053E8BF8A7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371" y="2754350"/>
            <a:ext cx="8255000" cy="37719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9C3C0BB-40C0-F94A-AB60-71A47DAB4C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644" y="237305"/>
            <a:ext cx="1725825" cy="97546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5551689-B70E-B54F-BEDD-B9160906C5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58485" y="2423008"/>
            <a:ext cx="2677886" cy="4349715"/>
          </a:xfrm>
          <a:prstGeom prst="rect">
            <a:avLst/>
          </a:prstGeom>
        </p:spPr>
      </p:pic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88E64D1-AE6E-5A45-BB88-10F4600C5D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1865C-EBAD-CF41-9F01-3C407C00566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4485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E25F14-6556-F04D-8D72-114BD9ADEE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F9A197-64B1-F24F-BFB2-0E4E612645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see high structural and functional diversity of the surfaces of the some </a:t>
            </a:r>
            <a:r>
              <a:rPr lang="en-US" b="1" dirty="0"/>
              <a:t>450 000 different species of land plants</a:t>
            </a:r>
            <a:r>
              <a:rPr lang="en-US" dirty="0"/>
              <a:t>.</a:t>
            </a:r>
          </a:p>
          <a:p>
            <a:r>
              <a:rPr lang="en-US" dirty="0"/>
              <a:t>Grasses: superhydrophobic, 12 000 species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3660E1F-0261-D744-96DB-46753B8272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0782" y="3606800"/>
            <a:ext cx="2501900" cy="3251200"/>
          </a:xfrm>
          <a:prstGeom prst="rect">
            <a:avLst/>
          </a:prstGeom>
        </p:spPr>
      </p:pic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44C2DB9-5530-7A41-B4A4-60B954F28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1865C-EBAD-CF41-9F01-3C407C00566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8203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96DE48-3BF4-6242-80F5-E098E53AB2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Outermost layers of a plant cell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83A073-8D1D-8441-8034-281D9DF408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4873626"/>
            <a:ext cx="12192000" cy="4351338"/>
          </a:xfrm>
        </p:spPr>
        <p:txBody>
          <a:bodyPr>
            <a:normAutofit/>
          </a:bodyPr>
          <a:lstStyle/>
          <a:p>
            <a:r>
              <a:rPr lang="en-US" dirty="0"/>
              <a:t>An outermost </a:t>
            </a:r>
            <a:r>
              <a:rPr lang="en-US" b="1" dirty="0"/>
              <a:t>wax</a:t>
            </a:r>
            <a:r>
              <a:rPr lang="en-US" dirty="0"/>
              <a:t> layer, an underlying wax film, the </a:t>
            </a:r>
            <a:r>
              <a:rPr lang="en-US" b="1" dirty="0"/>
              <a:t>cuticula</a:t>
            </a:r>
            <a:r>
              <a:rPr lang="en-US" dirty="0"/>
              <a:t>, made of a </a:t>
            </a:r>
            <a:r>
              <a:rPr lang="en-US" dirty="0" err="1"/>
              <a:t>cutin</a:t>
            </a:r>
            <a:r>
              <a:rPr lang="en-US" dirty="0"/>
              <a:t> network and integrated waxes, a </a:t>
            </a:r>
            <a:r>
              <a:rPr lang="en-US" b="1" dirty="0"/>
              <a:t>pectin</a:t>
            </a:r>
            <a:r>
              <a:rPr lang="en-US" dirty="0"/>
              <a:t> layer, the </a:t>
            </a:r>
            <a:r>
              <a:rPr lang="en-US" b="1" dirty="0"/>
              <a:t>plasma membrane</a:t>
            </a:r>
            <a:r>
              <a:rPr lang="en-US" dirty="0"/>
              <a:t>. </a:t>
            </a:r>
          </a:p>
          <a:p>
            <a:r>
              <a:rPr lang="en-US" dirty="0"/>
              <a:t>The plasma membrane separates the water-containing living part of the cells from the outermost nonliving outer cell wall and cuticle.</a:t>
            </a: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EEC88C9-6F38-444A-A93D-F1CDA24837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7122" y="1474289"/>
            <a:ext cx="7048500" cy="3073400"/>
          </a:xfrm>
          <a:prstGeom prst="rect">
            <a:avLst/>
          </a:prstGeom>
        </p:spPr>
      </p:pic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7C90ADA-59BE-9E48-BC4D-77C2009B82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1865C-EBAD-CF41-9F01-3C407C00566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6560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092AC8-B7E7-F640-94C2-56AB9C6E58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Vascular Plants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B23D76-0D28-C546-94A7-00100465C6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There is a basic and obvious difference in surface structure and function between </a:t>
            </a:r>
            <a:r>
              <a:rPr lang="en-US" b="1" dirty="0"/>
              <a:t>aquatic</a:t>
            </a:r>
            <a:r>
              <a:rPr lang="en-US" dirty="0"/>
              <a:t> and </a:t>
            </a:r>
            <a:r>
              <a:rPr lang="en-US" b="1" dirty="0"/>
              <a:t>terrestrial</a:t>
            </a:r>
            <a:r>
              <a:rPr lang="en-US" dirty="0"/>
              <a:t> plants.</a:t>
            </a:r>
          </a:p>
          <a:p>
            <a:r>
              <a:rPr lang="en-US" b="1" dirty="0"/>
              <a:t>In terrestrial (vascular) plants </a:t>
            </a:r>
            <a:r>
              <a:rPr lang="en-US" dirty="0"/>
              <a:t>an </a:t>
            </a:r>
            <a:r>
              <a:rPr lang="en-US" b="1" dirty="0"/>
              <a:t>epidermis</a:t>
            </a:r>
            <a:r>
              <a:rPr lang="en-US" dirty="0"/>
              <a:t> is present, a specialized outermost cell layer with its function as a transpiration barrier.</a:t>
            </a:r>
          </a:p>
          <a:p>
            <a:r>
              <a:rPr lang="en-US" dirty="0"/>
              <a:t>Outside is the polymer cuticle with its superimposed waxes.</a:t>
            </a:r>
          </a:p>
          <a:p>
            <a:r>
              <a:rPr lang="en-US" dirty="0"/>
              <a:t>The cuticle is absent in roots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F607864-C5AA-9942-B8A3-48E2E6C40B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1865C-EBAD-CF41-9F01-3C407C00566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2083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4B669-D49B-564B-9DE0-2C0A79D954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98F22C-ADC7-C543-930D-5458DE66FD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en-US" b="1" dirty="0"/>
              <a:t>cuticle</a:t>
            </a:r>
            <a:r>
              <a:rPr lang="en-US" dirty="0"/>
              <a:t> is basically a </a:t>
            </a:r>
            <a:r>
              <a:rPr lang="en-US" b="1" dirty="0"/>
              <a:t>biopolymer</a:t>
            </a:r>
            <a:r>
              <a:rPr lang="en-US" dirty="0"/>
              <a:t> made of a </a:t>
            </a:r>
            <a:r>
              <a:rPr lang="en-US" b="1" dirty="0"/>
              <a:t>polyester</a:t>
            </a:r>
            <a:r>
              <a:rPr lang="en-US" dirty="0"/>
              <a:t> called </a:t>
            </a:r>
            <a:r>
              <a:rPr lang="en-US" dirty="0" err="1"/>
              <a:t>cutin</a:t>
            </a:r>
            <a:r>
              <a:rPr lang="en-US" dirty="0"/>
              <a:t>, impregnated with integrated (</a:t>
            </a:r>
            <a:r>
              <a:rPr lang="en-US" dirty="0" err="1"/>
              <a:t>intracuticular</a:t>
            </a:r>
            <a:r>
              <a:rPr lang="en-US" dirty="0"/>
              <a:t>) waxes. </a:t>
            </a:r>
          </a:p>
          <a:p>
            <a:r>
              <a:rPr lang="en-US" dirty="0"/>
              <a:t>Additionally, waxes on the cuticle surface (epicuticular waxes) play an important role in surface structuring at the subcellular scale. </a:t>
            </a:r>
          </a:p>
          <a:p>
            <a:r>
              <a:rPr lang="en-US" dirty="0"/>
              <a:t>They occur in different morphologies, show a large variability in their chemistry and are able to self-assemble into three-dimensional crystals.</a:t>
            </a:r>
          </a:p>
          <a:p>
            <a:endParaRPr lang="en-US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62ECFFE-94B5-004A-ADA2-91CDE91AD9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1865C-EBAD-CF41-9F01-3C407C00566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4531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59E549-F0A5-1D4C-B51C-4FBD1B6655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2D7F87-1324-714A-8B4F-B8F9E53748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This lecture gives an overview of plant surface structures and their evolution, combines surface chemistry and architecture with their functions and refers to possible biomimetic applications.</a:t>
            </a:r>
          </a:p>
          <a:p>
            <a:r>
              <a:rPr lang="en-US" dirty="0"/>
              <a:t>Life: 3.5 billion years, 10 million species</a:t>
            </a:r>
          </a:p>
          <a:p>
            <a:r>
              <a:rPr lang="en-US" dirty="0"/>
              <a:t>The complexity of the hierarchical structures and their functionality in biological organisms surpasses all abiotic natural surfaces.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52AC44F-F7EA-2F41-8059-F50EA48D9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1865C-EBAD-CF41-9F01-3C407C00566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2793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78A740-C6C9-584B-AEC4-9CE9ABC4C3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D1849E-C9AA-D340-966E-C66DF9B612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Epicuticular waxes form the boundary layer for many interactions with the plant’s environment, like wettability or spectral reflection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F7425D7-3EFD-E940-B430-9AFB27484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1865C-EBAD-CF41-9F01-3C407C00566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3982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E5AA9D-A2AD-C148-ACE9-444B934FF1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CEE83A-FBEB-3243-A434-8BC9D66D0B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We focus on </a:t>
            </a:r>
            <a:r>
              <a:rPr lang="en-US" b="1" dirty="0"/>
              <a:t>superhydrophobic</a:t>
            </a:r>
            <a:r>
              <a:rPr lang="en-US" dirty="0"/>
              <a:t> and </a:t>
            </a:r>
            <a:r>
              <a:rPr lang="en-US" b="1" dirty="0" err="1"/>
              <a:t>superhydrophilic</a:t>
            </a:r>
            <a:r>
              <a:rPr lang="en-US" dirty="0"/>
              <a:t> surfaces, which are of particular importance for biomimetic applications (e.g., self-cleaning: lotus effect). </a:t>
            </a:r>
          </a:p>
          <a:p>
            <a:r>
              <a:rPr lang="en-US" b="1" dirty="0"/>
              <a:t>Superhydrophilicity</a:t>
            </a:r>
            <a:r>
              <a:rPr lang="en-US" dirty="0"/>
              <a:t> means that a droplet imposed on a surface spreads instantly and a contact angle cannot even be measured, e.g., in the leaves of </a:t>
            </a:r>
            <a:r>
              <a:rPr lang="en-US" i="1" dirty="0" err="1"/>
              <a:t>Ruellia</a:t>
            </a:r>
            <a:r>
              <a:rPr lang="en-US" dirty="0"/>
              <a:t>. </a:t>
            </a:r>
          </a:p>
          <a:p>
            <a:r>
              <a:rPr lang="en-US" dirty="0"/>
              <a:t>In contrast, on a superhydrophobic surface water remains as an almost globular droplet with a contact angle of more than 150 degrees.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D4D2D1-3F98-814C-8BD1-C6B79E085D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70822" y="4079189"/>
            <a:ext cx="1765955" cy="2354606"/>
          </a:xfrm>
          <a:prstGeom prst="rect">
            <a:avLst/>
          </a:prstGeom>
        </p:spPr>
      </p:pic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6C5D945-1895-F044-92A0-AAA543C4A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1865C-EBAD-CF41-9F01-3C407C00566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0292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D487BA-9763-9B49-A074-C342692099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0CED9C-DA52-6F4D-9E03-B62FA456E8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Plant surfaces exposed to the air are very often superhydrophobic.</a:t>
            </a:r>
          </a:p>
          <a:p>
            <a:r>
              <a:rPr lang="en-US" dirty="0"/>
              <a:t>But </a:t>
            </a:r>
            <a:r>
              <a:rPr lang="en-US" b="1" dirty="0"/>
              <a:t>all plant roots are </a:t>
            </a:r>
            <a:r>
              <a:rPr lang="en-US" b="1" dirty="0" err="1"/>
              <a:t>superhydrophilic</a:t>
            </a:r>
            <a:r>
              <a:rPr lang="en-US" b="1" dirty="0"/>
              <a:t> </a:t>
            </a:r>
            <a:r>
              <a:rPr lang="en-US" dirty="0"/>
              <a:t>– like the surfaces of water plants.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C9C6553-FA32-DF4C-A8D0-7AFC7C4C55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0435" y="3085193"/>
            <a:ext cx="2395966" cy="361169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4B7EE98-279D-6944-849F-F14C0A758B2F}"/>
              </a:ext>
            </a:extLst>
          </p:cNvPr>
          <p:cNvSpPr txBox="1"/>
          <p:nvPr/>
        </p:nvSpPr>
        <p:spPr>
          <a:xfrm>
            <a:off x="6984275" y="4328159"/>
            <a:ext cx="27869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Phragmites </a:t>
            </a:r>
            <a:r>
              <a:rPr lang="en-US" i="1" dirty="0" err="1"/>
              <a:t>autralis</a:t>
            </a:r>
            <a:endParaRPr lang="en-US" i="1" dirty="0"/>
          </a:p>
          <a:p>
            <a:r>
              <a:rPr lang="en-US" dirty="0" err="1"/>
              <a:t>Reet</a:t>
            </a:r>
            <a:r>
              <a:rPr lang="en-US" dirty="0"/>
              <a:t> (</a:t>
            </a:r>
            <a:r>
              <a:rPr lang="en-US" dirty="0" err="1"/>
              <a:t>Schilfrohr</a:t>
            </a:r>
            <a:r>
              <a:rPr lang="en-US" dirty="0"/>
              <a:t>)</a:t>
            </a:r>
          </a:p>
          <a:p>
            <a:endParaRPr lang="en-US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A01E579-0BA7-7D41-A404-04C5BB7D34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1865C-EBAD-CF41-9F01-3C407C00566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6128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459F4AD-E7D6-B54F-B9BD-3751FBC0BF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74886" y="4972594"/>
            <a:ext cx="2517114" cy="188540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720AF9E-43F7-7C41-BB5E-DE04942FF9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Biomimetics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6D0588-96CE-9F41-89E3-AF1DDF8E46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/>
              <a:t>Biomimetics</a:t>
            </a:r>
            <a:r>
              <a:rPr lang="en-US" dirty="0"/>
              <a:t> is a modern scientific field.</a:t>
            </a:r>
          </a:p>
          <a:p>
            <a:r>
              <a:rPr lang="en-US" dirty="0"/>
              <a:t>The construction of an electric battery based on observations of the Torpedo fish (today we call it </a:t>
            </a:r>
            <a:r>
              <a:rPr lang="en-US" b="1" dirty="0"/>
              <a:t>Electric Ray</a:t>
            </a:r>
            <a:r>
              <a:rPr lang="en-US" dirty="0"/>
              <a:t>) by </a:t>
            </a:r>
            <a:r>
              <a:rPr lang="en-US" dirty="0" err="1"/>
              <a:t>Allessandro</a:t>
            </a:r>
            <a:r>
              <a:rPr lang="en-US" dirty="0"/>
              <a:t> Volta in 1800 was the first milestone of bionics.</a:t>
            </a:r>
          </a:p>
          <a:p>
            <a:r>
              <a:rPr lang="en-US" dirty="0"/>
              <a:t>The publication of the </a:t>
            </a:r>
            <a:r>
              <a:rPr lang="en-US" b="1" dirty="0"/>
              <a:t>lotus effect </a:t>
            </a:r>
            <a:r>
              <a:rPr lang="en-US" dirty="0"/>
              <a:t>in 1997 led to a change of paradigms in surface technologies.</a:t>
            </a:r>
          </a:p>
          <a:p>
            <a:r>
              <a:rPr lang="en-US" dirty="0"/>
              <a:t>Self cleaning lotus leaves are mentioned as early as the second century B.C. in the Sanskrit text of the Bhagavad Gita (e.g., book 5,10) </a:t>
            </a:r>
          </a:p>
          <a:p>
            <a:r>
              <a:rPr lang="en-US" dirty="0"/>
              <a:t>Biological role models provide an extraordinary diversity for innovative surface technologies.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885A61-FC1A-D844-835E-C4660BF75C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4521" y="69669"/>
            <a:ext cx="3097098" cy="2098766"/>
          </a:xfrm>
          <a:prstGeom prst="rect">
            <a:avLst/>
          </a:prstGeom>
        </p:spPr>
      </p:pic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70A0896-6943-F44E-9628-7B981FB27D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1865C-EBAD-CF41-9F01-3C407C00566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0664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8F5363E-CF07-7941-B1CA-DA37E8DF81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02218" y="0"/>
            <a:ext cx="2689781" cy="195341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FF200B1-1C32-7247-8763-05EFF0B2E7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1. Chemistry of Plant Surfaces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C751E0-6206-9D4A-A35C-0526758953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 land or vascular plants the waxes range from monomolecular layers to thick crusts or </a:t>
            </a:r>
            <a:r>
              <a:rPr lang="en-US" dirty="0" err="1"/>
              <a:t>threedimensional</a:t>
            </a:r>
            <a:r>
              <a:rPr lang="en-US" dirty="0"/>
              <a:t> (3-D) crystals, and form the boundary layer of the surface. </a:t>
            </a:r>
          </a:p>
          <a:p>
            <a:r>
              <a:rPr lang="en-US" dirty="0"/>
              <a:t>They are sometimes visible as a white or bluish coloration of leaves and fruits, as in wheat, cabbage, grapes, or plums.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F03351-379F-644C-A710-CA89485C5A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1900" y="4375175"/>
            <a:ext cx="3314700" cy="24828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4620CC0-CF66-3740-AFCA-BDE2D32CB1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0974" y="4808787"/>
            <a:ext cx="2590474" cy="1940355"/>
          </a:xfrm>
          <a:prstGeom prst="rect">
            <a:avLst/>
          </a:prstGeom>
        </p:spPr>
      </p:pic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C30D5A7-D4DC-0E4B-99EE-32C131536B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1865C-EBAD-CF41-9F01-3C407C00566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8794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F49998-E06D-814B-9CF1-728ABB7E06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0ACA3D-FD28-B24A-991C-6AE730C609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Waxes can also be found in fungi, lichens and animals.</a:t>
            </a:r>
          </a:p>
          <a:p>
            <a:r>
              <a:rPr lang="en-US" dirty="0"/>
              <a:t>The epicuticular waxes occur in widely differing morphologies, all of which are crystalline and thus self-assembling.</a:t>
            </a:r>
          </a:p>
          <a:p>
            <a:r>
              <a:rPr lang="en-US" dirty="0"/>
              <a:t>Waxes are absent in roots.</a:t>
            </a:r>
          </a:p>
          <a:p>
            <a:endParaRPr lang="en-US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623C17D-18A2-DE48-969F-37F860E93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1865C-EBAD-CF41-9F01-3C407C00566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626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0C4B67-9E31-904F-B407-EB551D37EE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SEM micrographs of epicuticular waxes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A8E2A7-EEA4-1641-89C3-6569A5B02B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In (a) waxes on a leaf of </a:t>
            </a:r>
            <a:r>
              <a:rPr lang="en-US" i="1" dirty="0"/>
              <a:t>Euphorbia </a:t>
            </a:r>
            <a:r>
              <a:rPr lang="en-US" i="1" dirty="0" err="1"/>
              <a:t>resinifera</a:t>
            </a:r>
            <a:r>
              <a:rPr lang="en-US" i="1" dirty="0"/>
              <a:t> </a:t>
            </a:r>
            <a:r>
              <a:rPr lang="en-US" dirty="0"/>
              <a:t>have been partially</a:t>
            </a:r>
            <a:br>
              <a:rPr lang="en-US" dirty="0"/>
            </a:br>
            <a:r>
              <a:rPr lang="en-US" dirty="0"/>
              <a:t>removed to show the composite structure of a basal wax layer with three-dimensional wax platelets on it.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4210F90-66DE-2949-BE3A-3C8EA08D7D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8925" y="3302385"/>
            <a:ext cx="3963314" cy="28745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147290A-FD63-3440-B55E-ECEF216BF4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7427" y="3302385"/>
            <a:ext cx="3198474" cy="2874578"/>
          </a:xfrm>
          <a:prstGeom prst="rect">
            <a:avLst/>
          </a:prstGeom>
        </p:spPr>
      </p:pic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B4DAC13-507F-6B42-BD05-C71DD436C5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1865C-EBAD-CF41-9F01-3C407C00566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9234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0C4B67-9E31-904F-B407-EB551D37EE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SEM micrographs of epicuticular waxes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A8E2A7-EEA4-1641-89C3-6569A5B02B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In (b) a wax crust with fissures on a leaf of </a:t>
            </a:r>
            <a:r>
              <a:rPr lang="en-US" i="1" dirty="0" err="1"/>
              <a:t>Crassula</a:t>
            </a:r>
            <a:r>
              <a:rPr lang="en-US" i="1" dirty="0"/>
              <a:t> ovata </a:t>
            </a:r>
            <a:r>
              <a:rPr lang="en-US" dirty="0"/>
              <a:t>is shown.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2B58342-C0C9-C84F-873F-AB5774387E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5589" y="3221732"/>
            <a:ext cx="4178844" cy="30901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DBFAEC2-AF81-6A44-8BC7-F136BB4317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1350" y="3221732"/>
            <a:ext cx="4125532" cy="3090167"/>
          </a:xfrm>
          <a:prstGeom prst="rect">
            <a:avLst/>
          </a:prstGeom>
        </p:spPr>
      </p:pic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B8F2F96-1FC8-2648-B0CC-6C6516706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1865C-EBAD-CF41-9F01-3C407C00566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85272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0C4B67-9E31-904F-B407-EB551D37EE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SEM micrographs of epicuticular waxes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A8E2A7-EEA4-1641-89C3-6569A5B02B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 cross-section through the periclinal wall of </a:t>
            </a:r>
            <a:r>
              <a:rPr lang="en-US" i="1" dirty="0"/>
              <a:t>Aloe </a:t>
            </a:r>
            <a:r>
              <a:rPr lang="en-US" i="1" dirty="0" err="1"/>
              <a:t>striata</a:t>
            </a:r>
            <a:r>
              <a:rPr lang="en-US" i="1" dirty="0"/>
              <a:t> </a:t>
            </a:r>
            <a:r>
              <a:rPr lang="en-US" dirty="0"/>
              <a:t>in (c)</a:t>
            </a:r>
            <a:br>
              <a:rPr lang="en-US" dirty="0"/>
            </a:br>
            <a:r>
              <a:rPr lang="en-US" dirty="0"/>
              <a:t>shows the cuticle (indicated by C) and a wax layer (indicated by an arrow) with wax platelets on top.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AB89DA9-51A1-CA46-9CA2-0248512169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6445" y="3610072"/>
            <a:ext cx="3744323" cy="277494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9049F75-BBB8-FD49-88DF-AC7A7C7410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8459" y="3610071"/>
            <a:ext cx="3699872" cy="2771333"/>
          </a:xfrm>
          <a:prstGeom prst="rect">
            <a:avLst/>
          </a:prstGeom>
        </p:spPr>
      </p:pic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8986BB6-DAF2-D74B-B185-5D39FC8DE8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1865C-EBAD-CF41-9F01-3C407C00566E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98438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0C4B67-9E31-904F-B407-EB551D37EE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SEM micrographs of epicuticular waxes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A8E2A7-EEA4-1641-89C3-6569A5B02B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In (d) </a:t>
            </a:r>
            <a:r>
              <a:rPr lang="en-US" dirty="0" err="1"/>
              <a:t>nonacosanol</a:t>
            </a:r>
            <a:r>
              <a:rPr lang="en-US" dirty="0"/>
              <a:t> tubules on </a:t>
            </a:r>
            <a:r>
              <a:rPr lang="en-US" i="1" dirty="0"/>
              <a:t>Thalictrum flavum </a:t>
            </a:r>
            <a:r>
              <a:rPr lang="en-US" dirty="0"/>
              <a:t>spp. </a:t>
            </a:r>
            <a:r>
              <a:rPr lang="en-US" dirty="0" err="1"/>
              <a:t>glaucum</a:t>
            </a:r>
            <a:r>
              <a:rPr lang="en-US" dirty="0"/>
              <a:t> leaves and in (e) </a:t>
            </a:r>
            <a:r>
              <a:rPr lang="en-US" dirty="0">
                <a:latin typeface="Symbol" pitchFamily="2" charset="2"/>
              </a:rPr>
              <a:t>b</a:t>
            </a:r>
            <a:r>
              <a:rPr lang="en-US" dirty="0"/>
              <a:t>-diketone wax tubules on </a:t>
            </a:r>
            <a:r>
              <a:rPr lang="en-US" i="1" dirty="0"/>
              <a:t>Eucalyptus </a:t>
            </a:r>
            <a:r>
              <a:rPr lang="en-US" i="1" dirty="0" err="1"/>
              <a:t>gunnii</a:t>
            </a:r>
            <a:r>
              <a:rPr lang="en-US" i="1" dirty="0"/>
              <a:t> </a:t>
            </a:r>
            <a:r>
              <a:rPr lang="en-US" dirty="0"/>
              <a:t>leaves are shown.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F432443-0668-784F-A674-ABBF6F144C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1416" y="3573014"/>
            <a:ext cx="3935464" cy="291986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7781A95-ED33-3843-B1A2-AAAF6378D8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642" y="3573014"/>
            <a:ext cx="4037437" cy="291986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A2A8EE2-D697-744C-86FD-3A914C0E6D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4718" y="2938013"/>
            <a:ext cx="1497875" cy="14978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D7B3E69-A174-2643-9B1F-F95E8CB4AC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92008" y="2931805"/>
            <a:ext cx="1658575" cy="1658575"/>
          </a:xfrm>
          <a:prstGeom prst="rect">
            <a:avLst/>
          </a:prstGeom>
        </p:spPr>
      </p:pic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E97E4CA-755E-7C42-9AD5-9C14DF9D9B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1865C-EBAD-CF41-9F01-3C407C00566E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5751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91DF51B-6497-194F-81B0-1334F71A10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902"/>
          <a:stretch/>
        </p:blipFill>
        <p:spPr>
          <a:xfrm>
            <a:off x="603315" y="713329"/>
            <a:ext cx="10868174" cy="5762886"/>
          </a:xfrm>
          <a:prstGeom prst="rect">
            <a:avLst/>
          </a:prstGeom>
        </p:spPr>
      </p:pic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847DD48F-9CAF-5F4F-9DDD-F9CE24065B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1865C-EBAD-CF41-9F01-3C407C00566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448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0C4B67-9E31-904F-B407-EB551D37EE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SEM micrographs of epicuticular waxes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A8E2A7-EEA4-1641-89C3-6569A5B02B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In (f) wax platelets on </a:t>
            </a:r>
            <a:r>
              <a:rPr lang="en-US" i="1" dirty="0" err="1"/>
              <a:t>Aristolochis</a:t>
            </a:r>
            <a:r>
              <a:rPr lang="en-US" i="1" dirty="0"/>
              <a:t> </a:t>
            </a:r>
            <a:r>
              <a:rPr lang="en-US" i="1" dirty="0" err="1"/>
              <a:t>albida</a:t>
            </a:r>
            <a:r>
              <a:rPr lang="en-US" i="1" dirty="0"/>
              <a:t> </a:t>
            </a:r>
            <a:r>
              <a:rPr lang="en-US" dirty="0"/>
              <a:t>leaf and in (g) transversely ridged rodlets on a leaf of </a:t>
            </a:r>
            <a:r>
              <a:rPr lang="en-US" i="1" dirty="0"/>
              <a:t>Sassafras </a:t>
            </a:r>
            <a:r>
              <a:rPr lang="en-US" i="1" dirty="0" err="1"/>
              <a:t>albidum</a:t>
            </a:r>
            <a:r>
              <a:rPr lang="en-US" dirty="0"/>
              <a:t> are shown.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7D6FE9C-C863-A042-8719-A54B2860FD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3051" y="3650251"/>
            <a:ext cx="3939721" cy="305189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7C63391-57AE-3147-A52B-9EA0169CF3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3280" y="3650251"/>
            <a:ext cx="4164692" cy="305135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0E9E7E8-AE40-1044-8316-8F8ABC1771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6068" y="2817856"/>
            <a:ext cx="1399833" cy="187606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85A94B2-AAF2-5B47-9CDE-FC41C717E2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37100" y="2817856"/>
            <a:ext cx="2605644" cy="1876064"/>
          </a:xfrm>
          <a:prstGeom prst="rect">
            <a:avLst/>
          </a:prstGeom>
        </p:spPr>
      </p:pic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78FDD59-0F1A-994C-A728-59FCBFD672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1865C-EBAD-CF41-9F01-3C407C00566E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69037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0C4B67-9E31-904F-B407-EB551D37EE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SEM micrographs of epicuticular waxes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A8E2A7-EEA4-1641-89C3-6569A5B02B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In (h) longitudinally aggregated wax threads form large aggregated rodlets on the lower side of the leaves of </a:t>
            </a:r>
            <a:r>
              <a:rPr lang="en-US" i="1" dirty="0"/>
              <a:t>Musa</a:t>
            </a:r>
            <a:r>
              <a:rPr lang="en-US" dirty="0"/>
              <a:t> species (spp.).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0E81D5A-4F54-B04B-83E5-589259976A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3886" y="3012723"/>
            <a:ext cx="4152718" cy="3253933"/>
          </a:xfrm>
          <a:prstGeom prst="rect">
            <a:avLst/>
          </a:prstGeom>
        </p:spPr>
      </p:pic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1F4B59F-C41D-3D40-BCC8-36E03A4927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1865C-EBAD-CF41-9F01-3C407C00566E}" type="slidenum">
              <a:rPr lang="en-US" smtClean="0"/>
              <a:t>31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8201BA0-3269-D844-9E95-4ED8FD6979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3800" y="3012722"/>
            <a:ext cx="4335000" cy="3256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79069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0C4B67-9E31-904F-B407-EB551D37EE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SEM micrographs of epicuticular waxes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A8E2A7-EEA4-1641-89C3-6569A5B02B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In </a:t>
            </a:r>
            <a:r>
              <a:rPr lang="en-US" i="1" dirty="0"/>
              <a:t>Convallaria </a:t>
            </a:r>
            <a:r>
              <a:rPr lang="en-US" i="1" dirty="0" err="1"/>
              <a:t>majalis</a:t>
            </a:r>
            <a:r>
              <a:rPr lang="en-US" i="1" dirty="0"/>
              <a:t> </a:t>
            </a:r>
            <a:r>
              <a:rPr lang="en-US" dirty="0"/>
              <a:t>leaves, shown in (</a:t>
            </a:r>
            <a:r>
              <a:rPr lang="en-US" dirty="0" err="1"/>
              <a:t>i</a:t>
            </a:r>
            <a:r>
              <a:rPr lang="en-US" dirty="0"/>
              <a:t>), wax platelets are arranged in a pattern, similar to magnetic field lines, around the stomata.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F55C2F2-8E72-784D-9310-E7540F4554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308" y="2927361"/>
            <a:ext cx="4011930" cy="3109839"/>
          </a:xfrm>
          <a:prstGeom prst="rect">
            <a:avLst/>
          </a:prstGeom>
        </p:spPr>
      </p:pic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47DEFF2-23CC-7C42-8E9A-BB028E45D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1865C-EBAD-CF41-9F01-3C407C00566E}" type="slidenum">
              <a:rPr lang="en-US" smtClean="0"/>
              <a:t>32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B4ABBAB-44F8-6C47-9BDE-8F3DCC03D2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9946" y="2927360"/>
            <a:ext cx="2331254" cy="3107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02218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D56598-52CA-1744-934A-FE09C6A97C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1.1. Chemical Composition of Wax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333F42-6189-F844-87B6-9D1505A7B9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term wax is used for a variety of biogenic products that contain fatty materials of various kinds. </a:t>
            </a:r>
          </a:p>
          <a:p>
            <a:r>
              <a:rPr lang="en-US" dirty="0"/>
              <a:t>Well known examples are beeswax, paraffin and carnauba wax from wax palms (</a:t>
            </a:r>
            <a:r>
              <a:rPr lang="en-US" i="1" dirty="0" err="1"/>
              <a:t>Copernicia</a:t>
            </a:r>
            <a:r>
              <a:rPr lang="en-US" i="1" dirty="0"/>
              <a:t> </a:t>
            </a:r>
            <a:r>
              <a:rPr lang="en-US" i="1" dirty="0" err="1"/>
              <a:t>prunifera</a:t>
            </a:r>
            <a:r>
              <a:rPr lang="en-US" dirty="0"/>
              <a:t>).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7E1B48-514E-5144-922B-E1335966A5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2944" y="3365500"/>
            <a:ext cx="2324100" cy="3492500"/>
          </a:xfrm>
          <a:prstGeom prst="rect">
            <a:avLst/>
          </a:prstGeom>
        </p:spPr>
      </p:pic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4636B4A9-F5B2-EB40-B309-58AA14E2D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1865C-EBAD-CF41-9F01-3C407C00566E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02758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34FBBB-3955-A444-85FC-1B915C5D81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most common chemical compounds in plant waxes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33568E1-3597-E84C-889F-C9038C0632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57365" y="1825625"/>
            <a:ext cx="8077270" cy="4351338"/>
          </a:xfrm>
        </p:spPr>
      </p:pic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48ACE378-92D3-DC40-A255-B7881C59DF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1865C-EBAD-CF41-9F01-3C407C00566E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55571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5859CB-60C3-2B4E-AE5F-F9BFE132C9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C78561-6A46-4647-AE73-CF5FA3D912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Environmental factors, such as temperature or light intensity, influence the quantity of waxes and their chemical composition.</a:t>
            </a:r>
          </a:p>
          <a:p>
            <a:r>
              <a:rPr lang="en-US" dirty="0"/>
              <a:t>Epicuticular wax structures usually occur in the size range from 0.2 to 100</a:t>
            </a:r>
            <a:r>
              <a:rPr lang="en-US" dirty="0">
                <a:latin typeface="Symbol" pitchFamily="2" charset="2"/>
              </a:rPr>
              <a:t>m</a:t>
            </a:r>
            <a:r>
              <a:rPr lang="en-US" dirty="0"/>
              <a:t>m.</a:t>
            </a:r>
          </a:p>
          <a:p>
            <a:r>
              <a:rPr lang="en-US" dirty="0"/>
              <a:t>Comprehensive overviews of the terminology and micromorphology of epicuticular waxes are given by </a:t>
            </a:r>
            <a:r>
              <a:rPr lang="en-US" dirty="0" err="1"/>
              <a:t>Barthlott</a:t>
            </a:r>
            <a:r>
              <a:rPr lang="en-US" dirty="0"/>
              <a:t> et al. (23 different wax types).</a:t>
            </a:r>
          </a:p>
          <a:p>
            <a:endParaRPr lang="en-US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C384322-9AAC-AD45-9F2C-D3AFD9DFEC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1865C-EBAD-CF41-9F01-3C407C00566E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74608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8DFA1F-A3BF-714E-A305-BD8CFBB059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1A65E4-1429-C348-9A25-8E1AE18275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In this </a:t>
            </a:r>
            <a:r>
              <a:rPr lang="en-US" b="1" dirty="0"/>
              <a:t>classification</a:t>
            </a:r>
            <a:r>
              <a:rPr lang="en-US" dirty="0"/>
              <a:t>, the wax morphologies include thin </a:t>
            </a:r>
            <a:r>
              <a:rPr lang="en-US" b="1" dirty="0"/>
              <a:t>films</a:t>
            </a:r>
            <a:r>
              <a:rPr lang="en-US" dirty="0"/>
              <a:t> and several </a:t>
            </a:r>
            <a:r>
              <a:rPr lang="en-US" b="1" dirty="0"/>
              <a:t>three-dimensional structures </a:t>
            </a:r>
            <a:r>
              <a:rPr lang="en-US" dirty="0"/>
              <a:t>such as crusts, platelets, filaments, rods and tubules, which have a hollow center.</a:t>
            </a:r>
          </a:p>
          <a:p>
            <a:r>
              <a:rPr lang="en-US" dirty="0"/>
              <a:t>A further </a:t>
            </a:r>
            <a:r>
              <a:rPr lang="en-US" dirty="0" err="1"/>
              <a:t>subclassification</a:t>
            </a:r>
            <a:r>
              <a:rPr lang="en-US" dirty="0"/>
              <a:t> is based on the </a:t>
            </a:r>
            <a:r>
              <a:rPr lang="en-US" b="1" dirty="0"/>
              <a:t>arrangement of the crystals</a:t>
            </a:r>
            <a:r>
              <a:rPr lang="en-US" dirty="0"/>
              <a:t>, e.g., whether they are randomly distributed, in clusters, in parallel orientation, or in specific arrangements.</a:t>
            </a:r>
          </a:p>
          <a:p>
            <a:endParaRPr lang="en-US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69CD214-D9D9-A042-9B13-7FCC39201D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1865C-EBAD-CF41-9F01-3C407C00566E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47999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0F703-0157-7144-9787-528E0D7743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Common wax types in plant species and their major chemical compounds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1703F0F-E644-3146-96B3-E9A43434D4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81996" y="1825625"/>
            <a:ext cx="7828007" cy="4351338"/>
          </a:xfrm>
        </p:spPr>
      </p:pic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6EF5969D-FDC9-1F4F-AEC1-A82872EC4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1865C-EBAD-CF41-9F01-3C407C00566E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99088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1C5C8D-3634-3441-B75E-6AC8D367E6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A4591D-B71F-F14C-8247-22C157A5BA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Probably all terrestrial plant surfaces are covered by thin (in the extreme monomolecular) wax films.</a:t>
            </a:r>
          </a:p>
          <a:p>
            <a:r>
              <a:rPr lang="en-US" dirty="0"/>
              <a:t>Wax film formation has been investigated on a living plant surface by atomic force microscopy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1B569B3-A57A-9048-AE3A-529CF2D341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0879" y="3665547"/>
            <a:ext cx="4650377" cy="3112854"/>
          </a:xfrm>
          <a:prstGeom prst="rect">
            <a:avLst/>
          </a:prstGeom>
        </p:spPr>
      </p:pic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147339D-FD90-3445-8F25-A895604ED2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1865C-EBAD-CF41-9F01-3C407C00566E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80873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3BD40D-EADF-0A45-8B38-DA1BA2BC1A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6665B0-3A11-C54E-A4D8-DF820844B2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Thin wax films (&lt; 0,5</a:t>
            </a:r>
            <a:r>
              <a:rPr lang="en-US" dirty="0">
                <a:latin typeface="Symbol" pitchFamily="2" charset="2"/>
              </a:rPr>
              <a:t>m</a:t>
            </a:r>
            <a:r>
              <a:rPr lang="en-US" dirty="0"/>
              <a:t>m) are called two-dimensional (2-D) waxes, and the thicker wax layers (0,5-1</a:t>
            </a:r>
            <a:r>
              <a:rPr lang="en-US" dirty="0">
                <a:latin typeface="Symbol" pitchFamily="2" charset="2"/>
              </a:rPr>
              <a:t>m</a:t>
            </a:r>
            <a:r>
              <a:rPr lang="en-US" dirty="0"/>
              <a:t>m) and wax crusts (&gt; 1</a:t>
            </a:r>
            <a:r>
              <a:rPr lang="en-US" dirty="0">
                <a:latin typeface="Symbol" pitchFamily="2" charset="2"/>
              </a:rPr>
              <a:t>m</a:t>
            </a:r>
            <a:r>
              <a:rPr lang="en-US" dirty="0"/>
              <a:t>m) are called three-dimensional (3-D) waxes.</a:t>
            </a:r>
          </a:p>
          <a:p>
            <a:r>
              <a:rPr lang="en-US" dirty="0"/>
              <a:t>Nonacosan-10-ol is the most common waxy coating of all major vascular plant groups and was evolved with the conquest of land some 450 million years ago .</a:t>
            </a:r>
          </a:p>
          <a:p>
            <a:r>
              <a:rPr lang="en-US" dirty="0"/>
              <a:t>The </a:t>
            </a:r>
            <a:r>
              <a:rPr lang="en-US" dirty="0" err="1"/>
              <a:t>nonacosanol</a:t>
            </a:r>
            <a:r>
              <a:rPr lang="en-US" dirty="0"/>
              <a:t> tubules are </a:t>
            </a:r>
            <a:r>
              <a:rPr lang="en-US"/>
              <a:t>usually 0.3-1.1</a:t>
            </a:r>
            <a:r>
              <a:rPr lang="en-US">
                <a:latin typeface="Symbol" pitchFamily="2" charset="2"/>
              </a:rPr>
              <a:t>m</a:t>
            </a:r>
            <a:r>
              <a:rPr lang="en-US"/>
              <a:t>m </a:t>
            </a:r>
            <a:r>
              <a:rPr lang="en-US" dirty="0"/>
              <a:t>long </a:t>
            </a:r>
            <a:r>
              <a:rPr lang="en-US"/>
              <a:t>and 0.1-0.2</a:t>
            </a:r>
            <a:r>
              <a:rPr lang="en-US">
                <a:latin typeface="Symbol" pitchFamily="2" charset="2"/>
              </a:rPr>
              <a:t>m</a:t>
            </a:r>
            <a:r>
              <a:rPr lang="en-US"/>
              <a:t>m </a:t>
            </a:r>
            <a:r>
              <a:rPr lang="en-US" dirty="0"/>
              <a:t>wide. </a:t>
            </a:r>
          </a:p>
          <a:p>
            <a:r>
              <a:rPr lang="en-US" dirty="0"/>
              <a:t>The second type of tubules contains high amounts of </a:t>
            </a:r>
            <a:r>
              <a:rPr lang="en-US" dirty="0">
                <a:latin typeface="Symbol" pitchFamily="2" charset="2"/>
              </a:rPr>
              <a:t>b</a:t>
            </a:r>
            <a:r>
              <a:rPr lang="en-US" dirty="0"/>
              <a:t>-diketones.</a:t>
            </a:r>
          </a:p>
          <a:p>
            <a:r>
              <a:rPr lang="en-US" dirty="0"/>
              <a:t>Their length reaches from 2 to 5</a:t>
            </a:r>
            <a:r>
              <a:rPr lang="en-US" dirty="0">
                <a:latin typeface="Symbol" pitchFamily="2" charset="2"/>
              </a:rPr>
              <a:t>m</a:t>
            </a:r>
            <a:r>
              <a:rPr lang="en-US" dirty="0"/>
              <a:t>m, and diameters vary between 0.2 and 0.3</a:t>
            </a:r>
            <a:r>
              <a:rPr lang="en-US" dirty="0">
                <a:latin typeface="Symbol" pitchFamily="2" charset="2"/>
              </a:rPr>
              <a:t>m</a:t>
            </a:r>
            <a:r>
              <a:rPr lang="en-US" dirty="0"/>
              <a:t>m.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567906E-5B97-304C-8BA8-32352CAF23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1865C-EBAD-CF41-9F01-3C407C00566E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3071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10D728-C7BC-0044-A72E-01824F9E58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B070A3-5166-3D43-8019-C6643B7766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Global environmental change implies a dramatic loss of species and with it many biological role models.</a:t>
            </a:r>
          </a:p>
          <a:p>
            <a:r>
              <a:rPr lang="en-US" dirty="0"/>
              <a:t>Plants</a:t>
            </a:r>
          </a:p>
          <a:p>
            <a:r>
              <a:rPr lang="en-US" dirty="0"/>
              <a:t>Superhydrophilicity and </a:t>
            </a:r>
            <a:r>
              <a:rPr lang="en-US" dirty="0" err="1"/>
              <a:t>superhydrophobicity</a:t>
            </a:r>
            <a:r>
              <a:rPr lang="en-US" dirty="0"/>
              <a:t> are focal points in this chapter.</a:t>
            </a:r>
          </a:p>
          <a:p>
            <a:r>
              <a:rPr lang="en-US" dirty="0" err="1"/>
              <a:t>Superhydrophobicity</a:t>
            </a:r>
            <a:r>
              <a:rPr lang="en-US" dirty="0"/>
              <a:t> is restricted in nature to living organisms.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EDAAF53-D05D-B349-8D99-8EE71FD297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1865C-EBAD-CF41-9F01-3C407C00566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05348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0B26C4-4635-8446-BA7F-EEA5A25710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45B1F4-F1C7-774A-8FBD-BC7EBFEF9E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Waxes are termed platelets when flat crystals are connected with their narrow side to the surface. </a:t>
            </a:r>
          </a:p>
          <a:p>
            <a:r>
              <a:rPr lang="en-US" dirty="0"/>
              <a:t>Platelets vary considerably in shape, chemical composition and spatial pattern.</a:t>
            </a:r>
          </a:p>
          <a:p>
            <a:endParaRPr lang="en-US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22D3F12-C543-AD4E-AF91-F1A5FF9484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1865C-EBAD-CF41-9F01-3C407C00566E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34875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984115-D2DC-DF4E-B771-877B4BF174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1.2 Chemical Heterogeneities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75698F-2061-AA46-8511-DCDDF46B87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In leaves of </a:t>
            </a:r>
            <a:r>
              <a:rPr lang="en-US" i="1" dirty="0"/>
              <a:t>Quercus </a:t>
            </a:r>
            <a:r>
              <a:rPr lang="en-US" i="1" dirty="0" err="1"/>
              <a:t>robur</a:t>
            </a:r>
            <a:r>
              <a:rPr lang="en-US" dirty="0"/>
              <a:t>, contact angles range from 30 degrees to 130 degrees depending on the part of the leaf where wettability was determined.</a:t>
            </a:r>
          </a:p>
          <a:p>
            <a:r>
              <a:rPr lang="en-US" dirty="0"/>
              <a:t>The aquatic watermilfoil </a:t>
            </a:r>
            <a:r>
              <a:rPr lang="en-US" i="1" dirty="0" err="1"/>
              <a:t>Myriophyllum</a:t>
            </a:r>
            <a:r>
              <a:rPr lang="en-US" i="1" dirty="0"/>
              <a:t> </a:t>
            </a:r>
            <a:r>
              <a:rPr lang="en-US" i="1" dirty="0" err="1"/>
              <a:t>brasiliense</a:t>
            </a:r>
            <a:r>
              <a:rPr lang="en-US" i="1" dirty="0"/>
              <a:t> </a:t>
            </a:r>
            <a:r>
              <a:rPr lang="en-US" dirty="0"/>
              <a:t>is </a:t>
            </a:r>
            <a:r>
              <a:rPr lang="en-US" dirty="0" err="1"/>
              <a:t>superhydrophilic</a:t>
            </a:r>
            <a:r>
              <a:rPr lang="en-US" dirty="0"/>
              <a:t>.</a:t>
            </a:r>
          </a:p>
          <a:p>
            <a:r>
              <a:rPr lang="en-US" dirty="0"/>
              <a:t>But: As soon a flowering shoot approaches the water level wax crystals are generated and the new leaves outside of the water exhibit a contact angle of 162 degrees like in a lotus leaf.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AFB88E0-9310-0A4D-9491-45B0BEE861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74001" y="230188"/>
            <a:ext cx="2126955" cy="14231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DA5F26C-9EC2-C447-8618-C7128D4DEA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4001" y="4788033"/>
            <a:ext cx="2686311" cy="1961109"/>
          </a:xfrm>
          <a:prstGeom prst="rect">
            <a:avLst/>
          </a:prstGeom>
        </p:spPr>
      </p:pic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6846F8A-43E8-E94B-A14A-A269DD6AA4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1865C-EBAD-CF41-9F01-3C407C00566E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20978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74FE49-BF6F-E945-822D-B6E232C85A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1.3 Crystallinity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55BD58-D65E-0643-A91C-2BAC19FFB8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All aliphatic plant surface waxes have a crystalline order.</a:t>
            </a:r>
          </a:p>
          <a:p>
            <a:r>
              <a:rPr lang="en-US" dirty="0"/>
              <a:t>In SEM microscopy, the crystal structure is rapidly destroyed by the electron beam intensity.</a:t>
            </a:r>
          </a:p>
          <a:p>
            <a:r>
              <a:rPr lang="en-US" dirty="0"/>
              <a:t>Very thin mono- or bimolecular layers of waxes form two-dimensional crystals at the molecular level.</a:t>
            </a:r>
          </a:p>
          <a:p>
            <a:r>
              <a:rPr lang="en-US" dirty="0"/>
              <a:t>Self-assembly of waxes is an inherent result of the crystalline nature. </a:t>
            </a:r>
          </a:p>
          <a:p>
            <a:r>
              <a:rPr lang="en-US" dirty="0"/>
              <a:t>Recrystallization studies of waxes, which were isolated from plant surfaces showed that most waxes recrystallized in their original morphology, as found on the plant surfaces.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979AA8C-2BCA-634B-9966-DBC2B3E69E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1865C-EBAD-CF41-9F01-3C407C00566E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60663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142A63-AB19-1246-938B-866F801511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1254C8-65FD-F544-B190-19CCC48BBA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processes of </a:t>
            </a:r>
            <a:r>
              <a:rPr lang="en-US" b="1" dirty="0"/>
              <a:t>self-assembly</a:t>
            </a:r>
            <a:r>
              <a:rPr lang="en-US" dirty="0"/>
              <a:t> in molecular systems are determined by five characteristics:</a:t>
            </a:r>
          </a:p>
          <a:p>
            <a:r>
              <a:rPr lang="en-US" dirty="0"/>
              <a:t>the </a:t>
            </a:r>
            <a:r>
              <a:rPr lang="en-US" b="1" dirty="0"/>
              <a:t>components</a:t>
            </a:r>
            <a:r>
              <a:rPr lang="en-US" dirty="0"/>
              <a:t>, </a:t>
            </a:r>
            <a:r>
              <a:rPr lang="en-US" b="1" dirty="0"/>
              <a:t>interactions</a:t>
            </a:r>
            <a:r>
              <a:rPr lang="en-US" dirty="0"/>
              <a:t>, </a:t>
            </a:r>
            <a:r>
              <a:rPr lang="en-US" b="1" dirty="0"/>
              <a:t>reversibility</a:t>
            </a:r>
            <a:r>
              <a:rPr lang="en-US" dirty="0"/>
              <a:t>, </a:t>
            </a:r>
            <a:r>
              <a:rPr lang="en-US" b="1" dirty="0"/>
              <a:t>environment</a:t>
            </a:r>
            <a:r>
              <a:rPr lang="en-US" dirty="0"/>
              <a:t> and </a:t>
            </a:r>
            <a:r>
              <a:rPr lang="en-US" b="1" dirty="0"/>
              <a:t>mass transport with agitation</a:t>
            </a:r>
            <a:r>
              <a:rPr lang="en-US" dirty="0"/>
              <a:t>. </a:t>
            </a:r>
          </a:p>
          <a:p>
            <a:r>
              <a:rPr lang="en-US" dirty="0"/>
              <a:t>The most important driving forces are weak and noncovalent intermolecular interactions, such as Van der Waals and Coulomb interactions, hydrophobic interactions and hydrogen bonds.</a:t>
            </a:r>
          </a:p>
          <a:p>
            <a:endParaRPr lang="en-US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264994E-3450-FD4C-8CCD-873DA2BED7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1865C-EBAD-CF41-9F01-3C407C00566E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84863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000B0D-7E9C-4C45-BA1B-CAB15092FC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Crystal growth on a leaf of snowdrop (</a:t>
            </a:r>
            <a:r>
              <a:rPr lang="en-US" i="1" dirty="0" err="1"/>
              <a:t>Galanthus</a:t>
            </a:r>
            <a:r>
              <a:rPr lang="en-US" i="1" dirty="0"/>
              <a:t> </a:t>
            </a:r>
            <a:r>
              <a:rPr lang="en-US" i="1" dirty="0" err="1"/>
              <a:t>nivalis</a:t>
            </a:r>
            <a:r>
              <a:rPr lang="en-US" dirty="0"/>
              <a:t>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93B46EE-3357-EC4A-B84C-440B6E2D0F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860459"/>
            <a:ext cx="7906352" cy="4351338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7713050-C9F6-6146-9021-2D3A9A4AF5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69284" y="2607378"/>
            <a:ext cx="2857500" cy="2857500"/>
          </a:xfrm>
          <a:prstGeom prst="rect">
            <a:avLst/>
          </a:prstGeom>
        </p:spPr>
      </p:pic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01E2477F-F79C-0845-8BBB-9D2B82EE8D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1865C-EBAD-CF41-9F01-3C407C00566E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07907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E51DA3-2D4F-414C-9486-D7DF4206BE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D1B902-B170-F444-81D5-610982DAF3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The regeneration of the wax film results in a multilayered crystalline coverage on the plant cuticle.</a:t>
            </a:r>
          </a:p>
          <a:p>
            <a:endParaRPr lang="en-US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5ED929C-5BD5-2D48-9957-11D70B39F1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1865C-EBAD-CF41-9F01-3C407C00566E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59153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5302CF-BA3E-2D43-86D0-9744FFA7D8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Recrystallization of the waxes on artificial</a:t>
            </a:r>
            <a:br>
              <a:rPr lang="en-US" dirty="0"/>
            </a:br>
            <a:r>
              <a:rPr lang="en-US" dirty="0"/>
              <a:t>substrates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5E8D54E-4198-6C4B-9D79-A4F313D192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4921" y="1828799"/>
            <a:ext cx="4263627" cy="4950823"/>
          </a:xfrm>
          <a:prstGeom prst="rect">
            <a:avLst/>
          </a:prstGeom>
        </p:spPr>
      </p:pic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BF229A6A-91CD-F340-A131-D24E5130C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1865C-EBAD-CF41-9F01-3C407C00566E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48942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5302CF-BA3E-2D43-86D0-9744FFA7D8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Recrystallization of the waxes on artificial</a:t>
            </a:r>
            <a:br>
              <a:rPr lang="en-US" dirty="0"/>
            </a:br>
            <a:r>
              <a:rPr lang="en-US" dirty="0"/>
              <a:t>substrates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578FA9-64AC-D240-891B-9DD09DA8B3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On a nonpolar, crystalline substrate (highly ordered pyrolytic graphite, HOPG) platelets grow with a vertical orientation to the substrates, whereas on a polar surface, such as mica, crystals grow horizontally to the substrate surface.</a:t>
            </a:r>
          </a:p>
          <a:p>
            <a:r>
              <a:rPr lang="en-US" dirty="0"/>
              <a:t>On amorphous polar glass only amorphous wax layers grow. </a:t>
            </a:r>
          </a:p>
          <a:p>
            <a:r>
              <a:rPr lang="en-US" dirty="0"/>
              <a:t>This substrate dependence demonstrates epitaxial control of crystal growth depending on the orientation and order of the first layers of molecules adhering on the substrate surface.</a:t>
            </a:r>
          </a:p>
          <a:p>
            <a:endParaRPr lang="en-US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746910E-6C7E-2540-8A27-46C4F142A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1865C-EBAD-CF41-9F01-3C407C00566E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93782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45D1DA-314B-E649-880C-32F682EA90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4197A37-3070-3D43-91D7-E5CCC1BC55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71444" y="84841"/>
            <a:ext cx="9620210" cy="6628325"/>
          </a:xfrm>
        </p:spPr>
      </p:pic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6C657A04-53A3-D345-8FD3-279EBC3BCD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1865C-EBAD-CF41-9F01-3C407C00566E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34423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560A4B-17C9-C142-A016-0E042589BD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CF635F-50BD-2040-A7DB-9374CE91DD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substrates on which the crystals grow influence the crystal morphology and their orientation. </a:t>
            </a:r>
          </a:p>
          <a:p>
            <a:r>
              <a:rPr lang="en-US" dirty="0"/>
              <a:t>This fact can be used to create different kinds of </a:t>
            </a:r>
            <a:r>
              <a:rPr lang="en-US" dirty="0" err="1"/>
              <a:t>nano</a:t>
            </a:r>
            <a:r>
              <a:rPr lang="en-US" dirty="0"/>
              <a:t>- and micropatterns on technical surfaces.</a:t>
            </a:r>
          </a:p>
          <a:p>
            <a:endParaRPr lang="en-US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8EF0609-45DA-494E-98DB-1722621BC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1865C-EBAD-CF41-9F01-3C407C00566E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8628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0F5113-BF1B-DE4B-82E3-D7E246D158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0D3D0C-59AC-E743-A739-47A22D94A6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Land-living vascular plants have a particularly intriguing surface chemistry and architecture with hierarchical structural order.</a:t>
            </a:r>
          </a:p>
          <a:p>
            <a:endParaRPr lang="en-US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45D2163-212B-F54F-A39D-CE13E6168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1865C-EBAD-CF41-9F01-3C407C00566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06260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6545BF-C035-384C-8E24-02D946B50F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2A02456-A0B4-1545-98C9-C8F5F35487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56799" y="1843042"/>
            <a:ext cx="6673647" cy="4351338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E0D82A7-B4DD-FA49-806A-985DDA68F7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9849" y="2856411"/>
            <a:ext cx="2765372" cy="2530021"/>
          </a:xfrm>
          <a:prstGeom prst="rect">
            <a:avLst/>
          </a:prstGeom>
        </p:spPr>
      </p:pic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BF1E478-2924-4C48-85B1-C268C336B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1865C-EBAD-CF41-9F01-3C407C00566E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51619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FE5D5A-3E18-374B-AB5B-3D01AA0DB4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4DC845-8FE4-BA47-B045-349C1FF35B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However, the </a:t>
            </a:r>
            <a:r>
              <a:rPr lang="en-US" dirty="0" err="1"/>
              <a:t>cutin</a:t>
            </a:r>
            <a:r>
              <a:rPr lang="en-US" dirty="0"/>
              <a:t> matrix of the cuticle, which acts as a substrate in plant surfaces, is assumed to be amorphous, and an epitaxial growth on an amorphous substrate seems paradoxical.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297D3F9-750A-B747-A2EB-1CB96AA508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69516" y="2873095"/>
            <a:ext cx="2159000" cy="37719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86755E8-13D2-154B-B946-1CA6CFB7D1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3056" y="3535877"/>
            <a:ext cx="1400260" cy="24463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F1D1374-9CA2-1B4C-9376-E1ABF9C707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2702" y="3632886"/>
            <a:ext cx="962798" cy="1682064"/>
          </a:xfrm>
          <a:prstGeom prst="rect">
            <a:avLst/>
          </a:prstGeom>
        </p:spPr>
      </p:pic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57F40087-8164-E942-A0CC-4F39C37908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1865C-EBAD-CF41-9F01-3C407C00566E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43560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B39121-2C61-5949-9DB9-23ABC395A2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2. Structuring of Plant Surfaces: Hierarchical Architecture Between Nano- and Macrostructures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3FF1E7-5731-C14E-9357-B29A449B9F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cuticle covers leaves, flowers, stems, fruits and seeds and serves as a protective continuous layer covering the primary organs of all vascular plants and mosses. </a:t>
            </a:r>
          </a:p>
          <a:p>
            <a:r>
              <a:rPr lang="en-US" dirty="0"/>
              <a:t>But in roots and secondary structures (e.g., bark) a cuticle is not present. </a:t>
            </a:r>
          </a:p>
          <a:p>
            <a:r>
              <a:rPr lang="en-US" dirty="0"/>
              <a:t>The cuticle is a hydrophobic composite material, composed of a polymer called </a:t>
            </a:r>
            <a:r>
              <a:rPr lang="en-US" dirty="0" err="1"/>
              <a:t>cutin</a:t>
            </a:r>
            <a:r>
              <a:rPr lang="en-US" dirty="0"/>
              <a:t> and integrated and superimposed lipids called waxes.</a:t>
            </a:r>
          </a:p>
          <a:p>
            <a:endParaRPr lang="en-US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106F310-08ED-4D41-9484-7B44EB2902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1865C-EBAD-CF41-9F01-3C407C00566E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80191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9134EE-3E41-2246-B21E-B6510CFE80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2.2. Hierarchical Sculpturing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4D1631-4B36-EB48-A611-D48DF8764C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8341" y="0"/>
            <a:ext cx="4043384" cy="6858000"/>
          </a:xfrm>
          <a:prstGeom prst="rect">
            <a:avLst/>
          </a:prstGeom>
        </p:spPr>
      </p:pic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666DBF54-F686-AD44-BE7D-C43D2A1605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1865C-EBAD-CF41-9F01-3C407C00566E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56014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010E72-B047-D544-8E24-711330BA0F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Hairs and Glands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616FEBF-D297-4346-8FB7-75BC7F0148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99704" y="1407613"/>
            <a:ext cx="6592592" cy="5347103"/>
          </a:xfrm>
        </p:spPr>
      </p:pic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C746C875-C1B5-BD4C-B830-3224FBF9BD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1865C-EBAD-CF41-9F01-3C407C00566E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2427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DEA3159-C7C0-5E49-9CA7-43B6E357B3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9703" y="1407612"/>
            <a:ext cx="6613785" cy="53471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2010E72-B047-D544-8E24-711330BA0F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Cell Surfaces with Cuticular </a:t>
            </a:r>
            <a:r>
              <a:rPr lang="en-US" dirty="0" err="1"/>
              <a:t>Foldings</a:t>
            </a:r>
            <a:endParaRPr lang="en-US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B11D0539-3945-D84C-8ADE-4AA1BD6FD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1865C-EBAD-CF41-9F01-3C407C00566E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28298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0A261-688B-3245-BD4E-7955C794F2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6A577B-8086-FB43-ABA7-7E865AB4E9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Some microstructures on epidermis cells arise from subcuticular inserts of mineral crystals</a:t>
            </a:r>
          </a:p>
          <a:p>
            <a:endParaRPr lang="en-US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69EA49B-8BB8-294C-82EE-E164232B99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1865C-EBAD-CF41-9F01-3C407C00566E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64195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D36C-98E6-7242-866D-4F06BAC0C0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Cell-surface structuring by subcuticular silicon dioxide and apatite insertions</a:t>
            </a:r>
            <a:br>
              <a:rPr lang="en-US" dirty="0"/>
            </a:b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F713E1D-A29F-274F-AEA3-E05BE81F94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825625"/>
            <a:ext cx="6696740" cy="4351338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204D32E-31FA-8143-840F-8A1FEA2C25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19616" y="3043578"/>
            <a:ext cx="1906919" cy="19154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6FF3259-CD00-2C4A-97CB-749D67FC8E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0628" y="2136639"/>
            <a:ext cx="2273300" cy="3581400"/>
          </a:xfrm>
          <a:prstGeom prst="rect">
            <a:avLst/>
          </a:prstGeom>
        </p:spPr>
      </p:pic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32C7D13A-23F8-7443-8F67-B151F6D1B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1865C-EBAD-CF41-9F01-3C407C00566E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08707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D36C-98E6-7242-866D-4F06BAC0C0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Apatite</a:t>
            </a:r>
            <a:br>
              <a:rPr lang="en-US" dirty="0"/>
            </a:b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694732F-0B06-3048-9C8E-9BC529702B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9463" y="2996992"/>
            <a:ext cx="2987583" cy="298758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D59441A-D8AA-2A46-BE56-EAFFE7124A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8309" y="3154639"/>
            <a:ext cx="3646559" cy="2672288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651009-9882-2E4A-91D3-90840A8A2B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94699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Apatite: Ca</a:t>
            </a:r>
            <a:r>
              <a:rPr lang="en-US" baseline="-25000" dirty="0"/>
              <a:t>5</a:t>
            </a:r>
            <a:r>
              <a:rPr lang="en-US" dirty="0"/>
              <a:t>[(</a:t>
            </a:r>
            <a:r>
              <a:rPr lang="en-US" dirty="0" err="1"/>
              <a:t>F,Cl,OH</a:t>
            </a:r>
            <a:r>
              <a:rPr lang="en-US" dirty="0"/>
              <a:t>)|(PO</a:t>
            </a:r>
            <a:r>
              <a:rPr lang="en-US" baseline="-25000" dirty="0"/>
              <a:t>4</a:t>
            </a:r>
            <a:r>
              <a:rPr lang="en-US" dirty="0"/>
              <a:t>)</a:t>
            </a:r>
            <a:r>
              <a:rPr lang="en-US" baseline="-25000" dirty="0"/>
              <a:t>3</a:t>
            </a:r>
            <a:r>
              <a:rPr lang="en-US" dirty="0"/>
              <a:t>]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678E88A1-03A2-E940-A709-F9983F970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1865C-EBAD-CF41-9F01-3C407C00566E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94365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0E3F9A-5610-F044-8B56-3C3CBDC3CF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</p:spPr>
        <p:txBody>
          <a:bodyPr/>
          <a:lstStyle/>
          <a:p>
            <a:pPr algn="ctr"/>
            <a:r>
              <a:rPr lang="en-US" dirty="0"/>
              <a:t>Cross-sections through plant epidermis cells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F56EAF-9CB7-B24E-9025-CD613E8952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 (a) the surface profile is induced by coves of the underlying cell wall, </a:t>
            </a:r>
          </a:p>
          <a:p>
            <a:r>
              <a:rPr lang="en-US" dirty="0"/>
              <a:t>in (b) by insertion of subcuticular minerals, </a:t>
            </a:r>
          </a:p>
          <a:p>
            <a:r>
              <a:rPr lang="en-US" dirty="0"/>
              <a:t>in (c) by folding of the cuticle and </a:t>
            </a:r>
          </a:p>
          <a:p>
            <a:r>
              <a:rPr lang="en-US" dirty="0"/>
              <a:t>in (d) by waxes.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972225-9415-A44B-BE93-7B0A9943B2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2524" y="3806647"/>
            <a:ext cx="5386977" cy="2839082"/>
          </a:xfrm>
          <a:prstGeom prst="rect">
            <a:avLst/>
          </a:prstGeom>
        </p:spPr>
      </p:pic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1DA2DE1-9B96-D64A-A143-363457FBA7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1865C-EBAD-CF41-9F01-3C407C00566E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7779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2BD699-7FC2-B747-8FA4-6DD5294D20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Functions of plant surface characteristics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532461-B96D-3A45-BDFC-E8BDB4AB6C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dirty="0"/>
              <a:t>Six categories:</a:t>
            </a:r>
          </a:p>
          <a:p>
            <a:pPr marL="0" indent="0">
              <a:buNone/>
            </a:pPr>
            <a:r>
              <a:rPr lang="en-US" dirty="0"/>
              <a:t>1. Mechanical properties</a:t>
            </a:r>
          </a:p>
          <a:p>
            <a:pPr marL="0" indent="0">
              <a:buNone/>
            </a:pPr>
            <a:r>
              <a:rPr lang="en-US" dirty="0"/>
              <a:t>2. Influence on reflection and absorption of spectral radiation</a:t>
            </a:r>
          </a:p>
          <a:p>
            <a:pPr marL="0" indent="0">
              <a:buNone/>
            </a:pPr>
            <a:r>
              <a:rPr lang="en-US" dirty="0"/>
              <a:t>3. Reduction of water loss or increase of water uptake, moisture harvesting</a:t>
            </a:r>
          </a:p>
          <a:p>
            <a:pPr marL="0" indent="0">
              <a:buNone/>
            </a:pPr>
            <a:r>
              <a:rPr lang="en-US" dirty="0"/>
              <a:t>4. Adhesion and </a:t>
            </a:r>
            <a:r>
              <a:rPr lang="en-US" dirty="0" err="1"/>
              <a:t>nonadhesion</a:t>
            </a:r>
            <a:r>
              <a:rPr lang="en-US" dirty="0"/>
              <a:t> (lotus effect, insect trapping)</a:t>
            </a:r>
          </a:p>
          <a:p>
            <a:pPr marL="0" indent="0">
              <a:buNone/>
            </a:pPr>
            <a:r>
              <a:rPr lang="en-US" dirty="0"/>
              <a:t>5. Drag and turbulence increase</a:t>
            </a:r>
          </a:p>
          <a:p>
            <a:pPr marL="0" indent="0">
              <a:buNone/>
            </a:pPr>
            <a:r>
              <a:rPr lang="en-US" dirty="0"/>
              <a:t>6. Air retention underwater for drag reduction or gas exchange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This list is far from complete.</a:t>
            </a:r>
          </a:p>
          <a:p>
            <a:endParaRPr lang="en-US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2D00F41-080B-6E42-B7F2-7D0A390B93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1865C-EBAD-CF41-9F01-3C407C00566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42800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FD2185-AD64-9243-B587-DD8C0C74F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 Physical Basis of Wetting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8405DF-BF41-1942-A757-77B2228D3E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Wetting is the fundamental process of liquid interaction at solid–gaseous interfaces. </a:t>
            </a:r>
          </a:p>
          <a:p>
            <a:r>
              <a:rPr lang="en-US" dirty="0"/>
              <a:t>It describes how a liquid comes into contact with a solid surface.</a:t>
            </a:r>
          </a:p>
          <a:p>
            <a:endParaRPr lang="en-US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F4D5A29-2318-5247-A3B5-B56CF257C0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1865C-EBAD-CF41-9F01-3C407C00566E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14677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C7FFC9-270C-F948-83FB-7319CF1513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3.1. Static Wetting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96D46D-A746-4640-98E2-F3E4CAA46C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 parameter to quantify this wettability is the </a:t>
            </a:r>
            <a:r>
              <a:rPr lang="en-US" b="1" dirty="0"/>
              <a:t>contact angle </a:t>
            </a:r>
            <a:r>
              <a:rPr lang="en-US" dirty="0"/>
              <a:t>(CA). </a:t>
            </a:r>
          </a:p>
          <a:p>
            <a:r>
              <a:rPr lang="en-US" dirty="0"/>
              <a:t>A </a:t>
            </a:r>
            <a:r>
              <a:rPr lang="en-US" b="1" dirty="0"/>
              <a:t>high contact angle </a:t>
            </a:r>
            <a:r>
              <a:rPr lang="en-US" dirty="0"/>
              <a:t>describes surfaces on which a </a:t>
            </a:r>
            <a:r>
              <a:rPr lang="en-US" b="1" dirty="0"/>
              <a:t>water droplet </a:t>
            </a:r>
            <a:r>
              <a:rPr lang="en-US" dirty="0"/>
              <a:t>forms a </a:t>
            </a:r>
            <a:r>
              <a:rPr lang="en-US" b="1" dirty="0"/>
              <a:t>spherical shape </a:t>
            </a:r>
            <a:r>
              <a:rPr lang="en-US" dirty="0"/>
              <a:t>and the contact area between the liquid and the solid is low. </a:t>
            </a:r>
          </a:p>
          <a:p>
            <a:r>
              <a:rPr lang="en-US" dirty="0"/>
              <a:t>Contact angle measurement is the main method for the characterization of the hydrophobicity or hydrophilicity of surfaces.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AF5A6CD-ED42-9D41-9A51-E928435F25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972"/>
          <a:stretch/>
        </p:blipFill>
        <p:spPr>
          <a:xfrm>
            <a:off x="4251488" y="4530836"/>
            <a:ext cx="3685881" cy="2327164"/>
          </a:xfrm>
          <a:prstGeom prst="rect">
            <a:avLst/>
          </a:prstGeom>
        </p:spPr>
      </p:pic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44730AB-13FB-604A-B96A-B8FCCBEDE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1865C-EBAD-CF41-9F01-3C407C00566E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87233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62CEC2-794F-5C46-BB08-E4689A4C43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75796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The CA of a liquid on a surface depends on the surface tension (molecular forces) of the specific liquid, solid surface and the surrounding gas.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350871F-30EF-4947-8931-160A9B272F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51465"/>
            <a:ext cx="12192000" cy="3602942"/>
          </a:xfrm>
          <a:prstGeom prst="rect">
            <a:avLst/>
          </a:prstGeom>
        </p:spPr>
      </p:pic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0F0D6ACD-8F90-6948-AA50-223DA0A7C4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1865C-EBAD-CF41-9F01-3C407C00566E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27078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208D10-E5A6-3D40-87D2-A218C7B679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513E0C-800C-3749-AFA7-CA0BEF6E7A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If a droplet moves over a solid surface, the CA at the front of the droplet (advancing CA) is greater than that at the back of the droplet (receding CA).</a:t>
            </a:r>
          </a:p>
          <a:p>
            <a:r>
              <a:rPr lang="en-US" dirty="0"/>
              <a:t>On water-repellent surfaces, a droplet applied starts to roll off the surface when it is tilted to a specific angle.</a:t>
            </a:r>
          </a:p>
          <a:p>
            <a:r>
              <a:rPr lang="en-US" dirty="0"/>
              <a:t>This </a:t>
            </a:r>
            <a:r>
              <a:rPr lang="en-US" b="1" dirty="0"/>
              <a:t>tilt angle </a:t>
            </a:r>
            <a:r>
              <a:rPr lang="en-US" dirty="0"/>
              <a:t>(TA) is simply defined as the tilting angle of a surface on which an applied drop of water starts to move.</a:t>
            </a:r>
          </a:p>
          <a:p>
            <a:endParaRPr lang="en-US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EE1B398-583A-5041-89D6-A18B2E52F6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1865C-EBAD-CF41-9F01-3C407C00566E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36809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D8129B-30C5-5441-97BC-DC732E2643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9160" y="475796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Low TA (&lt; 10 degrees) is characteristic for superhydrophobic and self-cleaning surfaces.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169946-0506-4444-B934-975846869D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51465"/>
            <a:ext cx="12192000" cy="3602942"/>
          </a:xfrm>
          <a:prstGeom prst="rect">
            <a:avLst/>
          </a:prstGeom>
        </p:spPr>
      </p:pic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E1FEEE5A-3EC4-874F-B4E2-A25E29CBA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1865C-EBAD-CF41-9F01-3C407C00566E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57424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E39EDB-B6AB-0D42-A431-F138FA2BBC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3.2. Dynamic Interactions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11493F-5F79-C44A-B86A-C888E49E42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Dynamic interactions include bouncing, splashing and spreading of droplets.</a:t>
            </a:r>
          </a:p>
          <a:p>
            <a:r>
              <a:rPr lang="en-US" dirty="0"/>
              <a:t>Falling drops can impact without any breakup or impact with a splash or splashing, in which the impacting drop releases smaller droplets flying away from the point of impact.</a:t>
            </a:r>
          </a:p>
          <a:p>
            <a:endParaRPr lang="en-US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8D29B2F-0376-4F4D-96BA-C1435D199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1865C-EBAD-CF41-9F01-3C407C00566E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80563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5001DE-2139-874A-A1CB-A1F5AF0884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041353-D92F-FC4D-AB5E-8E6F925C85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Dynamic wetting processes and their control may play an underestimated role in the interaction between plant surfaces and rain, the maintenance of air layers underwater, or e.g., in pesticide applications.</a:t>
            </a:r>
          </a:p>
          <a:p>
            <a:endParaRPr lang="en-US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0CA7CB7-2DB9-7544-A90B-DA0C3A4EB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1865C-EBAD-CF41-9F01-3C407C00566E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51035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27379B-7956-7C4E-94B9-666FA15290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Bouncing water droplets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271314-60CF-834A-B64B-01D1E6E582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https://www.youtube.com/watch?v=pbGz1njqhxU</a:t>
            </a:r>
            <a:endParaRPr lang="en-US" dirty="0"/>
          </a:p>
          <a:p>
            <a:r>
              <a:rPr lang="en-US" dirty="0"/>
              <a:t>Making droplets stick: </a:t>
            </a:r>
          </a:p>
          <a:p>
            <a:r>
              <a:rPr lang="en-US" dirty="0">
                <a:hlinkClick r:id="rId3"/>
              </a:rPr>
              <a:t>https://www.youtube.com/watch?v=NStQ_MasrGs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5F2B8AA-D6B2-1643-86D7-A4F0237DD0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1516" y="3565511"/>
            <a:ext cx="2146844" cy="14286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8D00465-1645-674E-875B-743677F5CB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49943" y="4554583"/>
            <a:ext cx="2123755" cy="14132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8263568-BC50-E64E-92CD-BFA3E95EEF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8639" y="3735977"/>
            <a:ext cx="2033633" cy="13532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BF63A39-59F1-9F46-8212-32A6FF9D489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36178" y="3735977"/>
            <a:ext cx="1624365" cy="244098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BC34359-01AA-7941-BB77-921538D3496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07401" y="1825625"/>
            <a:ext cx="1846399" cy="147859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7857D0F-B739-C946-86FF-51982AEBA5C9}"/>
              </a:ext>
            </a:extLst>
          </p:cNvPr>
          <p:cNvSpPr txBox="1"/>
          <p:nvPr/>
        </p:nvSpPr>
        <p:spPr>
          <a:xfrm>
            <a:off x="2081349" y="6392091"/>
            <a:ext cx="19227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© Marcus </a:t>
            </a:r>
            <a:r>
              <a:rPr lang="en-US" b="1" dirty="0" err="1"/>
              <a:t>Reugels</a:t>
            </a:r>
            <a:endParaRPr lang="en-US" b="1" dirty="0"/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031C3945-FCF3-1141-851A-1D6A47844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1865C-EBAD-CF41-9F01-3C407C00566E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8457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F94073-F9D5-A246-9398-E2E13656BA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Major challenge for engineers and materials scientists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64DBCF-3A0A-1D40-B3D5-FDFF5957C9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The durability of the fragile </a:t>
            </a:r>
            <a:r>
              <a:rPr lang="en-US" dirty="0" err="1"/>
              <a:t>nanocoatings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26C2872-2722-B24E-8819-3E8389592B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1989" y="2318150"/>
            <a:ext cx="2956481" cy="4307561"/>
          </a:xfrm>
          <a:prstGeom prst="rect">
            <a:avLst/>
          </a:prstGeom>
        </p:spPr>
      </p:pic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D10DD45-7B52-4644-B85B-7F6EAFB72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1865C-EBAD-CF41-9F01-3C407C00566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4249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E5FC13-6B4F-464A-8F74-C580AC1041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41D597-6A84-E94E-8CB5-D8D550C93A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1. Chemistry of Plant Surfaces </a:t>
            </a:r>
          </a:p>
          <a:p>
            <a:pPr marL="0" indent="0">
              <a:buNone/>
            </a:pPr>
            <a:r>
              <a:rPr lang="en-US" dirty="0"/>
              <a:t>2. Structuring of Plant Surfaces: Hierarchical Architecture Between 	Nano- and Macrostructures</a:t>
            </a:r>
          </a:p>
          <a:p>
            <a:pPr marL="0" indent="0">
              <a:buNone/>
            </a:pPr>
            <a:r>
              <a:rPr lang="en-US" dirty="0"/>
              <a:t>3. Physical Basis of Surface Wetting</a:t>
            </a:r>
          </a:p>
          <a:p>
            <a:pPr marL="0" indent="0">
              <a:buNone/>
            </a:pPr>
            <a:r>
              <a:rPr lang="en-US" dirty="0"/>
              <a:t>4. </a:t>
            </a:r>
            <a:r>
              <a:rPr lang="en-US" dirty="0" err="1"/>
              <a:t>Superhydrophilic</a:t>
            </a:r>
            <a:r>
              <a:rPr lang="en-US" dirty="0"/>
              <a:t> and Superhydrophobic Plant Surfaces</a:t>
            </a:r>
          </a:p>
          <a:p>
            <a:pPr marL="0" indent="0">
              <a:buNone/>
            </a:pPr>
            <a:r>
              <a:rPr lang="en-US" dirty="0"/>
              <a:t>5. Functional Diversity of Plant Surfaces</a:t>
            </a:r>
          </a:p>
          <a:p>
            <a:pPr marL="0" indent="0">
              <a:buNone/>
            </a:pPr>
            <a:r>
              <a:rPr lang="en-US" dirty="0"/>
              <a:t>6. Biomimetic Application</a:t>
            </a:r>
          </a:p>
          <a:p>
            <a:pPr marL="0" indent="0">
              <a:buNone/>
            </a:pPr>
            <a:r>
              <a:rPr lang="en-US" dirty="0"/>
              <a:t>7. Living Prototypes: Evolution of Plant Surfaces and Biodiversity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B857C21-5088-6E45-AF96-1B32FD8CBB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1865C-EBAD-CF41-9F01-3C407C00566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3095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48832D-795D-5946-8AD0-3BAFD09E51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500 Million Years of Evolution for Innovative Technologies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F9C0FB-5E38-8A4D-95EE-69A3F92D2B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Surfaces</a:t>
            </a:r>
          </a:p>
          <a:p>
            <a:r>
              <a:rPr lang="en-US" dirty="0"/>
              <a:t>Green</a:t>
            </a:r>
          </a:p>
          <a:p>
            <a:r>
              <a:rPr lang="en-US" dirty="0"/>
              <a:t>plants</a:t>
            </a:r>
          </a:p>
          <a:p>
            <a:r>
              <a:rPr lang="en-US" dirty="0"/>
              <a:t>stunning diversity of hierarchical</a:t>
            </a:r>
          </a:p>
          <a:p>
            <a:r>
              <a:rPr lang="en-US" dirty="0"/>
              <a:t>surface structures</a:t>
            </a:r>
          </a:p>
          <a:p>
            <a:endParaRPr lang="en-US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16E265A-B576-0B49-B23B-4DBBAF04F3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1865C-EBAD-CF41-9F01-3C407C00566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0347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2610</Words>
  <Application>Microsoft Macintosh PowerPoint</Application>
  <PresentationFormat>Breitbild</PresentationFormat>
  <Paragraphs>258</Paragraphs>
  <Slides>67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67</vt:i4>
      </vt:variant>
    </vt:vector>
  </HeadingPairs>
  <TitlesOfParts>
    <vt:vector size="72" baseType="lpstr">
      <vt:lpstr>Arial</vt:lpstr>
      <vt:lpstr>Calibri</vt:lpstr>
      <vt:lpstr>Calibri Light</vt:lpstr>
      <vt:lpstr>Symbol</vt:lpstr>
      <vt:lpstr>Office Theme</vt:lpstr>
      <vt:lpstr>Plant Surfaces: Structures and Functions for Biomimetic Applications</vt:lpstr>
      <vt:lpstr>PowerPoint-Präsentation</vt:lpstr>
      <vt:lpstr>PowerPoint-Präsentation</vt:lpstr>
      <vt:lpstr>PowerPoint-Präsentation</vt:lpstr>
      <vt:lpstr>PowerPoint-Präsentation</vt:lpstr>
      <vt:lpstr>Functions of plant surface characteristics</vt:lpstr>
      <vt:lpstr>Major challenge for engineers and materials scientists</vt:lpstr>
      <vt:lpstr>Content</vt:lpstr>
      <vt:lpstr>500 Million Years of Evolution for Innovative Technologies</vt:lpstr>
      <vt:lpstr>PowerPoint-Präsentation</vt:lpstr>
      <vt:lpstr>PowerPoint-Präsentation</vt:lpstr>
      <vt:lpstr>PowerPoint-Präsentation</vt:lpstr>
      <vt:lpstr>Pollen</vt:lpstr>
      <vt:lpstr>PowerPoint-Präsentation</vt:lpstr>
      <vt:lpstr>Seeds</vt:lpstr>
      <vt:lpstr>PowerPoint-Präsentation</vt:lpstr>
      <vt:lpstr>Outermost layers of a plant cell</vt:lpstr>
      <vt:lpstr>Vascular Plants</vt:lpstr>
      <vt:lpstr>PowerPoint-Präsentation</vt:lpstr>
      <vt:lpstr>PowerPoint-Präsentation</vt:lpstr>
      <vt:lpstr>PowerPoint-Präsentation</vt:lpstr>
      <vt:lpstr>PowerPoint-Präsentation</vt:lpstr>
      <vt:lpstr>Biomimetics</vt:lpstr>
      <vt:lpstr>1. Chemistry of Plant Surfaces</vt:lpstr>
      <vt:lpstr>PowerPoint-Präsentation</vt:lpstr>
      <vt:lpstr>SEM micrographs of epicuticular waxes</vt:lpstr>
      <vt:lpstr>SEM micrographs of epicuticular waxes</vt:lpstr>
      <vt:lpstr>SEM micrographs of epicuticular waxes</vt:lpstr>
      <vt:lpstr>SEM micrographs of epicuticular waxes</vt:lpstr>
      <vt:lpstr>SEM micrographs of epicuticular waxes</vt:lpstr>
      <vt:lpstr>SEM micrographs of epicuticular waxes</vt:lpstr>
      <vt:lpstr>SEM micrographs of epicuticular waxes</vt:lpstr>
      <vt:lpstr>1.1. Chemical Composition of Wax</vt:lpstr>
      <vt:lpstr>The most common chemical compounds in plant waxes</vt:lpstr>
      <vt:lpstr>PowerPoint-Präsentation</vt:lpstr>
      <vt:lpstr>PowerPoint-Präsentation</vt:lpstr>
      <vt:lpstr>Common wax types in plant species and their major chemical compounds</vt:lpstr>
      <vt:lpstr>PowerPoint-Präsentation</vt:lpstr>
      <vt:lpstr>PowerPoint-Präsentation</vt:lpstr>
      <vt:lpstr>PowerPoint-Präsentation</vt:lpstr>
      <vt:lpstr>1.2 Chemical Heterogeneities</vt:lpstr>
      <vt:lpstr>1.3 Crystallinity</vt:lpstr>
      <vt:lpstr>PowerPoint-Präsentation</vt:lpstr>
      <vt:lpstr>Crystal growth on a leaf of snowdrop (Galanthus nivalis)</vt:lpstr>
      <vt:lpstr>PowerPoint-Präsentation</vt:lpstr>
      <vt:lpstr>Recrystallization of the waxes on artificial substrates</vt:lpstr>
      <vt:lpstr>Recrystallization of the waxes on artificial substrates</vt:lpstr>
      <vt:lpstr>PowerPoint-Präsentation</vt:lpstr>
      <vt:lpstr>PowerPoint-Präsentation</vt:lpstr>
      <vt:lpstr>PowerPoint-Präsentation</vt:lpstr>
      <vt:lpstr>PowerPoint-Präsentation</vt:lpstr>
      <vt:lpstr>2. Structuring of Plant Surfaces: Hierarchical Architecture Between Nano- and Macrostructures </vt:lpstr>
      <vt:lpstr>2.2. Hierarchical Sculpturing</vt:lpstr>
      <vt:lpstr>Hairs and Glands</vt:lpstr>
      <vt:lpstr>Cell Surfaces with Cuticular Foldings</vt:lpstr>
      <vt:lpstr>PowerPoint-Präsentation</vt:lpstr>
      <vt:lpstr>Cell-surface structuring by subcuticular silicon dioxide and apatite insertions </vt:lpstr>
      <vt:lpstr>Apatite </vt:lpstr>
      <vt:lpstr>Cross-sections through plant epidermis cells</vt:lpstr>
      <vt:lpstr>3. Physical Basis of Wetting</vt:lpstr>
      <vt:lpstr>3.1. Static Wetting</vt:lpstr>
      <vt:lpstr>PowerPoint-Präsentation</vt:lpstr>
      <vt:lpstr>PowerPoint-Präsentation</vt:lpstr>
      <vt:lpstr>PowerPoint-Präsentation</vt:lpstr>
      <vt:lpstr>3.2. Dynamic Interactions</vt:lpstr>
      <vt:lpstr>PowerPoint-Präsentation</vt:lpstr>
      <vt:lpstr>Bouncing water droplets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Plant Surfaces: Structures and Functions for Biomimetic Applications</dc:title>
  <dc:creator>Microsoft Office User</dc:creator>
  <cp:lastModifiedBy>Microsoft Office User</cp:lastModifiedBy>
  <cp:revision>33</cp:revision>
  <dcterms:created xsi:type="dcterms:W3CDTF">2019-01-16T11:46:12Z</dcterms:created>
  <dcterms:modified xsi:type="dcterms:W3CDTF">2019-12-11T13:39:32Z</dcterms:modified>
</cp:coreProperties>
</file>