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2"/>
  </p:notesMasterIdLst>
  <p:sldIdLst>
    <p:sldId id="256" r:id="rId2"/>
    <p:sldId id="474" r:id="rId3"/>
    <p:sldId id="299" r:id="rId4"/>
    <p:sldId id="257" r:id="rId5"/>
    <p:sldId id="300" r:id="rId6"/>
    <p:sldId id="258" r:id="rId7"/>
    <p:sldId id="301" r:id="rId8"/>
    <p:sldId id="302" r:id="rId9"/>
    <p:sldId id="303" r:id="rId10"/>
    <p:sldId id="304" r:id="rId11"/>
    <p:sldId id="305" r:id="rId12"/>
    <p:sldId id="306" r:id="rId13"/>
    <p:sldId id="307" r:id="rId14"/>
    <p:sldId id="308" r:id="rId15"/>
    <p:sldId id="309" r:id="rId16"/>
    <p:sldId id="310" r:id="rId17"/>
    <p:sldId id="311" r:id="rId18"/>
    <p:sldId id="259" r:id="rId19"/>
    <p:sldId id="312" r:id="rId20"/>
    <p:sldId id="313" r:id="rId21"/>
    <p:sldId id="314" r:id="rId22"/>
    <p:sldId id="315" r:id="rId23"/>
    <p:sldId id="316" r:id="rId24"/>
    <p:sldId id="317" r:id="rId25"/>
    <p:sldId id="318" r:id="rId26"/>
    <p:sldId id="319" r:id="rId27"/>
    <p:sldId id="320" r:id="rId28"/>
    <p:sldId id="359" r:id="rId29"/>
    <p:sldId id="360" r:id="rId30"/>
    <p:sldId id="321" r:id="rId31"/>
    <p:sldId id="322" r:id="rId32"/>
    <p:sldId id="323" r:id="rId33"/>
    <p:sldId id="325" r:id="rId34"/>
    <p:sldId id="326" r:id="rId35"/>
    <p:sldId id="260" r:id="rId36"/>
    <p:sldId id="327" r:id="rId37"/>
    <p:sldId id="328" r:id="rId38"/>
    <p:sldId id="329" r:id="rId39"/>
    <p:sldId id="330" r:id="rId40"/>
    <p:sldId id="331" r:id="rId41"/>
    <p:sldId id="261" r:id="rId42"/>
    <p:sldId id="332" r:id="rId43"/>
    <p:sldId id="333" r:id="rId44"/>
    <p:sldId id="334" r:id="rId45"/>
    <p:sldId id="335" r:id="rId46"/>
    <p:sldId id="336" r:id="rId47"/>
    <p:sldId id="262" r:id="rId48"/>
    <p:sldId id="337" r:id="rId49"/>
    <p:sldId id="263" r:id="rId50"/>
    <p:sldId id="338" r:id="rId51"/>
    <p:sldId id="339" r:id="rId52"/>
    <p:sldId id="340" r:id="rId53"/>
    <p:sldId id="264" r:id="rId54"/>
    <p:sldId id="265" r:id="rId55"/>
    <p:sldId id="266" r:id="rId56"/>
    <p:sldId id="267" r:id="rId57"/>
    <p:sldId id="269" r:id="rId58"/>
    <p:sldId id="270" r:id="rId59"/>
    <p:sldId id="272" r:id="rId60"/>
    <p:sldId id="341" r:id="rId61"/>
    <p:sldId id="361" r:id="rId62"/>
    <p:sldId id="342" r:id="rId63"/>
    <p:sldId id="363" r:id="rId64"/>
    <p:sldId id="364" r:id="rId65"/>
    <p:sldId id="371" r:id="rId66"/>
    <p:sldId id="365" r:id="rId67"/>
    <p:sldId id="367" r:id="rId68"/>
    <p:sldId id="368" r:id="rId69"/>
    <p:sldId id="369" r:id="rId70"/>
    <p:sldId id="366" r:id="rId71"/>
    <p:sldId id="362" r:id="rId72"/>
    <p:sldId id="343" r:id="rId73"/>
    <p:sldId id="344" r:id="rId74"/>
    <p:sldId id="345" r:id="rId75"/>
    <p:sldId id="372" r:id="rId76"/>
    <p:sldId id="346" r:id="rId77"/>
    <p:sldId id="273" r:id="rId78"/>
    <p:sldId id="373" r:id="rId79"/>
    <p:sldId id="347" r:id="rId80"/>
    <p:sldId id="348" r:id="rId81"/>
    <p:sldId id="375" r:id="rId82"/>
    <p:sldId id="376" r:id="rId83"/>
    <p:sldId id="377" r:id="rId84"/>
    <p:sldId id="378" r:id="rId85"/>
    <p:sldId id="379" r:id="rId86"/>
    <p:sldId id="382" r:id="rId87"/>
    <p:sldId id="380" r:id="rId88"/>
    <p:sldId id="384" r:id="rId89"/>
    <p:sldId id="381" r:id="rId90"/>
    <p:sldId id="385" r:id="rId91"/>
    <p:sldId id="383" r:id="rId92"/>
    <p:sldId id="386" r:id="rId93"/>
    <p:sldId id="349" r:id="rId94"/>
    <p:sldId id="387" r:id="rId95"/>
    <p:sldId id="350" r:id="rId96"/>
    <p:sldId id="274" r:id="rId97"/>
    <p:sldId id="351" r:id="rId98"/>
    <p:sldId id="354" r:id="rId99"/>
    <p:sldId id="355" r:id="rId100"/>
    <p:sldId id="275" r:id="rId101"/>
    <p:sldId id="352" r:id="rId102"/>
    <p:sldId id="357" r:id="rId103"/>
    <p:sldId id="358" r:id="rId104"/>
    <p:sldId id="356" r:id="rId105"/>
    <p:sldId id="276" r:id="rId106"/>
    <p:sldId id="277" r:id="rId107"/>
    <p:sldId id="388" r:id="rId108"/>
    <p:sldId id="278" r:id="rId109"/>
    <p:sldId id="389" r:id="rId110"/>
    <p:sldId id="390" r:id="rId111"/>
    <p:sldId id="279" r:id="rId112"/>
    <p:sldId id="280" r:id="rId113"/>
    <p:sldId id="282" r:id="rId114"/>
    <p:sldId id="391" r:id="rId115"/>
    <p:sldId id="392" r:id="rId116"/>
    <p:sldId id="393" r:id="rId117"/>
    <p:sldId id="394" r:id="rId118"/>
    <p:sldId id="395" r:id="rId119"/>
    <p:sldId id="396" r:id="rId120"/>
    <p:sldId id="397" r:id="rId121"/>
    <p:sldId id="398" r:id="rId122"/>
    <p:sldId id="412" r:id="rId123"/>
    <p:sldId id="399" r:id="rId124"/>
    <p:sldId id="400" r:id="rId125"/>
    <p:sldId id="283" r:id="rId126"/>
    <p:sldId id="403" r:id="rId127"/>
    <p:sldId id="413" r:id="rId128"/>
    <p:sldId id="404" r:id="rId129"/>
    <p:sldId id="401" r:id="rId130"/>
    <p:sldId id="405" r:id="rId131"/>
    <p:sldId id="406" r:id="rId132"/>
    <p:sldId id="407" r:id="rId133"/>
    <p:sldId id="408" r:id="rId134"/>
    <p:sldId id="409" r:id="rId135"/>
    <p:sldId id="411" r:id="rId136"/>
    <p:sldId id="410" r:id="rId137"/>
    <p:sldId id="414" r:id="rId138"/>
    <p:sldId id="402" r:id="rId139"/>
    <p:sldId id="415" r:id="rId140"/>
    <p:sldId id="416" r:id="rId141"/>
    <p:sldId id="417" r:id="rId142"/>
    <p:sldId id="418" r:id="rId143"/>
    <p:sldId id="419" r:id="rId144"/>
    <p:sldId id="284" r:id="rId145"/>
    <p:sldId id="420" r:id="rId146"/>
    <p:sldId id="285" r:id="rId147"/>
    <p:sldId id="421" r:id="rId148"/>
    <p:sldId id="286" r:id="rId149"/>
    <p:sldId id="422" r:id="rId150"/>
    <p:sldId id="423" r:id="rId151"/>
    <p:sldId id="424" r:id="rId152"/>
    <p:sldId id="425" r:id="rId153"/>
    <p:sldId id="426" r:id="rId154"/>
    <p:sldId id="427" r:id="rId155"/>
    <p:sldId id="428" r:id="rId156"/>
    <p:sldId id="430" r:id="rId157"/>
    <p:sldId id="432" r:id="rId158"/>
    <p:sldId id="431" r:id="rId159"/>
    <p:sldId id="433" r:id="rId160"/>
    <p:sldId id="434" r:id="rId161"/>
    <p:sldId id="435" r:id="rId162"/>
    <p:sldId id="436" r:id="rId163"/>
    <p:sldId id="437" r:id="rId164"/>
    <p:sldId id="438" r:id="rId165"/>
    <p:sldId id="439" r:id="rId166"/>
    <p:sldId id="440" r:id="rId167"/>
    <p:sldId id="441" r:id="rId168"/>
    <p:sldId id="442" r:id="rId169"/>
    <p:sldId id="443" r:id="rId170"/>
    <p:sldId id="444" r:id="rId171"/>
    <p:sldId id="287" r:id="rId172"/>
    <p:sldId id="288" r:id="rId173"/>
    <p:sldId id="445" r:id="rId174"/>
    <p:sldId id="447" r:id="rId175"/>
    <p:sldId id="446" r:id="rId176"/>
    <p:sldId id="448" r:id="rId177"/>
    <p:sldId id="449" r:id="rId178"/>
    <p:sldId id="450" r:id="rId179"/>
    <p:sldId id="451" r:id="rId180"/>
    <p:sldId id="452" r:id="rId181"/>
    <p:sldId id="453" r:id="rId182"/>
    <p:sldId id="454" r:id="rId183"/>
    <p:sldId id="456" r:id="rId184"/>
    <p:sldId id="291" r:id="rId185"/>
    <p:sldId id="455" r:id="rId186"/>
    <p:sldId id="458" r:id="rId187"/>
    <p:sldId id="459" r:id="rId188"/>
    <p:sldId id="460" r:id="rId189"/>
    <p:sldId id="461" r:id="rId190"/>
    <p:sldId id="470" r:id="rId191"/>
    <p:sldId id="462" r:id="rId192"/>
    <p:sldId id="463" r:id="rId193"/>
    <p:sldId id="464" r:id="rId194"/>
    <p:sldId id="465" r:id="rId195"/>
    <p:sldId id="467" r:id="rId196"/>
    <p:sldId id="468" r:id="rId197"/>
    <p:sldId id="471" r:id="rId198"/>
    <p:sldId id="472" r:id="rId199"/>
    <p:sldId id="473" r:id="rId200"/>
    <p:sldId id="469" r:id="rId20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72"/>
    <p:restoredTop sz="94712"/>
  </p:normalViewPr>
  <p:slideViewPr>
    <p:cSldViewPr snapToGrid="0" snapToObjects="1">
      <p:cViewPr varScale="1">
        <p:scale>
          <a:sx n="84" d="100"/>
          <a:sy n="84" d="100"/>
        </p:scale>
        <p:origin x="208" y="952"/>
      </p:cViewPr>
      <p:guideLst/>
    </p:cSldViewPr>
  </p:slideViewPr>
  <p:notesTextViewPr>
    <p:cViewPr>
      <p:scale>
        <a:sx n="1" d="1"/>
        <a:sy n="1" d="1"/>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theme" Target="theme/theme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tableStyles" Target="tableStyle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204"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notesMaster" Target="notesMasters/notesMaster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8F41A2-D0AB-094F-AE68-FFA387CBF919}" type="datetimeFigureOut">
              <a:rPr lang="de-DE" smtClean="0"/>
              <a:t>06.11.19</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de-DE"/>
              <a:t>Mastertextformat bearbeiten
Zweite Ebene
Dritte Ebene
Vierte Ebene
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F5082E-9FFC-9647-BDF7-7E38BED0E39A}" type="slidenum">
              <a:rPr lang="de-DE" smtClean="0"/>
              <a:t>‹Nr.›</a:t>
            </a:fld>
            <a:endParaRPr lang="de-DE"/>
          </a:p>
        </p:txBody>
      </p:sp>
    </p:spTree>
    <p:extLst>
      <p:ext uri="{BB962C8B-B14F-4D97-AF65-F5344CB8AC3E}">
        <p14:creationId xmlns:p14="http://schemas.microsoft.com/office/powerpoint/2010/main" val="3684952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0F5082E-9FFC-9647-BDF7-7E38BED0E39A}" type="slidenum">
              <a:rPr lang="de-DE" smtClean="0"/>
              <a:t>1</a:t>
            </a:fld>
            <a:endParaRPr lang="de-DE"/>
          </a:p>
        </p:txBody>
      </p:sp>
    </p:spTree>
    <p:extLst>
      <p:ext uri="{BB962C8B-B14F-4D97-AF65-F5344CB8AC3E}">
        <p14:creationId xmlns:p14="http://schemas.microsoft.com/office/powerpoint/2010/main" val="3061193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4E98DE-87F7-C043-89AB-86BB49C24CFF}"/>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D6056590-4A88-2C4E-BA37-BEF9271059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BCC0F146-4150-E84D-A205-EEEAB4D410C9}"/>
              </a:ext>
            </a:extLst>
          </p:cNvPr>
          <p:cNvSpPr>
            <a:spLocks noGrp="1"/>
          </p:cNvSpPr>
          <p:nvPr>
            <p:ph type="dt" sz="half" idx="10"/>
          </p:nvPr>
        </p:nvSpPr>
        <p:spPr/>
        <p:txBody>
          <a:bodyPr/>
          <a:lstStyle/>
          <a:p>
            <a:fld id="{590D0EF0-8F69-CE4C-BAB5-DD311065DBF7}" type="datetimeFigureOut">
              <a:rPr lang="de-DE" smtClean="0"/>
              <a:t>06.11.19</a:t>
            </a:fld>
            <a:endParaRPr lang="de-DE"/>
          </a:p>
        </p:txBody>
      </p:sp>
      <p:sp>
        <p:nvSpPr>
          <p:cNvPr id="5" name="Fußzeilenplatzhalter 4">
            <a:extLst>
              <a:ext uri="{FF2B5EF4-FFF2-40B4-BE49-F238E27FC236}">
                <a16:creationId xmlns:a16="http://schemas.microsoft.com/office/drawing/2014/main" id="{EE4DFD15-BD90-684B-8775-C8346F74018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A01AD86-843D-B242-A21D-B040223D987B}"/>
              </a:ext>
            </a:extLst>
          </p:cNvPr>
          <p:cNvSpPr>
            <a:spLocks noGrp="1"/>
          </p:cNvSpPr>
          <p:nvPr>
            <p:ph type="sldNum" sz="quarter" idx="12"/>
          </p:nvPr>
        </p:nvSpPr>
        <p:spPr/>
        <p:txBody>
          <a:bodyPr/>
          <a:lstStyle/>
          <a:p>
            <a:fld id="{B0828AC7-7AD3-D447-89E7-60A217E05ECA}" type="slidenum">
              <a:rPr lang="de-DE" smtClean="0"/>
              <a:t>‹Nr.›</a:t>
            </a:fld>
            <a:endParaRPr lang="de-DE"/>
          </a:p>
        </p:txBody>
      </p:sp>
    </p:spTree>
    <p:extLst>
      <p:ext uri="{BB962C8B-B14F-4D97-AF65-F5344CB8AC3E}">
        <p14:creationId xmlns:p14="http://schemas.microsoft.com/office/powerpoint/2010/main" val="932833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509D6E-C564-1D48-9801-151CA77676C4}"/>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68E380E8-3EA4-C64F-B017-78A4554185B7}"/>
              </a:ext>
            </a:extLst>
          </p:cNvPr>
          <p:cNvSpPr>
            <a:spLocks noGrp="1"/>
          </p:cNvSpPr>
          <p:nvPr>
            <p:ph type="body" orient="vert" idx="1"/>
          </p:nvPr>
        </p:nvSpPr>
        <p:spPr/>
        <p:txBody>
          <a:bodyPr vert="eaVert"/>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99684D35-C1BB-6044-9B31-9FD17C829272}"/>
              </a:ext>
            </a:extLst>
          </p:cNvPr>
          <p:cNvSpPr>
            <a:spLocks noGrp="1"/>
          </p:cNvSpPr>
          <p:nvPr>
            <p:ph type="dt" sz="half" idx="10"/>
          </p:nvPr>
        </p:nvSpPr>
        <p:spPr/>
        <p:txBody>
          <a:bodyPr/>
          <a:lstStyle/>
          <a:p>
            <a:fld id="{590D0EF0-8F69-CE4C-BAB5-DD311065DBF7}" type="datetimeFigureOut">
              <a:rPr lang="de-DE" smtClean="0"/>
              <a:t>06.11.19</a:t>
            </a:fld>
            <a:endParaRPr lang="de-DE"/>
          </a:p>
        </p:txBody>
      </p:sp>
      <p:sp>
        <p:nvSpPr>
          <p:cNvPr id="5" name="Fußzeilenplatzhalter 4">
            <a:extLst>
              <a:ext uri="{FF2B5EF4-FFF2-40B4-BE49-F238E27FC236}">
                <a16:creationId xmlns:a16="http://schemas.microsoft.com/office/drawing/2014/main" id="{FD75A091-7F12-FD4D-8F61-F9FBCAE0FA0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CDF3468-23A7-5D4D-82E1-96ADC2FB1F74}"/>
              </a:ext>
            </a:extLst>
          </p:cNvPr>
          <p:cNvSpPr>
            <a:spLocks noGrp="1"/>
          </p:cNvSpPr>
          <p:nvPr>
            <p:ph type="sldNum" sz="quarter" idx="12"/>
          </p:nvPr>
        </p:nvSpPr>
        <p:spPr/>
        <p:txBody>
          <a:bodyPr/>
          <a:lstStyle/>
          <a:p>
            <a:fld id="{B0828AC7-7AD3-D447-89E7-60A217E05ECA}" type="slidenum">
              <a:rPr lang="de-DE" smtClean="0"/>
              <a:t>‹Nr.›</a:t>
            </a:fld>
            <a:endParaRPr lang="de-DE"/>
          </a:p>
        </p:txBody>
      </p:sp>
    </p:spTree>
    <p:extLst>
      <p:ext uri="{BB962C8B-B14F-4D97-AF65-F5344CB8AC3E}">
        <p14:creationId xmlns:p14="http://schemas.microsoft.com/office/powerpoint/2010/main" val="1014078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25A44A1D-3981-CC46-B72C-FA118BCC22F8}"/>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26C48221-D870-2145-8015-A541E1B7472D}"/>
              </a:ext>
            </a:extLst>
          </p:cNvPr>
          <p:cNvSpPr>
            <a:spLocks noGrp="1"/>
          </p:cNvSpPr>
          <p:nvPr>
            <p:ph type="body" orient="vert" idx="1"/>
          </p:nvPr>
        </p:nvSpPr>
        <p:spPr>
          <a:xfrm>
            <a:off x="838200" y="365125"/>
            <a:ext cx="7734300" cy="5811838"/>
          </a:xfrm>
        </p:spPr>
        <p:txBody>
          <a:bodyPr vert="eaVert"/>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31A1B04B-3CA3-C949-BE4B-692895856A4B}"/>
              </a:ext>
            </a:extLst>
          </p:cNvPr>
          <p:cNvSpPr>
            <a:spLocks noGrp="1"/>
          </p:cNvSpPr>
          <p:nvPr>
            <p:ph type="dt" sz="half" idx="10"/>
          </p:nvPr>
        </p:nvSpPr>
        <p:spPr/>
        <p:txBody>
          <a:bodyPr/>
          <a:lstStyle/>
          <a:p>
            <a:fld id="{590D0EF0-8F69-CE4C-BAB5-DD311065DBF7}" type="datetimeFigureOut">
              <a:rPr lang="de-DE" smtClean="0"/>
              <a:t>06.11.19</a:t>
            </a:fld>
            <a:endParaRPr lang="de-DE"/>
          </a:p>
        </p:txBody>
      </p:sp>
      <p:sp>
        <p:nvSpPr>
          <p:cNvPr id="5" name="Fußzeilenplatzhalter 4">
            <a:extLst>
              <a:ext uri="{FF2B5EF4-FFF2-40B4-BE49-F238E27FC236}">
                <a16:creationId xmlns:a16="http://schemas.microsoft.com/office/drawing/2014/main" id="{BD035551-F336-5648-8D0A-89D33B57C0F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441F44A-D08D-5048-B59E-D665BA4CFF0A}"/>
              </a:ext>
            </a:extLst>
          </p:cNvPr>
          <p:cNvSpPr>
            <a:spLocks noGrp="1"/>
          </p:cNvSpPr>
          <p:nvPr>
            <p:ph type="sldNum" sz="quarter" idx="12"/>
          </p:nvPr>
        </p:nvSpPr>
        <p:spPr/>
        <p:txBody>
          <a:bodyPr/>
          <a:lstStyle/>
          <a:p>
            <a:fld id="{B0828AC7-7AD3-D447-89E7-60A217E05ECA}" type="slidenum">
              <a:rPr lang="de-DE" smtClean="0"/>
              <a:t>‹Nr.›</a:t>
            </a:fld>
            <a:endParaRPr lang="de-DE"/>
          </a:p>
        </p:txBody>
      </p:sp>
    </p:spTree>
    <p:extLst>
      <p:ext uri="{BB962C8B-B14F-4D97-AF65-F5344CB8AC3E}">
        <p14:creationId xmlns:p14="http://schemas.microsoft.com/office/powerpoint/2010/main" val="2122561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850D2-18D4-5E46-AD92-8FDF0885A7D8}"/>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3FBA2976-EF40-4848-9E89-C86307F6FFAB}"/>
              </a:ext>
            </a:extLst>
          </p:cNvPr>
          <p:cNvSpPr>
            <a:spLocks noGrp="1"/>
          </p:cNvSpPr>
          <p:nvPr>
            <p:ph idx="1"/>
          </p:nvPr>
        </p:nvSpPr>
        <p:spPr/>
        <p:txBody>
          <a:bodyPr/>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F9FB284B-9D6B-534E-9FEE-77970E63EA93}"/>
              </a:ext>
            </a:extLst>
          </p:cNvPr>
          <p:cNvSpPr>
            <a:spLocks noGrp="1"/>
          </p:cNvSpPr>
          <p:nvPr>
            <p:ph type="dt" sz="half" idx="10"/>
          </p:nvPr>
        </p:nvSpPr>
        <p:spPr/>
        <p:txBody>
          <a:bodyPr/>
          <a:lstStyle/>
          <a:p>
            <a:fld id="{590D0EF0-8F69-CE4C-BAB5-DD311065DBF7}" type="datetimeFigureOut">
              <a:rPr lang="de-DE" smtClean="0"/>
              <a:t>06.11.19</a:t>
            </a:fld>
            <a:endParaRPr lang="de-DE"/>
          </a:p>
        </p:txBody>
      </p:sp>
      <p:sp>
        <p:nvSpPr>
          <p:cNvPr id="5" name="Fußzeilenplatzhalter 4">
            <a:extLst>
              <a:ext uri="{FF2B5EF4-FFF2-40B4-BE49-F238E27FC236}">
                <a16:creationId xmlns:a16="http://schemas.microsoft.com/office/drawing/2014/main" id="{FFA9D1CE-FC0C-D54C-A2E7-B4129A9DCEC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27C10F8-38CA-FA43-B7E0-08A2C1B046D8}"/>
              </a:ext>
            </a:extLst>
          </p:cNvPr>
          <p:cNvSpPr>
            <a:spLocks noGrp="1"/>
          </p:cNvSpPr>
          <p:nvPr>
            <p:ph type="sldNum" sz="quarter" idx="12"/>
          </p:nvPr>
        </p:nvSpPr>
        <p:spPr/>
        <p:txBody>
          <a:bodyPr/>
          <a:lstStyle/>
          <a:p>
            <a:fld id="{B0828AC7-7AD3-D447-89E7-60A217E05ECA}" type="slidenum">
              <a:rPr lang="de-DE" smtClean="0"/>
              <a:t>‹Nr.›</a:t>
            </a:fld>
            <a:endParaRPr lang="de-DE"/>
          </a:p>
        </p:txBody>
      </p:sp>
    </p:spTree>
    <p:extLst>
      <p:ext uri="{BB962C8B-B14F-4D97-AF65-F5344CB8AC3E}">
        <p14:creationId xmlns:p14="http://schemas.microsoft.com/office/powerpoint/2010/main" val="1605337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78945B-6AB4-254B-ADE3-EE52515E0ACD}"/>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D2196591-23C5-6043-862D-0259938FC8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58FC1A65-40E1-0148-805B-6A2F15FE8E34}"/>
              </a:ext>
            </a:extLst>
          </p:cNvPr>
          <p:cNvSpPr>
            <a:spLocks noGrp="1"/>
          </p:cNvSpPr>
          <p:nvPr>
            <p:ph type="dt" sz="half" idx="10"/>
          </p:nvPr>
        </p:nvSpPr>
        <p:spPr/>
        <p:txBody>
          <a:bodyPr/>
          <a:lstStyle/>
          <a:p>
            <a:fld id="{590D0EF0-8F69-CE4C-BAB5-DD311065DBF7}" type="datetimeFigureOut">
              <a:rPr lang="de-DE" smtClean="0"/>
              <a:t>06.11.19</a:t>
            </a:fld>
            <a:endParaRPr lang="de-DE"/>
          </a:p>
        </p:txBody>
      </p:sp>
      <p:sp>
        <p:nvSpPr>
          <p:cNvPr id="5" name="Fußzeilenplatzhalter 4">
            <a:extLst>
              <a:ext uri="{FF2B5EF4-FFF2-40B4-BE49-F238E27FC236}">
                <a16:creationId xmlns:a16="http://schemas.microsoft.com/office/drawing/2014/main" id="{11450528-1027-124C-8CED-4F6BDC0BCCC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3AC6833-DEC4-A542-9D58-DBE9BADEC712}"/>
              </a:ext>
            </a:extLst>
          </p:cNvPr>
          <p:cNvSpPr>
            <a:spLocks noGrp="1"/>
          </p:cNvSpPr>
          <p:nvPr>
            <p:ph type="sldNum" sz="quarter" idx="12"/>
          </p:nvPr>
        </p:nvSpPr>
        <p:spPr/>
        <p:txBody>
          <a:bodyPr/>
          <a:lstStyle/>
          <a:p>
            <a:fld id="{B0828AC7-7AD3-D447-89E7-60A217E05ECA}" type="slidenum">
              <a:rPr lang="de-DE" smtClean="0"/>
              <a:t>‹Nr.›</a:t>
            </a:fld>
            <a:endParaRPr lang="de-DE"/>
          </a:p>
        </p:txBody>
      </p:sp>
    </p:spTree>
    <p:extLst>
      <p:ext uri="{BB962C8B-B14F-4D97-AF65-F5344CB8AC3E}">
        <p14:creationId xmlns:p14="http://schemas.microsoft.com/office/powerpoint/2010/main" val="2478040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1AF4E9-DD22-8B48-B152-6C8F8FFBE0C6}"/>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72906B20-92E1-724C-8A3B-70D4775BDA8A}"/>
              </a:ext>
            </a:extLst>
          </p:cNvPr>
          <p:cNvSpPr>
            <a:spLocks noGrp="1"/>
          </p:cNvSpPr>
          <p:nvPr>
            <p:ph sz="half" idx="1"/>
          </p:nvPr>
        </p:nvSpPr>
        <p:spPr>
          <a:xfrm>
            <a:off x="838200" y="1825625"/>
            <a:ext cx="5181600" cy="4351338"/>
          </a:xfrm>
        </p:spPr>
        <p:txBody>
          <a:bodyPr/>
          <a:lstStyle/>
          <a:p>
            <a:r>
              <a:rPr lang="de-DE"/>
              <a:t>Mastertextformat bearbeiten
Zweite Ebene
Dritte Ebene
Vierte Ebene
Fünfte Ebene</a:t>
            </a:r>
          </a:p>
        </p:txBody>
      </p:sp>
      <p:sp>
        <p:nvSpPr>
          <p:cNvPr id="4" name="Inhaltsplatzhalter 3">
            <a:extLst>
              <a:ext uri="{FF2B5EF4-FFF2-40B4-BE49-F238E27FC236}">
                <a16:creationId xmlns:a16="http://schemas.microsoft.com/office/drawing/2014/main" id="{FA30AEE7-6A95-A74C-9B8A-7CB6F0F57638}"/>
              </a:ext>
            </a:extLst>
          </p:cNvPr>
          <p:cNvSpPr>
            <a:spLocks noGrp="1"/>
          </p:cNvSpPr>
          <p:nvPr>
            <p:ph sz="half" idx="2"/>
          </p:nvPr>
        </p:nvSpPr>
        <p:spPr>
          <a:xfrm>
            <a:off x="6172200" y="1825625"/>
            <a:ext cx="5181600" cy="4351338"/>
          </a:xfrm>
        </p:spPr>
        <p:txBody>
          <a:bodyPr/>
          <a:lstStyle/>
          <a:p>
            <a:r>
              <a:rPr lang="de-DE"/>
              <a:t>Mastertextformat bearbeiten
Zweite Ebene
Dritte Ebene
Vierte Ebene
Fünfte Ebene</a:t>
            </a:r>
          </a:p>
        </p:txBody>
      </p:sp>
      <p:sp>
        <p:nvSpPr>
          <p:cNvPr id="5" name="Datumsplatzhalter 4">
            <a:extLst>
              <a:ext uri="{FF2B5EF4-FFF2-40B4-BE49-F238E27FC236}">
                <a16:creationId xmlns:a16="http://schemas.microsoft.com/office/drawing/2014/main" id="{D9DB160F-B20B-1347-B828-1F5CADEFAB50}"/>
              </a:ext>
            </a:extLst>
          </p:cNvPr>
          <p:cNvSpPr>
            <a:spLocks noGrp="1"/>
          </p:cNvSpPr>
          <p:nvPr>
            <p:ph type="dt" sz="half" idx="10"/>
          </p:nvPr>
        </p:nvSpPr>
        <p:spPr/>
        <p:txBody>
          <a:bodyPr/>
          <a:lstStyle/>
          <a:p>
            <a:fld id="{590D0EF0-8F69-CE4C-BAB5-DD311065DBF7}" type="datetimeFigureOut">
              <a:rPr lang="de-DE" smtClean="0"/>
              <a:t>06.11.19</a:t>
            </a:fld>
            <a:endParaRPr lang="de-DE"/>
          </a:p>
        </p:txBody>
      </p:sp>
      <p:sp>
        <p:nvSpPr>
          <p:cNvPr id="6" name="Fußzeilenplatzhalter 5">
            <a:extLst>
              <a:ext uri="{FF2B5EF4-FFF2-40B4-BE49-F238E27FC236}">
                <a16:creationId xmlns:a16="http://schemas.microsoft.com/office/drawing/2014/main" id="{E415A1F5-5B78-804B-B802-D8BCBC8533B1}"/>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DAD7552-B0E6-1C4C-8DDD-29A0E9E5FE6D}"/>
              </a:ext>
            </a:extLst>
          </p:cNvPr>
          <p:cNvSpPr>
            <a:spLocks noGrp="1"/>
          </p:cNvSpPr>
          <p:nvPr>
            <p:ph type="sldNum" sz="quarter" idx="12"/>
          </p:nvPr>
        </p:nvSpPr>
        <p:spPr/>
        <p:txBody>
          <a:bodyPr/>
          <a:lstStyle/>
          <a:p>
            <a:fld id="{B0828AC7-7AD3-D447-89E7-60A217E05ECA}" type="slidenum">
              <a:rPr lang="de-DE" smtClean="0"/>
              <a:t>‹Nr.›</a:t>
            </a:fld>
            <a:endParaRPr lang="de-DE"/>
          </a:p>
        </p:txBody>
      </p:sp>
    </p:spTree>
    <p:extLst>
      <p:ext uri="{BB962C8B-B14F-4D97-AF65-F5344CB8AC3E}">
        <p14:creationId xmlns:p14="http://schemas.microsoft.com/office/powerpoint/2010/main" val="4279998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147D86-D3DF-224E-9831-13BAC350C760}"/>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75D85C95-BEC3-3C42-83D0-BBE1B14BEF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de-DE"/>
              <a:t>Mastertextformat bearbeiten
Zweite Ebene
Dritte Ebene
Vierte Ebene
Fünfte Ebene</a:t>
            </a:r>
          </a:p>
        </p:txBody>
      </p:sp>
      <p:sp>
        <p:nvSpPr>
          <p:cNvPr id="4" name="Inhaltsplatzhalter 3">
            <a:extLst>
              <a:ext uri="{FF2B5EF4-FFF2-40B4-BE49-F238E27FC236}">
                <a16:creationId xmlns:a16="http://schemas.microsoft.com/office/drawing/2014/main" id="{3ECC0F18-C2EC-B24A-955E-2FD3B6C1098F}"/>
              </a:ext>
            </a:extLst>
          </p:cNvPr>
          <p:cNvSpPr>
            <a:spLocks noGrp="1"/>
          </p:cNvSpPr>
          <p:nvPr>
            <p:ph sz="half" idx="2"/>
          </p:nvPr>
        </p:nvSpPr>
        <p:spPr>
          <a:xfrm>
            <a:off x="839788" y="2505075"/>
            <a:ext cx="5157787" cy="3684588"/>
          </a:xfrm>
        </p:spPr>
        <p:txBody>
          <a:bodyPr/>
          <a:lstStyle/>
          <a:p>
            <a:r>
              <a:rPr lang="de-DE"/>
              <a:t>Mastertextformat bearbeiten
Zweite Ebene
Dritte Ebene
Vierte Ebene
Fünfte Ebene</a:t>
            </a:r>
          </a:p>
        </p:txBody>
      </p:sp>
      <p:sp>
        <p:nvSpPr>
          <p:cNvPr id="5" name="Textplatzhalter 4">
            <a:extLst>
              <a:ext uri="{FF2B5EF4-FFF2-40B4-BE49-F238E27FC236}">
                <a16:creationId xmlns:a16="http://schemas.microsoft.com/office/drawing/2014/main" id="{C67CE728-AD4C-5C4D-ACE6-7129C65342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de-DE"/>
              <a:t>Mastertextformat bearbeiten
Zweite Ebene
Dritte Ebene
Vierte Ebene
Fünfte Ebene</a:t>
            </a:r>
          </a:p>
        </p:txBody>
      </p:sp>
      <p:sp>
        <p:nvSpPr>
          <p:cNvPr id="6" name="Inhaltsplatzhalter 5">
            <a:extLst>
              <a:ext uri="{FF2B5EF4-FFF2-40B4-BE49-F238E27FC236}">
                <a16:creationId xmlns:a16="http://schemas.microsoft.com/office/drawing/2014/main" id="{D9CE3E9E-B5BA-DA49-BF18-9E0227E1A384}"/>
              </a:ext>
            </a:extLst>
          </p:cNvPr>
          <p:cNvSpPr>
            <a:spLocks noGrp="1"/>
          </p:cNvSpPr>
          <p:nvPr>
            <p:ph sz="quarter" idx="4"/>
          </p:nvPr>
        </p:nvSpPr>
        <p:spPr>
          <a:xfrm>
            <a:off x="6172200" y="2505075"/>
            <a:ext cx="5183188" cy="3684588"/>
          </a:xfrm>
        </p:spPr>
        <p:txBody>
          <a:bodyPr/>
          <a:lstStyle/>
          <a:p>
            <a:r>
              <a:rPr lang="de-DE"/>
              <a:t>Mastertextformat bearbeiten
Zweite Ebene
Dritte Ebene
Vierte Ebene
Fünfte Ebene</a:t>
            </a:r>
          </a:p>
        </p:txBody>
      </p:sp>
      <p:sp>
        <p:nvSpPr>
          <p:cNvPr id="7" name="Datumsplatzhalter 6">
            <a:extLst>
              <a:ext uri="{FF2B5EF4-FFF2-40B4-BE49-F238E27FC236}">
                <a16:creationId xmlns:a16="http://schemas.microsoft.com/office/drawing/2014/main" id="{22545756-A14C-A041-85BA-F35D8D5B0F0D}"/>
              </a:ext>
            </a:extLst>
          </p:cNvPr>
          <p:cNvSpPr>
            <a:spLocks noGrp="1"/>
          </p:cNvSpPr>
          <p:nvPr>
            <p:ph type="dt" sz="half" idx="10"/>
          </p:nvPr>
        </p:nvSpPr>
        <p:spPr/>
        <p:txBody>
          <a:bodyPr/>
          <a:lstStyle/>
          <a:p>
            <a:fld id="{590D0EF0-8F69-CE4C-BAB5-DD311065DBF7}" type="datetimeFigureOut">
              <a:rPr lang="de-DE" smtClean="0"/>
              <a:t>06.11.19</a:t>
            </a:fld>
            <a:endParaRPr lang="de-DE"/>
          </a:p>
        </p:txBody>
      </p:sp>
      <p:sp>
        <p:nvSpPr>
          <p:cNvPr id="8" name="Fußzeilenplatzhalter 7">
            <a:extLst>
              <a:ext uri="{FF2B5EF4-FFF2-40B4-BE49-F238E27FC236}">
                <a16:creationId xmlns:a16="http://schemas.microsoft.com/office/drawing/2014/main" id="{BB944690-DE76-504A-AC84-6AE9CCA526F8}"/>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3799136D-50CC-3D46-9F41-A406CEE797F2}"/>
              </a:ext>
            </a:extLst>
          </p:cNvPr>
          <p:cNvSpPr>
            <a:spLocks noGrp="1"/>
          </p:cNvSpPr>
          <p:nvPr>
            <p:ph type="sldNum" sz="quarter" idx="12"/>
          </p:nvPr>
        </p:nvSpPr>
        <p:spPr/>
        <p:txBody>
          <a:bodyPr/>
          <a:lstStyle/>
          <a:p>
            <a:fld id="{B0828AC7-7AD3-D447-89E7-60A217E05ECA}" type="slidenum">
              <a:rPr lang="de-DE" smtClean="0"/>
              <a:t>‹Nr.›</a:t>
            </a:fld>
            <a:endParaRPr lang="de-DE"/>
          </a:p>
        </p:txBody>
      </p:sp>
    </p:spTree>
    <p:extLst>
      <p:ext uri="{BB962C8B-B14F-4D97-AF65-F5344CB8AC3E}">
        <p14:creationId xmlns:p14="http://schemas.microsoft.com/office/powerpoint/2010/main" val="1431474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647CD1-E1F4-9B48-84CB-AB12B6B8E3B8}"/>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19D68A2C-42AB-C14C-AD7B-8E8CC5016F9D}"/>
              </a:ext>
            </a:extLst>
          </p:cNvPr>
          <p:cNvSpPr>
            <a:spLocks noGrp="1"/>
          </p:cNvSpPr>
          <p:nvPr>
            <p:ph type="dt" sz="half" idx="10"/>
          </p:nvPr>
        </p:nvSpPr>
        <p:spPr/>
        <p:txBody>
          <a:bodyPr/>
          <a:lstStyle/>
          <a:p>
            <a:fld id="{590D0EF0-8F69-CE4C-BAB5-DD311065DBF7}" type="datetimeFigureOut">
              <a:rPr lang="de-DE" smtClean="0"/>
              <a:t>06.11.19</a:t>
            </a:fld>
            <a:endParaRPr lang="de-DE"/>
          </a:p>
        </p:txBody>
      </p:sp>
      <p:sp>
        <p:nvSpPr>
          <p:cNvPr id="4" name="Fußzeilenplatzhalter 3">
            <a:extLst>
              <a:ext uri="{FF2B5EF4-FFF2-40B4-BE49-F238E27FC236}">
                <a16:creationId xmlns:a16="http://schemas.microsoft.com/office/drawing/2014/main" id="{DA76A29F-84D4-6444-9882-684FC6FFFF10}"/>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F3B5096B-DD8C-5A40-8F44-A3A7300581B9}"/>
              </a:ext>
            </a:extLst>
          </p:cNvPr>
          <p:cNvSpPr>
            <a:spLocks noGrp="1"/>
          </p:cNvSpPr>
          <p:nvPr>
            <p:ph type="sldNum" sz="quarter" idx="12"/>
          </p:nvPr>
        </p:nvSpPr>
        <p:spPr/>
        <p:txBody>
          <a:bodyPr/>
          <a:lstStyle/>
          <a:p>
            <a:fld id="{B0828AC7-7AD3-D447-89E7-60A217E05ECA}" type="slidenum">
              <a:rPr lang="de-DE" smtClean="0"/>
              <a:t>‹Nr.›</a:t>
            </a:fld>
            <a:endParaRPr lang="de-DE"/>
          </a:p>
        </p:txBody>
      </p:sp>
    </p:spTree>
    <p:extLst>
      <p:ext uri="{BB962C8B-B14F-4D97-AF65-F5344CB8AC3E}">
        <p14:creationId xmlns:p14="http://schemas.microsoft.com/office/powerpoint/2010/main" val="3910290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B045987-5723-9D46-AB2F-39D1C641D7AA}"/>
              </a:ext>
            </a:extLst>
          </p:cNvPr>
          <p:cNvSpPr>
            <a:spLocks noGrp="1"/>
          </p:cNvSpPr>
          <p:nvPr>
            <p:ph type="dt" sz="half" idx="10"/>
          </p:nvPr>
        </p:nvSpPr>
        <p:spPr/>
        <p:txBody>
          <a:bodyPr/>
          <a:lstStyle/>
          <a:p>
            <a:fld id="{590D0EF0-8F69-CE4C-BAB5-DD311065DBF7}" type="datetimeFigureOut">
              <a:rPr lang="de-DE" smtClean="0"/>
              <a:t>06.11.19</a:t>
            </a:fld>
            <a:endParaRPr lang="de-DE"/>
          </a:p>
        </p:txBody>
      </p:sp>
      <p:sp>
        <p:nvSpPr>
          <p:cNvPr id="3" name="Fußzeilenplatzhalter 2">
            <a:extLst>
              <a:ext uri="{FF2B5EF4-FFF2-40B4-BE49-F238E27FC236}">
                <a16:creationId xmlns:a16="http://schemas.microsoft.com/office/drawing/2014/main" id="{FF98FD15-BD03-C840-A1FA-7ACFE2B70923}"/>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9A190B56-010B-9341-8D89-6213E729DB43}"/>
              </a:ext>
            </a:extLst>
          </p:cNvPr>
          <p:cNvSpPr>
            <a:spLocks noGrp="1"/>
          </p:cNvSpPr>
          <p:nvPr>
            <p:ph type="sldNum" sz="quarter" idx="12"/>
          </p:nvPr>
        </p:nvSpPr>
        <p:spPr/>
        <p:txBody>
          <a:bodyPr/>
          <a:lstStyle/>
          <a:p>
            <a:fld id="{B0828AC7-7AD3-D447-89E7-60A217E05ECA}" type="slidenum">
              <a:rPr lang="de-DE" smtClean="0"/>
              <a:t>‹Nr.›</a:t>
            </a:fld>
            <a:endParaRPr lang="de-DE"/>
          </a:p>
        </p:txBody>
      </p:sp>
    </p:spTree>
    <p:extLst>
      <p:ext uri="{BB962C8B-B14F-4D97-AF65-F5344CB8AC3E}">
        <p14:creationId xmlns:p14="http://schemas.microsoft.com/office/powerpoint/2010/main" val="4014658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95075E-BF99-E540-BC12-F37B8798F68A}"/>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6527E80E-514A-8247-9905-9DD26D90E3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de-DE"/>
              <a:t>Mastertextformat bearbeiten
Zweite Ebene
Dritte Ebene
Vierte Ebene
Fünfte Ebene</a:t>
            </a:r>
          </a:p>
        </p:txBody>
      </p:sp>
      <p:sp>
        <p:nvSpPr>
          <p:cNvPr id="4" name="Textplatzhalter 3">
            <a:extLst>
              <a:ext uri="{FF2B5EF4-FFF2-40B4-BE49-F238E27FC236}">
                <a16:creationId xmlns:a16="http://schemas.microsoft.com/office/drawing/2014/main" id="{AC525C18-B119-A64E-9609-C49E058F42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e-DE"/>
              <a:t>Mastertextformat bearbeiten
Zweite Ebene
Dritte Ebene
Vierte Ebene
Fünfte Ebene</a:t>
            </a:r>
          </a:p>
        </p:txBody>
      </p:sp>
      <p:sp>
        <p:nvSpPr>
          <p:cNvPr id="5" name="Datumsplatzhalter 4">
            <a:extLst>
              <a:ext uri="{FF2B5EF4-FFF2-40B4-BE49-F238E27FC236}">
                <a16:creationId xmlns:a16="http://schemas.microsoft.com/office/drawing/2014/main" id="{DE245E85-7D6F-3B42-8D75-6D2A10E97A2B}"/>
              </a:ext>
            </a:extLst>
          </p:cNvPr>
          <p:cNvSpPr>
            <a:spLocks noGrp="1"/>
          </p:cNvSpPr>
          <p:nvPr>
            <p:ph type="dt" sz="half" idx="10"/>
          </p:nvPr>
        </p:nvSpPr>
        <p:spPr/>
        <p:txBody>
          <a:bodyPr/>
          <a:lstStyle/>
          <a:p>
            <a:fld id="{590D0EF0-8F69-CE4C-BAB5-DD311065DBF7}" type="datetimeFigureOut">
              <a:rPr lang="de-DE" smtClean="0"/>
              <a:t>06.11.19</a:t>
            </a:fld>
            <a:endParaRPr lang="de-DE"/>
          </a:p>
        </p:txBody>
      </p:sp>
      <p:sp>
        <p:nvSpPr>
          <p:cNvPr id="6" name="Fußzeilenplatzhalter 5">
            <a:extLst>
              <a:ext uri="{FF2B5EF4-FFF2-40B4-BE49-F238E27FC236}">
                <a16:creationId xmlns:a16="http://schemas.microsoft.com/office/drawing/2014/main" id="{36F99734-528B-7543-A4CA-5A298AD59CDF}"/>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688DCFF-3DC2-784A-A6BB-CEF44FEA2753}"/>
              </a:ext>
            </a:extLst>
          </p:cNvPr>
          <p:cNvSpPr>
            <a:spLocks noGrp="1"/>
          </p:cNvSpPr>
          <p:nvPr>
            <p:ph type="sldNum" sz="quarter" idx="12"/>
          </p:nvPr>
        </p:nvSpPr>
        <p:spPr/>
        <p:txBody>
          <a:bodyPr/>
          <a:lstStyle/>
          <a:p>
            <a:fld id="{B0828AC7-7AD3-D447-89E7-60A217E05ECA}" type="slidenum">
              <a:rPr lang="de-DE" smtClean="0"/>
              <a:t>‹Nr.›</a:t>
            </a:fld>
            <a:endParaRPr lang="de-DE"/>
          </a:p>
        </p:txBody>
      </p:sp>
    </p:spTree>
    <p:extLst>
      <p:ext uri="{BB962C8B-B14F-4D97-AF65-F5344CB8AC3E}">
        <p14:creationId xmlns:p14="http://schemas.microsoft.com/office/powerpoint/2010/main" val="3082675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894AE1-DBA1-5B41-B8BD-10B162FF882D}"/>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52548BCF-2177-3044-B0BF-EB8B3A13CA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1BCCA47C-A8C0-9E4C-9F68-18B4474CEF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e-DE"/>
              <a:t>Mastertextformat bearbeiten
Zweite Ebene
Dritte Ebene
Vierte Ebene
Fünfte Ebene</a:t>
            </a:r>
          </a:p>
        </p:txBody>
      </p:sp>
      <p:sp>
        <p:nvSpPr>
          <p:cNvPr id="5" name="Datumsplatzhalter 4">
            <a:extLst>
              <a:ext uri="{FF2B5EF4-FFF2-40B4-BE49-F238E27FC236}">
                <a16:creationId xmlns:a16="http://schemas.microsoft.com/office/drawing/2014/main" id="{578BA1FB-DBA6-D146-9B21-5BB88A7F9448}"/>
              </a:ext>
            </a:extLst>
          </p:cNvPr>
          <p:cNvSpPr>
            <a:spLocks noGrp="1"/>
          </p:cNvSpPr>
          <p:nvPr>
            <p:ph type="dt" sz="half" idx="10"/>
          </p:nvPr>
        </p:nvSpPr>
        <p:spPr/>
        <p:txBody>
          <a:bodyPr/>
          <a:lstStyle/>
          <a:p>
            <a:fld id="{590D0EF0-8F69-CE4C-BAB5-DD311065DBF7}" type="datetimeFigureOut">
              <a:rPr lang="de-DE" smtClean="0"/>
              <a:t>06.11.19</a:t>
            </a:fld>
            <a:endParaRPr lang="de-DE"/>
          </a:p>
        </p:txBody>
      </p:sp>
      <p:sp>
        <p:nvSpPr>
          <p:cNvPr id="6" name="Fußzeilenplatzhalter 5">
            <a:extLst>
              <a:ext uri="{FF2B5EF4-FFF2-40B4-BE49-F238E27FC236}">
                <a16:creationId xmlns:a16="http://schemas.microsoft.com/office/drawing/2014/main" id="{B4392E59-272D-0C4C-B425-3110E8F31620}"/>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9EA29C17-6571-8F49-A961-827F61DB6B20}"/>
              </a:ext>
            </a:extLst>
          </p:cNvPr>
          <p:cNvSpPr>
            <a:spLocks noGrp="1"/>
          </p:cNvSpPr>
          <p:nvPr>
            <p:ph type="sldNum" sz="quarter" idx="12"/>
          </p:nvPr>
        </p:nvSpPr>
        <p:spPr/>
        <p:txBody>
          <a:bodyPr/>
          <a:lstStyle/>
          <a:p>
            <a:fld id="{B0828AC7-7AD3-D447-89E7-60A217E05ECA}" type="slidenum">
              <a:rPr lang="de-DE" smtClean="0"/>
              <a:t>‹Nr.›</a:t>
            </a:fld>
            <a:endParaRPr lang="de-DE"/>
          </a:p>
        </p:txBody>
      </p:sp>
    </p:spTree>
    <p:extLst>
      <p:ext uri="{BB962C8B-B14F-4D97-AF65-F5344CB8AC3E}">
        <p14:creationId xmlns:p14="http://schemas.microsoft.com/office/powerpoint/2010/main" val="585945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312502A-2F2F-D14B-B572-58A0B681AF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D47225CD-E3E1-B248-9B95-F9EA533A87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0815FB52-4BCE-9F41-AA20-3A8499E1A3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0D0EF0-8F69-CE4C-BAB5-DD311065DBF7}" type="datetimeFigureOut">
              <a:rPr lang="de-DE" smtClean="0"/>
              <a:t>06.11.19</a:t>
            </a:fld>
            <a:endParaRPr lang="de-DE"/>
          </a:p>
        </p:txBody>
      </p:sp>
      <p:sp>
        <p:nvSpPr>
          <p:cNvPr id="5" name="Fußzeilenplatzhalter 4">
            <a:extLst>
              <a:ext uri="{FF2B5EF4-FFF2-40B4-BE49-F238E27FC236}">
                <a16:creationId xmlns:a16="http://schemas.microsoft.com/office/drawing/2014/main" id="{E724D0B3-B818-3347-B4E5-6FEE28B0E7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33637CB9-60C5-B745-83F5-EEB56B3F5F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828AC7-7AD3-D447-89E7-60A217E05ECA}" type="slidenum">
              <a:rPr lang="de-DE" smtClean="0"/>
              <a:t>‹Nr.›</a:t>
            </a:fld>
            <a:endParaRPr lang="de-DE"/>
          </a:p>
        </p:txBody>
      </p:sp>
    </p:spTree>
    <p:extLst>
      <p:ext uri="{BB962C8B-B14F-4D97-AF65-F5344CB8AC3E}">
        <p14:creationId xmlns:p14="http://schemas.microsoft.com/office/powerpoint/2010/main" val="7967857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62.tiff"/><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62.tiff"/><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70.tiff"/><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70.tiff"/><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72.tiff"/><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72.tiff"/><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hyperlink" Target="https://www.youtube.com/watch?v=12MvvaH9FvI" TargetMode="External"/><Relationship Id="rId2" Type="http://schemas.openxmlformats.org/officeDocument/2006/relationships/hyperlink" Target="https://www.youtube.com/watch?v=HGc9RFD7iSE" TargetMode="Externa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74.gif"/><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gif"/><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76.tiff"/><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81.tiff"/><Relationship Id="rId2" Type="http://schemas.openxmlformats.org/officeDocument/2006/relationships/hyperlink" Target="https://www.express.co.uk/news/science/967564/Nanotechnology-medicine-nanobots-research-fight-disease-superbug-bacteria-pathogens" TargetMode="External"/><Relationship Id="rId1" Type="http://schemas.openxmlformats.org/officeDocument/2006/relationships/slideLayout" Target="../slideLayouts/slideLayout2.xml"/><Relationship Id="rId5" Type="http://schemas.openxmlformats.org/officeDocument/2006/relationships/image" Target="../media/image83.tiff"/><Relationship Id="rId4" Type="http://schemas.openxmlformats.org/officeDocument/2006/relationships/image" Target="../media/image82.tiff"/></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84.tiff"/><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90.tiff"/><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hyperlink" Target="https://en.wikipedia.org/wiki/Dielectrophoresis" TargetMode="Externa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91.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channel/UCTev4RNBiu6lqtx8z1e87fQ" TargetMode="External"/><Relationship Id="rId2" Type="http://schemas.openxmlformats.org/officeDocument/2006/relationships/hyperlink" Target="https://www.youtube.com/watch?v=ObvxPSQNMGc"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2.xml"/><Relationship Id="rId4" Type="http://schemas.openxmlformats.org/officeDocument/2006/relationships/image" Target="../media/image21.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2.xml"/><Relationship Id="rId5" Type="http://schemas.openxmlformats.org/officeDocument/2006/relationships/image" Target="../media/image28.tiff"/><Relationship Id="rId4" Type="http://schemas.openxmlformats.org/officeDocument/2006/relationships/image" Target="../media/image27.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3.gif"/><Relationship Id="rId1" Type="http://schemas.openxmlformats.org/officeDocument/2006/relationships/slideLayout" Target="../slideLayouts/slideLayout2.xml"/><Relationship Id="rId4" Type="http://schemas.openxmlformats.org/officeDocument/2006/relationships/image" Target="../media/image44.tiff"/></Relationships>
</file>

<file path=ppt/slides/_rels/slide62.xml.rels><?xml version="1.0" encoding="UTF-8" standalone="yes"?>
<Relationships xmlns="http://schemas.openxmlformats.org/package/2006/relationships"><Relationship Id="rId3" Type="http://schemas.openxmlformats.org/officeDocument/2006/relationships/hyperlink" Target="http://apexnews.co/2018/02/07/" TargetMode="External"/><Relationship Id="rId2" Type="http://schemas.openxmlformats.org/officeDocument/2006/relationships/image" Target="../media/image45.tif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image" Target="../media/image45.tiff"/><Relationship Id="rId1" Type="http://schemas.openxmlformats.org/officeDocument/2006/relationships/slideLayout" Target="../slideLayouts/slideLayout2.xml"/><Relationship Id="rId4" Type="http://schemas.openxmlformats.org/officeDocument/2006/relationships/hyperlink" Target="https://www.researchgate.net/figure/Nanotube-with-functional-chemical-"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image" Target="../media/image45.tiff"/><Relationship Id="rId1" Type="http://schemas.openxmlformats.org/officeDocument/2006/relationships/slideLayout" Target="../slideLayouts/slideLayout2.xml"/><Relationship Id="rId4" Type="http://schemas.openxmlformats.org/officeDocument/2006/relationships/hyperlink" Target="https://www.felmi-zfe.at/research/research-areas/"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www.felmi-zfe.at/research/research-areas/" TargetMode="External"/><Relationship Id="rId2" Type="http://schemas.openxmlformats.org/officeDocument/2006/relationships/image" Target="../media/image47.tif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5.tif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5.tif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5.tiff"/><Relationship Id="rId1" Type="http://schemas.openxmlformats.org/officeDocument/2006/relationships/slideLayout" Target="../slideLayouts/slideLayout2.xml"/><Relationship Id="rId5" Type="http://schemas.openxmlformats.org/officeDocument/2006/relationships/hyperlink" Target="https://www.nature.com/articles/" TargetMode="External"/><Relationship Id="rId4" Type="http://schemas.openxmlformats.org/officeDocument/2006/relationships/image" Target="../media/image49.tiff"/></Relationships>
</file>

<file path=ppt/slides/_rels/slide69.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45.tiff"/><Relationship Id="rId1" Type="http://schemas.openxmlformats.org/officeDocument/2006/relationships/slideLayout" Target="../slideLayouts/slideLayout2.xml"/><Relationship Id="rId4" Type="http://schemas.openxmlformats.org/officeDocument/2006/relationships/hyperlink" Target="https://www.nature.com/articles/"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image" Target="../media/image50.tif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hyperlink" Target="https://www.nanotechnik.com/nanomanipulation.html"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www.weizmann.ac.il/" TargetMode="External"/><Relationship Id="rId2" Type="http://schemas.openxmlformats.org/officeDocument/2006/relationships/image" Target="../media/image52.tif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www.weizmann.ac.il/" TargetMode="External"/><Relationship Id="rId2" Type="http://schemas.openxmlformats.org/officeDocument/2006/relationships/image" Target="../media/image52.tif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www.researchgate.net/figure/SEM-image-of-the-carbon-" TargetMode="External"/><Relationship Id="rId2" Type="http://schemas.openxmlformats.org/officeDocument/2006/relationships/image" Target="../media/image55.tif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5.tif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5.tif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7.tif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s://www.researchgate.net/figure/I-V-properties-for-carbon-nanocoils-with-the-" TargetMode="External"/><Relationship Id="rId2" Type="http://schemas.openxmlformats.org/officeDocument/2006/relationships/image" Target="../media/image59.tif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903597-0773-A641-BDD5-47A555D2A676}"/>
              </a:ext>
            </a:extLst>
          </p:cNvPr>
          <p:cNvSpPr>
            <a:spLocks noGrp="1"/>
          </p:cNvSpPr>
          <p:nvPr>
            <p:ph type="ctrTitle"/>
          </p:nvPr>
        </p:nvSpPr>
        <p:spPr/>
        <p:txBody>
          <a:bodyPr/>
          <a:lstStyle/>
          <a:p>
            <a:r>
              <a:rPr lang="de-DE" dirty="0" err="1"/>
              <a:t>Nanorobotics</a:t>
            </a:r>
            <a:endParaRPr lang="de-DE" dirty="0"/>
          </a:p>
        </p:txBody>
      </p:sp>
      <p:sp>
        <p:nvSpPr>
          <p:cNvPr id="3" name="Untertitel 2">
            <a:extLst>
              <a:ext uri="{FF2B5EF4-FFF2-40B4-BE49-F238E27FC236}">
                <a16:creationId xmlns:a16="http://schemas.microsoft.com/office/drawing/2014/main" id="{4DF53956-48EF-734F-B217-54F86BC27D2B}"/>
              </a:ext>
            </a:extLst>
          </p:cNvPr>
          <p:cNvSpPr>
            <a:spLocks noGrp="1"/>
          </p:cNvSpPr>
          <p:nvPr>
            <p:ph type="subTitle" idx="1"/>
          </p:nvPr>
        </p:nvSpPr>
        <p:spPr/>
        <p:txBody>
          <a:bodyPr/>
          <a:lstStyle/>
          <a:p>
            <a:r>
              <a:rPr lang="de-DE" dirty="0"/>
              <a:t>Ille C. </a:t>
            </a:r>
            <a:r>
              <a:rPr lang="de-DE" dirty="0" err="1"/>
              <a:t>Gebeshuber</a:t>
            </a:r>
            <a:endParaRPr lang="de-DE" dirty="0"/>
          </a:p>
          <a:p>
            <a:r>
              <a:rPr lang="de-DE" dirty="0"/>
              <a:t>TU Wien</a:t>
            </a:r>
          </a:p>
          <a:p>
            <a:r>
              <a:rPr lang="de-DE" dirty="0"/>
              <a:t>Quelle: Springer Handbook </a:t>
            </a:r>
            <a:r>
              <a:rPr lang="de-DE" dirty="0" err="1"/>
              <a:t>of</a:t>
            </a:r>
            <a:r>
              <a:rPr lang="de-DE" dirty="0"/>
              <a:t> Nanotechnology, 4th Edition 2017</a:t>
            </a:r>
          </a:p>
        </p:txBody>
      </p:sp>
      <p:pic>
        <p:nvPicPr>
          <p:cNvPr id="4" name="Grafik 3">
            <a:extLst>
              <a:ext uri="{FF2B5EF4-FFF2-40B4-BE49-F238E27FC236}">
                <a16:creationId xmlns:a16="http://schemas.microsoft.com/office/drawing/2014/main" id="{37046F85-E16A-DC4F-9B8C-AB3CD52A2575}"/>
              </a:ext>
            </a:extLst>
          </p:cNvPr>
          <p:cNvPicPr>
            <a:picLocks noChangeAspect="1"/>
          </p:cNvPicPr>
          <p:nvPr/>
        </p:nvPicPr>
        <p:blipFill>
          <a:blip r:embed="rId3"/>
          <a:stretch>
            <a:fillRect/>
          </a:stretch>
        </p:blipFill>
        <p:spPr>
          <a:xfrm>
            <a:off x="0" y="258763"/>
            <a:ext cx="12192000" cy="6858000"/>
          </a:xfrm>
          <a:prstGeom prst="rect">
            <a:avLst/>
          </a:prstGeom>
        </p:spPr>
      </p:pic>
      <p:pic>
        <p:nvPicPr>
          <p:cNvPr id="5" name="Grafik 4">
            <a:extLst>
              <a:ext uri="{FF2B5EF4-FFF2-40B4-BE49-F238E27FC236}">
                <a16:creationId xmlns:a16="http://schemas.microsoft.com/office/drawing/2014/main" id="{61016650-F5F2-F044-8EFF-964C627D031C}"/>
              </a:ext>
            </a:extLst>
          </p:cNvPr>
          <p:cNvPicPr>
            <a:picLocks noChangeAspect="1"/>
          </p:cNvPicPr>
          <p:nvPr/>
        </p:nvPicPr>
        <p:blipFill>
          <a:blip r:embed="rId4"/>
          <a:stretch>
            <a:fillRect/>
          </a:stretch>
        </p:blipFill>
        <p:spPr>
          <a:xfrm>
            <a:off x="241300" y="258763"/>
            <a:ext cx="3668963" cy="2037428"/>
          </a:xfrm>
          <a:prstGeom prst="rect">
            <a:avLst/>
          </a:prstGeom>
        </p:spPr>
      </p:pic>
      <p:pic>
        <p:nvPicPr>
          <p:cNvPr id="6" name="Grafik 5">
            <a:extLst>
              <a:ext uri="{FF2B5EF4-FFF2-40B4-BE49-F238E27FC236}">
                <a16:creationId xmlns:a16="http://schemas.microsoft.com/office/drawing/2014/main" id="{9C898107-FCCF-0C45-B27B-0E1B3D0C9BFF}"/>
              </a:ext>
            </a:extLst>
          </p:cNvPr>
          <p:cNvPicPr>
            <a:picLocks noChangeAspect="1"/>
          </p:cNvPicPr>
          <p:nvPr/>
        </p:nvPicPr>
        <p:blipFill rotWithShape="1">
          <a:blip r:embed="rId5"/>
          <a:srcRect b="5269"/>
          <a:stretch/>
        </p:blipFill>
        <p:spPr>
          <a:xfrm>
            <a:off x="4433659" y="248861"/>
            <a:ext cx="2886910" cy="2037428"/>
          </a:xfrm>
          <a:prstGeom prst="rect">
            <a:avLst/>
          </a:prstGeom>
        </p:spPr>
      </p:pic>
      <p:pic>
        <p:nvPicPr>
          <p:cNvPr id="7" name="Grafik 6">
            <a:extLst>
              <a:ext uri="{FF2B5EF4-FFF2-40B4-BE49-F238E27FC236}">
                <a16:creationId xmlns:a16="http://schemas.microsoft.com/office/drawing/2014/main" id="{E2346681-8B5B-9646-8398-3DEC763824EA}"/>
              </a:ext>
            </a:extLst>
          </p:cNvPr>
          <p:cNvPicPr>
            <a:picLocks noChangeAspect="1"/>
          </p:cNvPicPr>
          <p:nvPr/>
        </p:nvPicPr>
        <p:blipFill>
          <a:blip r:embed="rId6"/>
          <a:stretch>
            <a:fillRect/>
          </a:stretch>
        </p:blipFill>
        <p:spPr>
          <a:xfrm>
            <a:off x="7827923" y="258763"/>
            <a:ext cx="3676229" cy="2037428"/>
          </a:xfrm>
          <a:prstGeom prst="rect">
            <a:avLst/>
          </a:prstGeom>
        </p:spPr>
      </p:pic>
    </p:spTree>
    <p:extLst>
      <p:ext uri="{BB962C8B-B14F-4D97-AF65-F5344CB8AC3E}">
        <p14:creationId xmlns:p14="http://schemas.microsoft.com/office/powerpoint/2010/main" val="298018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5938AA-174F-6A4C-B5EC-2175ECD4388F}"/>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68B64A7A-987F-1344-BA92-E092C552C3D3}"/>
              </a:ext>
            </a:extLst>
          </p:cNvPr>
          <p:cNvSpPr>
            <a:spLocks noGrp="1"/>
          </p:cNvSpPr>
          <p:nvPr>
            <p:ph idx="1"/>
          </p:nvPr>
        </p:nvSpPr>
        <p:spPr/>
        <p:txBody>
          <a:bodyPr>
            <a:normAutofit lnSpcReduction="10000"/>
          </a:bodyPr>
          <a:lstStyle/>
          <a:p>
            <a:r>
              <a:rPr lang="de-DE" b="1" dirty="0"/>
              <a:t>STMs</a:t>
            </a:r>
            <a:r>
              <a:rPr lang="de-DE" dirty="0"/>
              <a:t> </a:t>
            </a:r>
            <a:r>
              <a:rPr lang="de-DE" dirty="0" err="1"/>
              <a:t>and</a:t>
            </a:r>
            <a:r>
              <a:rPr lang="de-DE" dirty="0"/>
              <a:t> </a:t>
            </a:r>
            <a:r>
              <a:rPr lang="de-DE" dirty="0" err="1"/>
              <a:t>other</a:t>
            </a:r>
            <a:r>
              <a:rPr lang="de-DE" dirty="0"/>
              <a:t> </a:t>
            </a:r>
            <a:r>
              <a:rPr lang="de-DE" dirty="0" err="1"/>
              <a:t>nanomanipulators</a:t>
            </a:r>
            <a:r>
              <a:rPr lang="de-DE" dirty="0"/>
              <a:t> </a:t>
            </a:r>
            <a:r>
              <a:rPr lang="de-DE" dirty="0" err="1"/>
              <a:t>are</a:t>
            </a:r>
            <a:r>
              <a:rPr lang="de-DE" dirty="0"/>
              <a:t> </a:t>
            </a:r>
            <a:r>
              <a:rPr lang="de-DE" dirty="0" err="1"/>
              <a:t>nonmolecular</a:t>
            </a:r>
            <a:r>
              <a:rPr lang="de-DE" dirty="0"/>
              <a:t> </a:t>
            </a:r>
            <a:r>
              <a:rPr lang="de-DE" dirty="0" err="1"/>
              <a:t>machines</a:t>
            </a:r>
            <a:r>
              <a:rPr lang="de-DE" dirty="0"/>
              <a:t> but </a:t>
            </a:r>
            <a:r>
              <a:rPr lang="de-DE" dirty="0" err="1"/>
              <a:t>use</a:t>
            </a:r>
            <a:r>
              <a:rPr lang="de-DE" dirty="0"/>
              <a:t> </a:t>
            </a:r>
            <a:r>
              <a:rPr lang="de-DE" dirty="0" err="1"/>
              <a:t>bottom-up</a:t>
            </a:r>
            <a:r>
              <a:rPr lang="de-DE" dirty="0"/>
              <a:t> </a:t>
            </a:r>
            <a:r>
              <a:rPr lang="de-DE" dirty="0" err="1"/>
              <a:t>strategies</a:t>
            </a:r>
            <a:r>
              <a:rPr lang="de-DE" dirty="0"/>
              <a:t>. </a:t>
            </a:r>
          </a:p>
          <a:p>
            <a:r>
              <a:rPr lang="de-DE" dirty="0" err="1"/>
              <a:t>Although</a:t>
            </a:r>
            <a:r>
              <a:rPr lang="de-DE" dirty="0"/>
              <a:t> </a:t>
            </a:r>
            <a:r>
              <a:rPr lang="de-DE" b="1" dirty="0" err="1"/>
              <a:t>performing</a:t>
            </a:r>
            <a:r>
              <a:rPr lang="de-DE" b="1" dirty="0"/>
              <a:t> </a:t>
            </a:r>
            <a:r>
              <a:rPr lang="de-DE" b="1" dirty="0" err="1"/>
              <a:t>only</a:t>
            </a:r>
            <a:r>
              <a:rPr lang="de-DE" b="1" dirty="0"/>
              <a:t> </a:t>
            </a:r>
            <a:r>
              <a:rPr lang="de-DE" b="1" dirty="0" err="1"/>
              <a:t>one</a:t>
            </a:r>
            <a:r>
              <a:rPr lang="de-DE" b="1" dirty="0"/>
              <a:t> </a:t>
            </a:r>
            <a:r>
              <a:rPr lang="de-DE" b="1" dirty="0" err="1"/>
              <a:t>molecular</a:t>
            </a:r>
            <a:r>
              <a:rPr lang="de-DE" b="1" dirty="0"/>
              <a:t> </a:t>
            </a:r>
            <a:r>
              <a:rPr lang="de-DE" b="1" dirty="0" err="1"/>
              <a:t>reaction</a:t>
            </a:r>
            <a:r>
              <a:rPr lang="de-DE" b="1" dirty="0"/>
              <a:t> at a time </a:t>
            </a:r>
            <a:r>
              <a:rPr lang="de-DE" dirty="0" err="1"/>
              <a:t>is</a:t>
            </a:r>
            <a:r>
              <a:rPr lang="de-DE" dirty="0"/>
              <a:t> </a:t>
            </a:r>
            <a:r>
              <a:rPr lang="de-DE" dirty="0" err="1"/>
              <a:t>obviously</a:t>
            </a:r>
            <a:r>
              <a:rPr lang="de-DE" dirty="0"/>
              <a:t> </a:t>
            </a:r>
            <a:r>
              <a:rPr lang="de-DE" dirty="0" err="1"/>
              <a:t>impractical</a:t>
            </a:r>
            <a:r>
              <a:rPr lang="de-DE" dirty="0"/>
              <a:t> </a:t>
            </a:r>
            <a:r>
              <a:rPr lang="de-DE" dirty="0" err="1"/>
              <a:t>for</a:t>
            </a:r>
            <a:r>
              <a:rPr lang="de-DE" dirty="0"/>
              <a:t> </a:t>
            </a:r>
            <a:r>
              <a:rPr lang="de-DE" dirty="0" err="1"/>
              <a:t>making</a:t>
            </a:r>
            <a:r>
              <a:rPr lang="de-DE" dirty="0"/>
              <a:t> large </a:t>
            </a:r>
            <a:r>
              <a:rPr lang="de-DE" dirty="0" err="1"/>
              <a:t>amounts</a:t>
            </a:r>
            <a:r>
              <a:rPr lang="de-DE" dirty="0"/>
              <a:t> </a:t>
            </a:r>
            <a:r>
              <a:rPr lang="de-DE" dirty="0" err="1"/>
              <a:t>of</a:t>
            </a:r>
            <a:r>
              <a:rPr lang="de-DE" dirty="0"/>
              <a:t> a </a:t>
            </a:r>
            <a:r>
              <a:rPr lang="de-DE" dirty="0" err="1"/>
              <a:t>product</a:t>
            </a:r>
            <a:r>
              <a:rPr lang="de-DE" dirty="0"/>
              <a:t>, </a:t>
            </a:r>
            <a:r>
              <a:rPr lang="de-DE" dirty="0" err="1"/>
              <a:t>it</a:t>
            </a:r>
            <a:r>
              <a:rPr lang="de-DE" dirty="0"/>
              <a:t> </a:t>
            </a:r>
            <a:r>
              <a:rPr lang="de-DE" dirty="0" err="1"/>
              <a:t>is</a:t>
            </a:r>
            <a:r>
              <a:rPr lang="de-DE" dirty="0"/>
              <a:t> a promising </a:t>
            </a:r>
            <a:r>
              <a:rPr lang="de-DE" dirty="0" err="1"/>
              <a:t>way</a:t>
            </a:r>
            <a:r>
              <a:rPr lang="de-DE" dirty="0"/>
              <a:t> </a:t>
            </a:r>
            <a:r>
              <a:rPr lang="de-DE" dirty="0" err="1"/>
              <a:t>to</a:t>
            </a:r>
            <a:r>
              <a:rPr lang="de-DE" dirty="0"/>
              <a:t> </a:t>
            </a:r>
            <a:r>
              <a:rPr lang="de-DE" dirty="0" err="1"/>
              <a:t>provide</a:t>
            </a:r>
            <a:r>
              <a:rPr lang="de-DE" dirty="0"/>
              <a:t> </a:t>
            </a:r>
            <a:r>
              <a:rPr lang="de-DE" dirty="0" err="1"/>
              <a:t>the</a:t>
            </a:r>
            <a:r>
              <a:rPr lang="de-DE" dirty="0"/>
              <a:t> </a:t>
            </a:r>
            <a:r>
              <a:rPr lang="de-DE" dirty="0" err="1"/>
              <a:t>next</a:t>
            </a:r>
            <a:r>
              <a:rPr lang="de-DE" dirty="0"/>
              <a:t> </a:t>
            </a:r>
            <a:r>
              <a:rPr lang="de-DE" dirty="0" err="1"/>
              <a:t>generation</a:t>
            </a:r>
            <a:r>
              <a:rPr lang="de-DE" dirty="0"/>
              <a:t> </a:t>
            </a:r>
            <a:r>
              <a:rPr lang="de-DE" dirty="0" err="1"/>
              <a:t>of</a:t>
            </a:r>
            <a:r>
              <a:rPr lang="de-DE" dirty="0"/>
              <a:t> </a:t>
            </a:r>
            <a:r>
              <a:rPr lang="de-DE" dirty="0" err="1"/>
              <a:t>nanomanipulators</a:t>
            </a:r>
            <a:r>
              <a:rPr lang="de-DE" dirty="0"/>
              <a:t>.</a:t>
            </a:r>
          </a:p>
          <a:p>
            <a:r>
              <a:rPr lang="de-DE" dirty="0"/>
              <a:t>Most </a:t>
            </a:r>
            <a:r>
              <a:rPr lang="de-DE" dirty="0" err="1"/>
              <a:t>importantly</a:t>
            </a:r>
            <a:r>
              <a:rPr lang="de-DE" dirty="0"/>
              <a:t>, </a:t>
            </a:r>
            <a:r>
              <a:rPr lang="de-DE" dirty="0" err="1"/>
              <a:t>it</a:t>
            </a:r>
            <a:r>
              <a:rPr lang="de-DE" dirty="0"/>
              <a:t> </a:t>
            </a:r>
            <a:r>
              <a:rPr lang="de-DE" dirty="0" err="1"/>
              <a:t>is</a:t>
            </a:r>
            <a:r>
              <a:rPr lang="de-DE" dirty="0"/>
              <a:t> </a:t>
            </a:r>
            <a:r>
              <a:rPr lang="de-DE" dirty="0" err="1"/>
              <a:t>possible</a:t>
            </a:r>
            <a:r>
              <a:rPr lang="de-DE" dirty="0"/>
              <a:t> </a:t>
            </a:r>
            <a:r>
              <a:rPr lang="de-DE" dirty="0" err="1"/>
              <a:t>to</a:t>
            </a:r>
            <a:r>
              <a:rPr lang="de-DE" dirty="0"/>
              <a:t> </a:t>
            </a:r>
            <a:r>
              <a:rPr lang="de-DE" dirty="0" err="1"/>
              <a:t>realize</a:t>
            </a:r>
            <a:r>
              <a:rPr lang="de-DE" dirty="0"/>
              <a:t> </a:t>
            </a:r>
            <a:r>
              <a:rPr lang="de-DE" dirty="0" err="1"/>
              <a:t>the</a:t>
            </a:r>
            <a:r>
              <a:rPr lang="de-DE" dirty="0"/>
              <a:t> </a:t>
            </a:r>
            <a:r>
              <a:rPr lang="de-DE" b="1" dirty="0" err="1"/>
              <a:t>directed</a:t>
            </a:r>
            <a:r>
              <a:rPr lang="de-DE" b="1" dirty="0"/>
              <a:t> </a:t>
            </a:r>
            <a:r>
              <a:rPr lang="de-DE" b="1" dirty="0" err="1"/>
              <a:t>assembly</a:t>
            </a:r>
            <a:r>
              <a:rPr lang="de-DE" b="1" dirty="0"/>
              <a:t> </a:t>
            </a:r>
            <a:r>
              <a:rPr lang="de-DE" b="1" dirty="0" err="1"/>
              <a:t>of</a:t>
            </a:r>
            <a:r>
              <a:rPr lang="de-DE" b="1" dirty="0"/>
              <a:t> </a:t>
            </a:r>
            <a:r>
              <a:rPr lang="de-DE" b="1" dirty="0" err="1"/>
              <a:t>molecules</a:t>
            </a:r>
            <a:r>
              <a:rPr lang="de-DE" b="1" dirty="0"/>
              <a:t> </a:t>
            </a:r>
            <a:r>
              <a:rPr lang="de-DE" b="1" dirty="0" err="1"/>
              <a:t>or</a:t>
            </a:r>
            <a:r>
              <a:rPr lang="de-DE" b="1" dirty="0"/>
              <a:t> </a:t>
            </a:r>
            <a:r>
              <a:rPr lang="de-DE" b="1" dirty="0" err="1"/>
              <a:t>supermolecules</a:t>
            </a:r>
            <a:r>
              <a:rPr lang="de-DE" b="1" dirty="0"/>
              <a:t> </a:t>
            </a:r>
            <a:r>
              <a:rPr lang="de-DE" b="1" dirty="0" err="1"/>
              <a:t>to</a:t>
            </a:r>
            <a:r>
              <a:rPr lang="de-DE" b="1" dirty="0"/>
              <a:t> </a:t>
            </a:r>
            <a:r>
              <a:rPr lang="de-DE" b="1" dirty="0" err="1"/>
              <a:t>build</a:t>
            </a:r>
            <a:r>
              <a:rPr lang="de-DE" b="1" dirty="0"/>
              <a:t> larger </a:t>
            </a:r>
            <a:r>
              <a:rPr lang="de-DE" b="1" dirty="0" err="1"/>
              <a:t>nanostructures</a:t>
            </a:r>
            <a:r>
              <a:rPr lang="de-DE" b="1" dirty="0"/>
              <a:t> </a:t>
            </a:r>
            <a:r>
              <a:rPr lang="de-DE" dirty="0" err="1"/>
              <a:t>through</a:t>
            </a:r>
            <a:r>
              <a:rPr lang="de-DE" dirty="0"/>
              <a:t> </a:t>
            </a:r>
            <a:r>
              <a:rPr lang="de-DE" dirty="0" err="1"/>
              <a:t>nanomanipulation</a:t>
            </a:r>
            <a:r>
              <a:rPr lang="de-DE" dirty="0"/>
              <a:t>. </a:t>
            </a:r>
          </a:p>
          <a:p>
            <a:r>
              <a:rPr lang="de-DE" dirty="0"/>
              <a:t>The </a:t>
            </a:r>
            <a:r>
              <a:rPr lang="de-DE" dirty="0" err="1"/>
              <a:t>products</a:t>
            </a:r>
            <a:r>
              <a:rPr lang="de-DE" dirty="0"/>
              <a:t> </a:t>
            </a:r>
            <a:r>
              <a:rPr lang="de-DE" dirty="0" err="1"/>
              <a:t>produced</a:t>
            </a:r>
            <a:r>
              <a:rPr lang="de-DE" dirty="0"/>
              <a:t> </a:t>
            </a:r>
            <a:r>
              <a:rPr lang="de-DE" dirty="0" err="1"/>
              <a:t>by</a:t>
            </a:r>
            <a:r>
              <a:rPr lang="de-DE" dirty="0"/>
              <a:t> </a:t>
            </a:r>
            <a:r>
              <a:rPr lang="de-DE" dirty="0" err="1"/>
              <a:t>nanomanipulation</a:t>
            </a:r>
            <a:r>
              <a:rPr lang="de-DE" dirty="0"/>
              <a:t> </a:t>
            </a:r>
            <a:r>
              <a:rPr lang="de-DE" dirty="0" err="1"/>
              <a:t>could</a:t>
            </a:r>
            <a:r>
              <a:rPr lang="de-DE" dirty="0"/>
              <a:t> </a:t>
            </a:r>
            <a:r>
              <a:rPr lang="de-DE" dirty="0" err="1"/>
              <a:t>be</a:t>
            </a:r>
            <a:r>
              <a:rPr lang="de-DE" dirty="0"/>
              <a:t> </a:t>
            </a:r>
            <a:r>
              <a:rPr lang="de-DE" dirty="0" err="1"/>
              <a:t>the</a:t>
            </a:r>
            <a:r>
              <a:rPr lang="de-DE" dirty="0"/>
              <a:t> </a:t>
            </a:r>
            <a:r>
              <a:rPr lang="de-DE" dirty="0" err="1"/>
              <a:t>first</a:t>
            </a:r>
            <a:r>
              <a:rPr lang="de-DE" dirty="0"/>
              <a:t> </a:t>
            </a:r>
            <a:r>
              <a:rPr lang="de-DE" dirty="0" err="1"/>
              <a:t>step</a:t>
            </a:r>
            <a:r>
              <a:rPr lang="de-DE" dirty="0"/>
              <a:t> </a:t>
            </a:r>
            <a:r>
              <a:rPr lang="de-DE" dirty="0" err="1"/>
              <a:t>of</a:t>
            </a:r>
            <a:r>
              <a:rPr lang="de-DE" dirty="0"/>
              <a:t> a </a:t>
            </a:r>
            <a:r>
              <a:rPr lang="de-DE" b="1" dirty="0" err="1"/>
              <a:t>bottom-up</a:t>
            </a:r>
            <a:r>
              <a:rPr lang="de-DE" b="1" dirty="0"/>
              <a:t> </a:t>
            </a:r>
            <a:r>
              <a:rPr lang="de-DE" b="1" dirty="0" err="1"/>
              <a:t>strategy</a:t>
            </a:r>
            <a:r>
              <a:rPr lang="de-DE" b="1" dirty="0"/>
              <a:t> in </a:t>
            </a:r>
            <a:r>
              <a:rPr lang="de-DE" b="1" dirty="0" err="1"/>
              <a:t>which</a:t>
            </a:r>
            <a:r>
              <a:rPr lang="de-DE" b="1" dirty="0"/>
              <a:t> </a:t>
            </a:r>
            <a:r>
              <a:rPr lang="de-DE" b="1" dirty="0" err="1"/>
              <a:t>these</a:t>
            </a:r>
            <a:r>
              <a:rPr lang="de-DE" b="1" dirty="0"/>
              <a:t> </a:t>
            </a:r>
            <a:r>
              <a:rPr lang="de-DE" b="1" dirty="0" err="1"/>
              <a:t>assembled</a:t>
            </a:r>
            <a:r>
              <a:rPr lang="de-DE" b="1" dirty="0"/>
              <a:t> </a:t>
            </a:r>
            <a:r>
              <a:rPr lang="de-DE" b="1" dirty="0" err="1"/>
              <a:t>products</a:t>
            </a:r>
            <a:r>
              <a:rPr lang="de-DE" b="1" dirty="0"/>
              <a:t> </a:t>
            </a:r>
            <a:r>
              <a:rPr lang="de-DE" b="1" dirty="0" err="1"/>
              <a:t>are</a:t>
            </a:r>
            <a:r>
              <a:rPr lang="de-DE" b="1" dirty="0"/>
              <a:t> </a:t>
            </a:r>
            <a:r>
              <a:rPr lang="de-DE" b="1" dirty="0" err="1"/>
              <a:t>used</a:t>
            </a:r>
            <a:r>
              <a:rPr lang="de-DE" b="1" dirty="0"/>
              <a:t> </a:t>
            </a:r>
            <a:r>
              <a:rPr lang="de-DE" b="1" dirty="0" err="1"/>
              <a:t>to</a:t>
            </a:r>
            <a:r>
              <a:rPr lang="de-DE" b="1" dirty="0"/>
              <a:t> </a:t>
            </a:r>
            <a:r>
              <a:rPr lang="de-DE" b="1" dirty="0" err="1"/>
              <a:t>selfassemble</a:t>
            </a:r>
            <a:r>
              <a:rPr lang="de-DE" b="1" dirty="0"/>
              <a:t> </a:t>
            </a:r>
            <a:r>
              <a:rPr lang="de-DE" b="1" dirty="0" err="1"/>
              <a:t>into</a:t>
            </a:r>
            <a:r>
              <a:rPr lang="de-DE" b="1" dirty="0"/>
              <a:t> </a:t>
            </a:r>
            <a:r>
              <a:rPr lang="de-DE" b="1" dirty="0" err="1"/>
              <a:t>nanomachines</a:t>
            </a:r>
            <a:r>
              <a:rPr lang="de-DE" dirty="0"/>
              <a:t>. </a:t>
            </a:r>
            <a:endParaRPr lang="de-AT" dirty="0"/>
          </a:p>
          <a:p>
            <a:endParaRPr lang="de-DE" dirty="0"/>
          </a:p>
        </p:txBody>
      </p:sp>
      <p:sp>
        <p:nvSpPr>
          <p:cNvPr id="4" name="Textfeld 3">
            <a:extLst>
              <a:ext uri="{FF2B5EF4-FFF2-40B4-BE49-F238E27FC236}">
                <a16:creationId xmlns:a16="http://schemas.microsoft.com/office/drawing/2014/main" id="{F16921D3-D160-0441-A72C-CDD1FB40A0E5}"/>
              </a:ext>
            </a:extLst>
          </p:cNvPr>
          <p:cNvSpPr txBox="1"/>
          <p:nvPr/>
        </p:nvSpPr>
        <p:spPr>
          <a:xfrm>
            <a:off x="9491453" y="6492875"/>
            <a:ext cx="2633863" cy="369332"/>
          </a:xfrm>
          <a:prstGeom prst="rect">
            <a:avLst/>
          </a:prstGeom>
          <a:noFill/>
        </p:spPr>
        <p:txBody>
          <a:bodyPr wrap="none" rtlCol="0">
            <a:spAutoFit/>
          </a:bodyPr>
          <a:lstStyle/>
          <a:p>
            <a:r>
              <a:rPr lang="de-DE" dirty="0" err="1"/>
              <a:t>Overview</a:t>
            </a:r>
            <a:r>
              <a:rPr lang="de-DE" dirty="0"/>
              <a:t> </a:t>
            </a:r>
            <a:r>
              <a:rPr lang="de-DE" dirty="0" err="1"/>
              <a:t>of</a:t>
            </a:r>
            <a:r>
              <a:rPr lang="de-DE" dirty="0"/>
              <a:t> </a:t>
            </a:r>
            <a:r>
              <a:rPr lang="de-DE" dirty="0" err="1"/>
              <a:t>Nanorobotics</a:t>
            </a:r>
            <a:endParaRPr lang="de-DE" dirty="0"/>
          </a:p>
        </p:txBody>
      </p:sp>
    </p:spTree>
    <p:extLst>
      <p:ext uri="{BB962C8B-B14F-4D97-AF65-F5344CB8AC3E}">
        <p14:creationId xmlns:p14="http://schemas.microsoft.com/office/powerpoint/2010/main" val="171020701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519425-F540-DD47-8499-ACEAE0549740}"/>
              </a:ext>
            </a:extLst>
          </p:cNvPr>
          <p:cNvSpPr>
            <a:spLocks noGrp="1"/>
          </p:cNvSpPr>
          <p:nvPr>
            <p:ph type="title"/>
          </p:nvPr>
        </p:nvSpPr>
        <p:spPr/>
        <p:txBody>
          <a:bodyPr/>
          <a:lstStyle/>
          <a:p>
            <a:endParaRPr lang="de-DE"/>
          </a:p>
        </p:txBody>
      </p:sp>
      <p:pic>
        <p:nvPicPr>
          <p:cNvPr id="5" name="Inhaltsplatzhalter 4">
            <a:extLst>
              <a:ext uri="{FF2B5EF4-FFF2-40B4-BE49-F238E27FC236}">
                <a16:creationId xmlns:a16="http://schemas.microsoft.com/office/drawing/2014/main" id="{31BE3042-E5A0-8044-97EF-504895FF1B14}"/>
              </a:ext>
            </a:extLst>
          </p:cNvPr>
          <p:cNvPicPr>
            <a:picLocks noGrp="1" noChangeAspect="1"/>
          </p:cNvPicPr>
          <p:nvPr>
            <p:ph idx="1"/>
          </p:nvPr>
        </p:nvPicPr>
        <p:blipFill rotWithShape="1">
          <a:blip r:embed="rId2"/>
          <a:srcRect l="51864" b="50077"/>
          <a:stretch/>
        </p:blipFill>
        <p:spPr>
          <a:xfrm>
            <a:off x="6364081" y="892425"/>
            <a:ext cx="5695572" cy="5073149"/>
          </a:xfrm>
        </p:spPr>
      </p:pic>
      <p:sp>
        <p:nvSpPr>
          <p:cNvPr id="6" name="Inhaltsplatzhalter 2">
            <a:extLst>
              <a:ext uri="{FF2B5EF4-FFF2-40B4-BE49-F238E27FC236}">
                <a16:creationId xmlns:a16="http://schemas.microsoft.com/office/drawing/2014/main" id="{FA034E80-AF1F-764D-99A3-1045C9AB4860}"/>
              </a:ext>
            </a:extLst>
          </p:cNvPr>
          <p:cNvSpPr txBox="1">
            <a:spLocks/>
          </p:cNvSpPr>
          <p:nvPr/>
        </p:nvSpPr>
        <p:spPr>
          <a:xfrm>
            <a:off x="132347" y="1242385"/>
            <a:ext cx="6184232" cy="67225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c. The </a:t>
            </a:r>
            <a:r>
              <a:rPr lang="de-DE" dirty="0" err="1"/>
              <a:t>interaction</a:t>
            </a:r>
            <a:r>
              <a:rPr lang="de-DE" dirty="0"/>
              <a:t> </a:t>
            </a:r>
            <a:r>
              <a:rPr lang="de-DE" dirty="0" err="1"/>
              <a:t>between</a:t>
            </a:r>
            <a:r>
              <a:rPr lang="de-DE" dirty="0"/>
              <a:t> a </a:t>
            </a:r>
            <a:r>
              <a:rPr lang="de-DE" dirty="0" err="1"/>
              <a:t>tube</a:t>
            </a:r>
            <a:r>
              <a:rPr lang="de-DE" dirty="0"/>
              <a:t> </a:t>
            </a:r>
            <a:r>
              <a:rPr lang="de-DE" dirty="0" err="1"/>
              <a:t>and</a:t>
            </a:r>
            <a:r>
              <a:rPr lang="de-DE" dirty="0"/>
              <a:t> </a:t>
            </a:r>
            <a:r>
              <a:rPr lang="de-DE" dirty="0" err="1"/>
              <a:t>the</a:t>
            </a:r>
            <a:r>
              <a:rPr lang="de-DE" dirty="0"/>
              <a:t> </a:t>
            </a:r>
            <a:r>
              <a:rPr lang="de-DE" dirty="0" err="1"/>
              <a:t>atomically</a:t>
            </a:r>
            <a:r>
              <a:rPr lang="de-DE" dirty="0"/>
              <a:t> flat </a:t>
            </a:r>
            <a:r>
              <a:rPr lang="de-DE" dirty="0" err="1"/>
              <a:t>surface</a:t>
            </a:r>
            <a:r>
              <a:rPr lang="de-DE" dirty="0"/>
              <a:t> </a:t>
            </a:r>
            <a:r>
              <a:rPr lang="de-DE" dirty="0" err="1"/>
              <a:t>of</a:t>
            </a:r>
            <a:r>
              <a:rPr lang="de-DE" dirty="0"/>
              <a:t> </a:t>
            </a:r>
            <a:r>
              <a:rPr lang="de-DE" dirty="0" err="1"/>
              <a:t>the</a:t>
            </a:r>
            <a:r>
              <a:rPr lang="de-DE" dirty="0"/>
              <a:t> AFM </a:t>
            </a:r>
            <a:r>
              <a:rPr lang="de-DE" dirty="0" err="1"/>
              <a:t>cantilever</a:t>
            </a:r>
            <a:r>
              <a:rPr lang="de-DE" dirty="0"/>
              <a:t> </a:t>
            </a:r>
            <a:r>
              <a:rPr lang="de-DE" dirty="0" err="1"/>
              <a:t>tip</a:t>
            </a:r>
            <a:r>
              <a:rPr lang="de-DE" dirty="0"/>
              <a:t> </a:t>
            </a:r>
            <a:r>
              <a:rPr lang="de-DE" dirty="0" err="1"/>
              <a:t>has</a:t>
            </a:r>
            <a:r>
              <a:rPr lang="de-DE" dirty="0"/>
              <a:t> </a:t>
            </a:r>
            <a:r>
              <a:rPr lang="de-DE" dirty="0" err="1"/>
              <a:t>been</a:t>
            </a:r>
            <a:r>
              <a:rPr lang="de-DE" dirty="0"/>
              <a:t> </a:t>
            </a:r>
            <a:r>
              <a:rPr lang="de-DE" dirty="0" err="1"/>
              <a:t>shown</a:t>
            </a:r>
            <a:r>
              <a:rPr lang="de-DE" dirty="0"/>
              <a:t> </a:t>
            </a:r>
            <a:r>
              <a:rPr lang="de-DE" dirty="0" err="1"/>
              <a:t>to</a:t>
            </a:r>
            <a:r>
              <a:rPr lang="de-DE" dirty="0"/>
              <a:t> </a:t>
            </a:r>
            <a:r>
              <a:rPr lang="de-DE" dirty="0" err="1"/>
              <a:t>be</a:t>
            </a:r>
            <a:r>
              <a:rPr lang="de-DE" dirty="0"/>
              <a:t> strong </a:t>
            </a:r>
            <a:r>
              <a:rPr lang="de-DE" dirty="0" err="1"/>
              <a:t>enough</a:t>
            </a:r>
            <a:r>
              <a:rPr lang="de-DE" dirty="0"/>
              <a:t> </a:t>
            </a:r>
            <a:r>
              <a:rPr lang="de-DE" dirty="0" err="1"/>
              <a:t>to</a:t>
            </a:r>
            <a:r>
              <a:rPr lang="de-DE" dirty="0"/>
              <a:t> pick </a:t>
            </a:r>
            <a:r>
              <a:rPr lang="de-DE" dirty="0" err="1"/>
              <a:t>up</a:t>
            </a:r>
            <a:r>
              <a:rPr lang="de-DE" dirty="0"/>
              <a:t> a </a:t>
            </a:r>
            <a:r>
              <a:rPr lang="de-DE" dirty="0" err="1"/>
              <a:t>tube</a:t>
            </a:r>
            <a:r>
              <a:rPr lang="de-DE" dirty="0"/>
              <a:t> </a:t>
            </a:r>
            <a:r>
              <a:rPr lang="de-DE" dirty="0" err="1"/>
              <a:t>with</a:t>
            </a:r>
            <a:r>
              <a:rPr lang="de-DE" dirty="0"/>
              <a:t> </a:t>
            </a:r>
            <a:r>
              <a:rPr lang="de-DE" dirty="0" err="1"/>
              <a:t>the</a:t>
            </a:r>
            <a:r>
              <a:rPr lang="de-DE" dirty="0"/>
              <a:t> </a:t>
            </a:r>
            <a:r>
              <a:rPr lang="de-DE" dirty="0" err="1"/>
              <a:t>tip</a:t>
            </a:r>
            <a:r>
              <a:rPr lang="de-DE" dirty="0"/>
              <a:t>. </a:t>
            </a:r>
          </a:p>
          <a:p>
            <a:r>
              <a:rPr lang="de-DE" dirty="0"/>
              <a:t>d. </a:t>
            </a:r>
            <a:r>
              <a:rPr lang="de-DE" dirty="0" err="1"/>
              <a:t>By</a:t>
            </a:r>
            <a:r>
              <a:rPr lang="de-DE" dirty="0"/>
              <a:t> </a:t>
            </a:r>
            <a:r>
              <a:rPr lang="de-DE" dirty="0" err="1"/>
              <a:t>using</a:t>
            </a:r>
            <a:r>
              <a:rPr lang="de-DE" dirty="0"/>
              <a:t> EBID, </a:t>
            </a:r>
            <a:r>
              <a:rPr lang="de-DE" dirty="0" err="1"/>
              <a:t>it</a:t>
            </a:r>
            <a:r>
              <a:rPr lang="de-DE" dirty="0"/>
              <a:t> </a:t>
            </a:r>
            <a:r>
              <a:rPr lang="de-DE" dirty="0" err="1"/>
              <a:t>is</a:t>
            </a:r>
            <a:r>
              <a:rPr lang="de-DE" dirty="0"/>
              <a:t> </a:t>
            </a:r>
            <a:r>
              <a:rPr lang="de-DE" dirty="0" err="1"/>
              <a:t>possible</a:t>
            </a:r>
            <a:r>
              <a:rPr lang="de-DE" dirty="0"/>
              <a:t> </a:t>
            </a:r>
            <a:r>
              <a:rPr lang="de-DE" dirty="0" err="1"/>
              <a:t>to</a:t>
            </a:r>
            <a:r>
              <a:rPr lang="de-DE" dirty="0"/>
              <a:t> pick </a:t>
            </a:r>
            <a:r>
              <a:rPr lang="de-DE" dirty="0" err="1"/>
              <a:t>up</a:t>
            </a:r>
            <a:r>
              <a:rPr lang="de-DE" dirty="0"/>
              <a:t> </a:t>
            </a:r>
            <a:r>
              <a:rPr lang="de-DE" dirty="0" err="1"/>
              <a:t>and</a:t>
            </a:r>
            <a:r>
              <a:rPr lang="de-DE" dirty="0"/>
              <a:t> fix a </a:t>
            </a:r>
            <a:r>
              <a:rPr lang="de-DE" dirty="0" err="1"/>
              <a:t>nanotube</a:t>
            </a:r>
            <a:r>
              <a:rPr lang="de-DE" dirty="0"/>
              <a:t> </a:t>
            </a:r>
            <a:r>
              <a:rPr lang="de-DE" dirty="0" err="1"/>
              <a:t>onto</a:t>
            </a:r>
            <a:r>
              <a:rPr lang="de-DE" dirty="0"/>
              <a:t> a probe. </a:t>
            </a:r>
          </a:p>
          <a:p>
            <a:r>
              <a:rPr lang="de-DE" dirty="0" err="1"/>
              <a:t>For</a:t>
            </a:r>
            <a:r>
              <a:rPr lang="de-DE" dirty="0"/>
              <a:t> </a:t>
            </a:r>
            <a:r>
              <a:rPr lang="de-DE" dirty="0" err="1"/>
              <a:t>handling</a:t>
            </a:r>
            <a:r>
              <a:rPr lang="de-DE" dirty="0"/>
              <a:t> a </a:t>
            </a:r>
            <a:r>
              <a:rPr lang="de-DE" dirty="0" err="1"/>
              <a:t>tube</a:t>
            </a:r>
            <a:r>
              <a:rPr lang="de-DE" dirty="0"/>
              <a:t>, a </a:t>
            </a:r>
            <a:r>
              <a:rPr lang="de-DE" dirty="0" err="1"/>
              <a:t>weak</a:t>
            </a:r>
            <a:r>
              <a:rPr lang="de-DE" dirty="0"/>
              <a:t> </a:t>
            </a:r>
            <a:r>
              <a:rPr lang="de-DE" dirty="0" err="1"/>
              <a:t>connection</a:t>
            </a:r>
            <a:r>
              <a:rPr lang="de-DE" dirty="0"/>
              <a:t> </a:t>
            </a:r>
            <a:r>
              <a:rPr lang="de-DE" dirty="0" err="1"/>
              <a:t>between</a:t>
            </a:r>
            <a:r>
              <a:rPr lang="de-DE" dirty="0"/>
              <a:t> </a:t>
            </a:r>
            <a:r>
              <a:rPr lang="de-DE" dirty="0" err="1"/>
              <a:t>the</a:t>
            </a:r>
            <a:r>
              <a:rPr lang="de-DE" dirty="0"/>
              <a:t> </a:t>
            </a:r>
            <a:r>
              <a:rPr lang="de-DE" dirty="0" err="1"/>
              <a:t>tube</a:t>
            </a:r>
            <a:r>
              <a:rPr lang="de-DE" dirty="0"/>
              <a:t> </a:t>
            </a:r>
            <a:r>
              <a:rPr lang="de-DE" dirty="0" err="1"/>
              <a:t>and</a:t>
            </a:r>
            <a:r>
              <a:rPr lang="de-DE" dirty="0"/>
              <a:t> </a:t>
            </a:r>
            <a:r>
              <a:rPr lang="de-DE" dirty="0" err="1"/>
              <a:t>the</a:t>
            </a:r>
            <a:r>
              <a:rPr lang="de-DE" dirty="0"/>
              <a:t> probe </a:t>
            </a:r>
            <a:r>
              <a:rPr lang="de-DE" dirty="0" err="1"/>
              <a:t>is</a:t>
            </a:r>
            <a:r>
              <a:rPr lang="de-DE" dirty="0"/>
              <a:t> </a:t>
            </a:r>
            <a:r>
              <a:rPr lang="de-DE" dirty="0" err="1"/>
              <a:t>desired</a:t>
            </a:r>
            <a:r>
              <a:rPr lang="de-DE" dirty="0"/>
              <a:t>. </a:t>
            </a:r>
            <a:endParaRPr lang="de-AT" dirty="0"/>
          </a:p>
          <a:p>
            <a:endParaRPr lang="en" dirty="0"/>
          </a:p>
          <a:p>
            <a:endParaRPr lang="de-DE" dirty="0"/>
          </a:p>
        </p:txBody>
      </p:sp>
      <p:sp>
        <p:nvSpPr>
          <p:cNvPr id="7" name="Textfeld 6">
            <a:extLst>
              <a:ext uri="{FF2B5EF4-FFF2-40B4-BE49-F238E27FC236}">
                <a16:creationId xmlns:a16="http://schemas.microsoft.com/office/drawing/2014/main" id="{E53EE8C8-BABE-B041-912C-C1E894AAA6EE}"/>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spTree>
    <p:extLst>
      <p:ext uri="{BB962C8B-B14F-4D97-AF65-F5344CB8AC3E}">
        <p14:creationId xmlns:p14="http://schemas.microsoft.com/office/powerpoint/2010/main" val="1892083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519425-F540-DD47-8499-ACEAE0549740}"/>
              </a:ext>
            </a:extLst>
          </p:cNvPr>
          <p:cNvSpPr>
            <a:spLocks noGrp="1"/>
          </p:cNvSpPr>
          <p:nvPr>
            <p:ph type="title"/>
          </p:nvPr>
        </p:nvSpPr>
        <p:spPr/>
        <p:txBody>
          <a:bodyPr/>
          <a:lstStyle/>
          <a:p>
            <a:endParaRPr lang="de-DE"/>
          </a:p>
        </p:txBody>
      </p:sp>
      <p:pic>
        <p:nvPicPr>
          <p:cNvPr id="5" name="Inhaltsplatzhalter 4">
            <a:extLst>
              <a:ext uri="{FF2B5EF4-FFF2-40B4-BE49-F238E27FC236}">
                <a16:creationId xmlns:a16="http://schemas.microsoft.com/office/drawing/2014/main" id="{31BE3042-E5A0-8044-97EF-504895FF1B14}"/>
              </a:ext>
            </a:extLst>
          </p:cNvPr>
          <p:cNvPicPr>
            <a:picLocks noGrp="1" noChangeAspect="1"/>
          </p:cNvPicPr>
          <p:nvPr>
            <p:ph idx="1"/>
          </p:nvPr>
        </p:nvPicPr>
        <p:blipFill rotWithShape="1">
          <a:blip r:embed="rId2"/>
          <a:srcRect t="49804" r="50000"/>
          <a:stretch/>
        </p:blipFill>
        <p:spPr>
          <a:xfrm>
            <a:off x="179849" y="1181924"/>
            <a:ext cx="5916151" cy="5100908"/>
          </a:xfrm>
        </p:spPr>
      </p:pic>
      <p:sp>
        <p:nvSpPr>
          <p:cNvPr id="3" name="Textfeld 2">
            <a:extLst>
              <a:ext uri="{FF2B5EF4-FFF2-40B4-BE49-F238E27FC236}">
                <a16:creationId xmlns:a16="http://schemas.microsoft.com/office/drawing/2014/main" id="{08C6D5A1-B22E-6C4F-83AF-E2DE990491C3}"/>
              </a:ext>
            </a:extLst>
          </p:cNvPr>
          <p:cNvSpPr txBox="1"/>
          <p:nvPr/>
        </p:nvSpPr>
        <p:spPr>
          <a:xfrm>
            <a:off x="6236993" y="1729612"/>
            <a:ext cx="5779793" cy="4247317"/>
          </a:xfrm>
          <a:prstGeom prst="rect">
            <a:avLst/>
          </a:prstGeom>
          <a:noFill/>
        </p:spPr>
        <p:txBody>
          <a:bodyPr wrap="square" rtlCol="0">
            <a:spAutoFit/>
          </a:bodyPr>
          <a:lstStyle/>
          <a:p>
            <a:r>
              <a:rPr lang="de-DE" sz="2800" dirty="0"/>
              <a:t>e. f. </a:t>
            </a:r>
            <a:r>
              <a:rPr lang="de-DE" sz="2800" dirty="0" err="1"/>
              <a:t>Bending</a:t>
            </a:r>
            <a:r>
              <a:rPr lang="de-DE" sz="2800" dirty="0"/>
              <a:t> </a:t>
            </a:r>
            <a:r>
              <a:rPr lang="de-DE" sz="2800" dirty="0" err="1"/>
              <a:t>and</a:t>
            </a:r>
            <a:r>
              <a:rPr lang="de-DE" sz="2800" dirty="0"/>
              <a:t> </a:t>
            </a:r>
            <a:r>
              <a:rPr lang="de-DE" sz="2800" dirty="0" err="1"/>
              <a:t>buckling</a:t>
            </a:r>
            <a:r>
              <a:rPr lang="de-DE" sz="2800" dirty="0"/>
              <a:t> a CNT </a:t>
            </a:r>
            <a:r>
              <a:rPr lang="de-DE" sz="2800" dirty="0" err="1"/>
              <a:t>are</a:t>
            </a:r>
            <a:r>
              <a:rPr lang="de-DE" sz="2800" dirty="0"/>
              <a:t> </a:t>
            </a:r>
            <a:r>
              <a:rPr lang="de-DE" sz="2800" dirty="0" err="1"/>
              <a:t>important</a:t>
            </a:r>
            <a:r>
              <a:rPr lang="de-DE" sz="2800" dirty="0"/>
              <a:t> </a:t>
            </a:r>
            <a:r>
              <a:rPr lang="de-DE" sz="2800" dirty="0" err="1"/>
              <a:t>for</a:t>
            </a:r>
            <a:r>
              <a:rPr lang="de-DE" sz="2800" dirty="0"/>
              <a:t> in situ </a:t>
            </a:r>
            <a:r>
              <a:rPr lang="de-DE" sz="2800" dirty="0" err="1"/>
              <a:t>property</a:t>
            </a:r>
            <a:r>
              <a:rPr lang="de-DE" sz="2800" dirty="0"/>
              <a:t> </a:t>
            </a:r>
            <a:r>
              <a:rPr lang="de-DE" sz="2800" dirty="0" err="1"/>
              <a:t>characterization</a:t>
            </a:r>
            <a:r>
              <a:rPr lang="de-DE" sz="2800" dirty="0"/>
              <a:t> </a:t>
            </a:r>
            <a:r>
              <a:rPr lang="de-DE" sz="2800" dirty="0" err="1"/>
              <a:t>of</a:t>
            </a:r>
            <a:r>
              <a:rPr lang="de-DE" sz="2800" dirty="0"/>
              <a:t> a </a:t>
            </a:r>
            <a:r>
              <a:rPr lang="de-DE" sz="2800" dirty="0" err="1"/>
              <a:t>nanotube</a:t>
            </a:r>
            <a:r>
              <a:rPr lang="de-DE" sz="2800" dirty="0"/>
              <a:t>, </a:t>
            </a:r>
            <a:r>
              <a:rPr lang="de-DE" sz="2800" dirty="0" err="1"/>
              <a:t>which</a:t>
            </a:r>
            <a:r>
              <a:rPr lang="de-DE" sz="2800" dirty="0"/>
              <a:t> </a:t>
            </a:r>
            <a:r>
              <a:rPr lang="de-DE" sz="2800" dirty="0" err="1"/>
              <a:t>is</a:t>
            </a:r>
            <a:r>
              <a:rPr lang="de-DE" sz="2800" dirty="0"/>
              <a:t> a simple </a:t>
            </a:r>
            <a:r>
              <a:rPr lang="de-DE" sz="2800" dirty="0" err="1"/>
              <a:t>way</a:t>
            </a:r>
            <a:r>
              <a:rPr lang="de-DE" sz="2800" dirty="0"/>
              <a:t> </a:t>
            </a:r>
            <a:r>
              <a:rPr lang="de-DE" sz="2800" dirty="0" err="1"/>
              <a:t>to</a:t>
            </a:r>
            <a:r>
              <a:rPr lang="de-DE" sz="2800" dirty="0"/>
              <a:t> </a:t>
            </a:r>
            <a:r>
              <a:rPr lang="de-DE" sz="2800" dirty="0" err="1"/>
              <a:t>get</a:t>
            </a:r>
            <a:r>
              <a:rPr lang="de-DE" sz="2800" dirty="0"/>
              <a:t> </a:t>
            </a:r>
            <a:r>
              <a:rPr lang="de-DE" sz="2800" dirty="0" err="1"/>
              <a:t>the</a:t>
            </a:r>
            <a:r>
              <a:rPr lang="de-DE" sz="2800" dirty="0"/>
              <a:t> </a:t>
            </a:r>
            <a:r>
              <a:rPr lang="de-DE" sz="2800" dirty="0" err="1"/>
              <a:t>Young’s</a:t>
            </a:r>
            <a:r>
              <a:rPr lang="de-DE" sz="2800" dirty="0"/>
              <a:t> </a:t>
            </a:r>
            <a:r>
              <a:rPr lang="de-DE" sz="2800" dirty="0" err="1"/>
              <a:t>modulus</a:t>
            </a:r>
            <a:r>
              <a:rPr lang="de-DE" sz="2800" dirty="0"/>
              <a:t> </a:t>
            </a:r>
            <a:r>
              <a:rPr lang="de-DE" sz="2800" dirty="0" err="1"/>
              <a:t>of</a:t>
            </a:r>
            <a:r>
              <a:rPr lang="de-DE" sz="2800" dirty="0"/>
              <a:t> a </a:t>
            </a:r>
            <a:r>
              <a:rPr lang="de-DE" sz="2800" dirty="0" err="1"/>
              <a:t>nanotube</a:t>
            </a:r>
            <a:r>
              <a:rPr lang="de-DE" sz="2800" dirty="0"/>
              <a:t> </a:t>
            </a:r>
            <a:r>
              <a:rPr lang="de-DE" sz="2800" dirty="0" err="1"/>
              <a:t>without</a:t>
            </a:r>
            <a:r>
              <a:rPr lang="de-DE" sz="2800" dirty="0"/>
              <a:t> </a:t>
            </a:r>
            <a:r>
              <a:rPr lang="de-DE" sz="2800" dirty="0" err="1"/>
              <a:t>damaging</a:t>
            </a:r>
            <a:r>
              <a:rPr lang="de-DE" sz="2800" dirty="0"/>
              <a:t> </a:t>
            </a:r>
            <a:r>
              <a:rPr lang="de-DE" sz="2800" dirty="0" err="1"/>
              <a:t>the</a:t>
            </a:r>
            <a:r>
              <a:rPr lang="de-DE" sz="2800" dirty="0"/>
              <a:t> </a:t>
            </a:r>
            <a:r>
              <a:rPr lang="de-DE" sz="2800" dirty="0" err="1"/>
              <a:t>tube</a:t>
            </a:r>
            <a:r>
              <a:rPr lang="de-DE" sz="2800" dirty="0"/>
              <a:t> (</a:t>
            </a:r>
            <a:r>
              <a:rPr lang="de-DE" sz="2800" dirty="0" err="1"/>
              <a:t>if</a:t>
            </a:r>
            <a:r>
              <a:rPr lang="de-DE" sz="2800" dirty="0"/>
              <a:t> </a:t>
            </a:r>
            <a:r>
              <a:rPr lang="de-DE" sz="2800" dirty="0" err="1"/>
              <a:t>performed</a:t>
            </a:r>
            <a:r>
              <a:rPr lang="de-DE" sz="2800" dirty="0"/>
              <a:t> </a:t>
            </a:r>
            <a:r>
              <a:rPr lang="de-DE" sz="2800" dirty="0" err="1"/>
              <a:t>within</a:t>
            </a:r>
            <a:r>
              <a:rPr lang="de-DE" sz="2800" dirty="0"/>
              <a:t> </a:t>
            </a:r>
            <a:r>
              <a:rPr lang="de-DE" sz="2800" dirty="0" err="1"/>
              <a:t>its</a:t>
            </a:r>
            <a:r>
              <a:rPr lang="de-DE" sz="2800" dirty="0"/>
              <a:t> </a:t>
            </a:r>
            <a:r>
              <a:rPr lang="de-DE" sz="2800" dirty="0" err="1"/>
              <a:t>elastic</a:t>
            </a:r>
            <a:r>
              <a:rPr lang="de-DE" sz="2800" dirty="0"/>
              <a:t> </a:t>
            </a:r>
            <a:r>
              <a:rPr lang="de-DE" sz="2800" dirty="0" err="1"/>
              <a:t>range</a:t>
            </a:r>
            <a:r>
              <a:rPr lang="de-DE" sz="2800" dirty="0"/>
              <a:t>) </a:t>
            </a:r>
            <a:r>
              <a:rPr lang="de-DE" sz="2800" dirty="0" err="1"/>
              <a:t>and</a:t>
            </a:r>
            <a:r>
              <a:rPr lang="de-DE" sz="2800" dirty="0"/>
              <a:t>, </a:t>
            </a:r>
            <a:r>
              <a:rPr lang="de-DE" sz="2800" dirty="0" err="1"/>
              <a:t>hence</a:t>
            </a:r>
            <a:r>
              <a:rPr lang="de-DE" sz="2800" dirty="0"/>
              <a:t>, </a:t>
            </a:r>
            <a:r>
              <a:rPr lang="de-DE" sz="2800" dirty="0" err="1"/>
              <a:t>can</a:t>
            </a:r>
            <a:r>
              <a:rPr lang="de-DE" sz="2800" dirty="0"/>
              <a:t> </a:t>
            </a:r>
            <a:r>
              <a:rPr lang="de-DE" sz="2800" dirty="0" err="1"/>
              <a:t>be</a:t>
            </a:r>
            <a:r>
              <a:rPr lang="de-DE" sz="2800" dirty="0"/>
              <a:t> </a:t>
            </a:r>
            <a:r>
              <a:rPr lang="de-DE" sz="2800" dirty="0" err="1"/>
              <a:t>used</a:t>
            </a:r>
            <a:r>
              <a:rPr lang="de-DE" sz="2800" dirty="0"/>
              <a:t> </a:t>
            </a:r>
            <a:r>
              <a:rPr lang="de-DE" sz="2800" dirty="0" err="1"/>
              <a:t>for</a:t>
            </a:r>
            <a:r>
              <a:rPr lang="de-DE" sz="2800" dirty="0"/>
              <a:t> </a:t>
            </a:r>
            <a:r>
              <a:rPr lang="de-DE" sz="2800" dirty="0" err="1"/>
              <a:t>the</a:t>
            </a:r>
            <a:r>
              <a:rPr lang="de-DE" sz="2800" dirty="0"/>
              <a:t> </a:t>
            </a:r>
            <a:r>
              <a:rPr lang="de-DE" sz="2800" dirty="0" err="1"/>
              <a:t>selection</a:t>
            </a:r>
            <a:r>
              <a:rPr lang="de-DE" sz="2800" dirty="0"/>
              <a:t> </a:t>
            </a:r>
            <a:r>
              <a:rPr lang="de-DE" sz="2800" dirty="0" err="1"/>
              <a:t>of</a:t>
            </a:r>
            <a:r>
              <a:rPr lang="de-DE" sz="2800" dirty="0"/>
              <a:t> a </a:t>
            </a:r>
            <a:r>
              <a:rPr lang="de-DE" sz="2800" dirty="0" err="1"/>
              <a:t>tube</a:t>
            </a:r>
            <a:r>
              <a:rPr lang="de-DE" sz="2800" dirty="0"/>
              <a:t> </a:t>
            </a:r>
            <a:r>
              <a:rPr lang="de-DE" sz="2800" dirty="0" err="1"/>
              <a:t>with</a:t>
            </a:r>
            <a:r>
              <a:rPr lang="de-DE" sz="2800" dirty="0"/>
              <a:t> </a:t>
            </a:r>
            <a:r>
              <a:rPr lang="de-DE" sz="2800" dirty="0" err="1"/>
              <a:t>desired</a:t>
            </a:r>
            <a:r>
              <a:rPr lang="de-DE" sz="2800" dirty="0"/>
              <a:t> </a:t>
            </a:r>
            <a:r>
              <a:rPr lang="de-DE" sz="2800" dirty="0" err="1"/>
              <a:t>properties</a:t>
            </a:r>
            <a:r>
              <a:rPr lang="de-DE" sz="2800" dirty="0"/>
              <a:t>. </a:t>
            </a:r>
            <a:endParaRPr lang="de-AT" sz="2800" dirty="0"/>
          </a:p>
          <a:p>
            <a:endParaRPr lang="de-DE" dirty="0"/>
          </a:p>
        </p:txBody>
      </p:sp>
      <p:sp>
        <p:nvSpPr>
          <p:cNvPr id="6" name="Textfeld 5">
            <a:extLst>
              <a:ext uri="{FF2B5EF4-FFF2-40B4-BE49-F238E27FC236}">
                <a16:creationId xmlns:a16="http://schemas.microsoft.com/office/drawing/2014/main" id="{FEEE147C-1A83-C14B-B62F-CE285C0A2D2A}"/>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spTree>
    <p:extLst>
      <p:ext uri="{BB962C8B-B14F-4D97-AF65-F5344CB8AC3E}">
        <p14:creationId xmlns:p14="http://schemas.microsoft.com/office/powerpoint/2010/main" val="319954688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DEB688B7-41F9-1246-9818-4E06916EF821}"/>
              </a:ext>
            </a:extLst>
          </p:cNvPr>
          <p:cNvPicPr>
            <a:picLocks noChangeAspect="1"/>
          </p:cNvPicPr>
          <p:nvPr/>
        </p:nvPicPr>
        <p:blipFill>
          <a:blip r:embed="rId2"/>
          <a:stretch>
            <a:fillRect/>
          </a:stretch>
        </p:blipFill>
        <p:spPr>
          <a:xfrm>
            <a:off x="3689685" y="3756579"/>
            <a:ext cx="4311316" cy="3101421"/>
          </a:xfrm>
          <a:prstGeom prst="rect">
            <a:avLst/>
          </a:prstGeom>
        </p:spPr>
      </p:pic>
      <p:sp>
        <p:nvSpPr>
          <p:cNvPr id="2" name="Titel 1">
            <a:extLst>
              <a:ext uri="{FF2B5EF4-FFF2-40B4-BE49-F238E27FC236}">
                <a16:creationId xmlns:a16="http://schemas.microsoft.com/office/drawing/2014/main" id="{AFEE77C8-2DEE-994C-AD95-625C3C766EAD}"/>
              </a:ext>
            </a:extLst>
          </p:cNvPr>
          <p:cNvSpPr>
            <a:spLocks noGrp="1"/>
          </p:cNvSpPr>
          <p:nvPr>
            <p:ph type="title"/>
          </p:nvPr>
        </p:nvSpPr>
        <p:spPr/>
        <p:txBody>
          <a:bodyPr/>
          <a:lstStyle/>
          <a:p>
            <a:r>
              <a:rPr lang="de-DE" dirty="0" err="1"/>
              <a:t>Young’s</a:t>
            </a:r>
            <a:r>
              <a:rPr lang="de-DE" dirty="0"/>
              <a:t> </a:t>
            </a:r>
            <a:r>
              <a:rPr lang="de-DE" dirty="0" err="1"/>
              <a:t>modulus</a:t>
            </a:r>
            <a:endParaRPr lang="de-DE" dirty="0"/>
          </a:p>
        </p:txBody>
      </p:sp>
      <p:sp>
        <p:nvSpPr>
          <p:cNvPr id="3" name="Inhaltsplatzhalter 2">
            <a:extLst>
              <a:ext uri="{FF2B5EF4-FFF2-40B4-BE49-F238E27FC236}">
                <a16:creationId xmlns:a16="http://schemas.microsoft.com/office/drawing/2014/main" id="{CD1F47D4-0CF4-5E46-A05B-B9FD52938A85}"/>
              </a:ext>
            </a:extLst>
          </p:cNvPr>
          <p:cNvSpPr>
            <a:spLocks noGrp="1"/>
          </p:cNvSpPr>
          <p:nvPr>
            <p:ph idx="1"/>
          </p:nvPr>
        </p:nvSpPr>
        <p:spPr>
          <a:xfrm>
            <a:off x="838200" y="1825625"/>
            <a:ext cx="10515600" cy="4351338"/>
          </a:xfrm>
        </p:spPr>
        <p:txBody>
          <a:bodyPr/>
          <a:lstStyle/>
          <a:p>
            <a:r>
              <a:rPr lang="en" dirty="0"/>
              <a:t>Young's modulus is a measure of the ability of a material to withstand changes in length when under lengthwise tension or compression. Sometimes referred to as the modulus of elasticity, Young's modulus is equal to the longitudinal stress </a:t>
            </a:r>
            <a:r>
              <a:rPr lang="de-AT" dirty="0"/>
              <a:t>(</a:t>
            </a:r>
            <a:r>
              <a:rPr lang="de-AT" dirty="0" err="1"/>
              <a:t>force</a:t>
            </a:r>
            <a:r>
              <a:rPr lang="de-AT" dirty="0"/>
              <a:t> per </a:t>
            </a:r>
            <a:r>
              <a:rPr lang="de-AT" dirty="0" err="1"/>
              <a:t>unit</a:t>
            </a:r>
            <a:r>
              <a:rPr lang="de-AT" dirty="0"/>
              <a:t> </a:t>
            </a:r>
            <a:r>
              <a:rPr lang="de-AT" dirty="0" err="1"/>
              <a:t>area</a:t>
            </a:r>
            <a:r>
              <a:rPr lang="de-AT" dirty="0"/>
              <a:t>)</a:t>
            </a:r>
            <a:r>
              <a:rPr lang="en" dirty="0"/>
              <a:t> divided by the strain (resulting compression/stretching, known as deformation).</a:t>
            </a:r>
          </a:p>
          <a:p>
            <a:pPr marL="0" indent="0">
              <a:buNone/>
            </a:pPr>
            <a:endParaRPr lang="de-DE" dirty="0"/>
          </a:p>
        </p:txBody>
      </p:sp>
      <p:sp>
        <p:nvSpPr>
          <p:cNvPr id="7" name="Textfeld 6">
            <a:extLst>
              <a:ext uri="{FF2B5EF4-FFF2-40B4-BE49-F238E27FC236}">
                <a16:creationId xmlns:a16="http://schemas.microsoft.com/office/drawing/2014/main" id="{B92A9D95-F328-AF48-A1DA-78A0E7ADCB6F}"/>
              </a:ext>
            </a:extLst>
          </p:cNvPr>
          <p:cNvSpPr txBox="1"/>
          <p:nvPr/>
        </p:nvSpPr>
        <p:spPr>
          <a:xfrm>
            <a:off x="204537" y="5307289"/>
            <a:ext cx="3172728" cy="646331"/>
          </a:xfrm>
          <a:prstGeom prst="rect">
            <a:avLst/>
          </a:prstGeom>
          <a:noFill/>
        </p:spPr>
        <p:txBody>
          <a:bodyPr wrap="none" rtlCol="0">
            <a:spAutoFit/>
          </a:bodyPr>
          <a:lstStyle/>
          <a:p>
            <a:r>
              <a:rPr lang="de-DE" dirty="0"/>
              <a:t>Stress-</a:t>
            </a:r>
            <a:r>
              <a:rPr lang="de-DE" dirty="0" err="1"/>
              <a:t>Strain</a:t>
            </a:r>
            <a:r>
              <a:rPr lang="de-DE" dirty="0"/>
              <a:t> </a:t>
            </a:r>
            <a:r>
              <a:rPr lang="de-DE" dirty="0" err="1"/>
              <a:t>Curve</a:t>
            </a:r>
            <a:r>
              <a:rPr lang="de-DE" dirty="0"/>
              <a:t>: </a:t>
            </a:r>
          </a:p>
          <a:p>
            <a:r>
              <a:rPr lang="de-DE" dirty="0"/>
              <a:t>Spannungs-Dehnungsdiagramm</a:t>
            </a:r>
          </a:p>
        </p:txBody>
      </p:sp>
      <p:sp>
        <p:nvSpPr>
          <p:cNvPr id="8" name="Textfeld 7">
            <a:extLst>
              <a:ext uri="{FF2B5EF4-FFF2-40B4-BE49-F238E27FC236}">
                <a16:creationId xmlns:a16="http://schemas.microsoft.com/office/drawing/2014/main" id="{4D1720CE-3BE8-C148-A605-9E996F99032E}"/>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spTree>
    <p:extLst>
      <p:ext uri="{BB962C8B-B14F-4D97-AF65-F5344CB8AC3E}">
        <p14:creationId xmlns:p14="http://schemas.microsoft.com/office/powerpoint/2010/main" val="16315316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DEB688B7-41F9-1246-9818-4E06916EF821}"/>
              </a:ext>
            </a:extLst>
          </p:cNvPr>
          <p:cNvPicPr>
            <a:picLocks noChangeAspect="1"/>
          </p:cNvPicPr>
          <p:nvPr/>
        </p:nvPicPr>
        <p:blipFill>
          <a:blip r:embed="rId2"/>
          <a:stretch>
            <a:fillRect/>
          </a:stretch>
        </p:blipFill>
        <p:spPr>
          <a:xfrm>
            <a:off x="3689685" y="3756579"/>
            <a:ext cx="4311316" cy="3101421"/>
          </a:xfrm>
          <a:prstGeom prst="rect">
            <a:avLst/>
          </a:prstGeom>
        </p:spPr>
      </p:pic>
      <p:sp>
        <p:nvSpPr>
          <p:cNvPr id="2" name="Titel 1">
            <a:extLst>
              <a:ext uri="{FF2B5EF4-FFF2-40B4-BE49-F238E27FC236}">
                <a16:creationId xmlns:a16="http://schemas.microsoft.com/office/drawing/2014/main" id="{AFEE77C8-2DEE-994C-AD95-625C3C766EAD}"/>
              </a:ext>
            </a:extLst>
          </p:cNvPr>
          <p:cNvSpPr>
            <a:spLocks noGrp="1"/>
          </p:cNvSpPr>
          <p:nvPr>
            <p:ph type="title"/>
          </p:nvPr>
        </p:nvSpPr>
        <p:spPr/>
        <p:txBody>
          <a:bodyPr/>
          <a:lstStyle/>
          <a:p>
            <a:r>
              <a:rPr lang="de-DE" dirty="0" err="1"/>
              <a:t>Young’s</a:t>
            </a:r>
            <a:r>
              <a:rPr lang="de-DE" dirty="0"/>
              <a:t> </a:t>
            </a:r>
            <a:r>
              <a:rPr lang="de-DE" dirty="0" err="1"/>
              <a:t>modulus</a:t>
            </a:r>
            <a:endParaRPr lang="de-DE" dirty="0"/>
          </a:p>
        </p:txBody>
      </p:sp>
      <p:sp>
        <p:nvSpPr>
          <p:cNvPr id="3" name="Inhaltsplatzhalter 2">
            <a:extLst>
              <a:ext uri="{FF2B5EF4-FFF2-40B4-BE49-F238E27FC236}">
                <a16:creationId xmlns:a16="http://schemas.microsoft.com/office/drawing/2014/main" id="{CD1F47D4-0CF4-5E46-A05B-B9FD52938A85}"/>
              </a:ext>
            </a:extLst>
          </p:cNvPr>
          <p:cNvSpPr>
            <a:spLocks noGrp="1"/>
          </p:cNvSpPr>
          <p:nvPr>
            <p:ph idx="1"/>
          </p:nvPr>
        </p:nvSpPr>
        <p:spPr>
          <a:xfrm>
            <a:off x="838200" y="1825625"/>
            <a:ext cx="10515600" cy="4351338"/>
          </a:xfrm>
        </p:spPr>
        <p:txBody>
          <a:bodyPr/>
          <a:lstStyle/>
          <a:p>
            <a:r>
              <a:rPr lang="en" dirty="0"/>
              <a:t>The linear portion of the </a:t>
            </a:r>
            <a:r>
              <a:rPr lang="en" b="1" dirty="0"/>
              <a:t>curve</a:t>
            </a:r>
            <a:r>
              <a:rPr lang="en" dirty="0"/>
              <a:t> is the elastic region and the slope is the </a:t>
            </a:r>
            <a:r>
              <a:rPr lang="en" b="1" dirty="0"/>
              <a:t>modulus</a:t>
            </a:r>
            <a:r>
              <a:rPr lang="en" dirty="0"/>
              <a:t> of elasticity or </a:t>
            </a:r>
            <a:r>
              <a:rPr lang="en" b="1" dirty="0"/>
              <a:t>Young's Modulus</a:t>
            </a:r>
            <a:r>
              <a:rPr lang="en" dirty="0"/>
              <a:t> ( </a:t>
            </a:r>
            <a:r>
              <a:rPr lang="en" b="1" dirty="0"/>
              <a:t>Young's Modulus</a:t>
            </a:r>
            <a:r>
              <a:rPr lang="en" dirty="0"/>
              <a:t> is the ratio of the compressive </a:t>
            </a:r>
            <a:r>
              <a:rPr lang="en" b="1" dirty="0"/>
              <a:t>stress</a:t>
            </a:r>
            <a:r>
              <a:rPr lang="en" dirty="0"/>
              <a:t> to the longitudinal </a:t>
            </a:r>
            <a:r>
              <a:rPr lang="en" b="1" dirty="0"/>
              <a:t>strain</a:t>
            </a:r>
            <a:r>
              <a:rPr lang="en" dirty="0"/>
              <a:t>). ... Therefore, the </a:t>
            </a:r>
            <a:r>
              <a:rPr lang="en" b="1" dirty="0"/>
              <a:t>stress</a:t>
            </a:r>
            <a:r>
              <a:rPr lang="en" dirty="0"/>
              <a:t> needed to initiate the movement will be large.</a:t>
            </a:r>
            <a:endParaRPr lang="de-DE" dirty="0"/>
          </a:p>
          <a:p>
            <a:endParaRPr lang="de-DE" dirty="0"/>
          </a:p>
        </p:txBody>
      </p:sp>
      <p:sp>
        <p:nvSpPr>
          <p:cNvPr id="5" name="Textfeld 4">
            <a:extLst>
              <a:ext uri="{FF2B5EF4-FFF2-40B4-BE49-F238E27FC236}">
                <a16:creationId xmlns:a16="http://schemas.microsoft.com/office/drawing/2014/main" id="{49C6D010-4A79-3F49-80D8-3EBE9D49ACC2}"/>
              </a:ext>
            </a:extLst>
          </p:cNvPr>
          <p:cNvSpPr txBox="1"/>
          <p:nvPr/>
        </p:nvSpPr>
        <p:spPr>
          <a:xfrm>
            <a:off x="204537" y="5307289"/>
            <a:ext cx="3172728" cy="646331"/>
          </a:xfrm>
          <a:prstGeom prst="rect">
            <a:avLst/>
          </a:prstGeom>
          <a:noFill/>
        </p:spPr>
        <p:txBody>
          <a:bodyPr wrap="none" rtlCol="0">
            <a:spAutoFit/>
          </a:bodyPr>
          <a:lstStyle/>
          <a:p>
            <a:r>
              <a:rPr lang="de-DE" dirty="0"/>
              <a:t>Stress-</a:t>
            </a:r>
            <a:r>
              <a:rPr lang="de-DE" dirty="0" err="1"/>
              <a:t>Strain</a:t>
            </a:r>
            <a:r>
              <a:rPr lang="de-DE" dirty="0"/>
              <a:t> </a:t>
            </a:r>
            <a:r>
              <a:rPr lang="de-DE" dirty="0" err="1"/>
              <a:t>Curve</a:t>
            </a:r>
            <a:r>
              <a:rPr lang="de-DE" dirty="0"/>
              <a:t>: </a:t>
            </a:r>
          </a:p>
          <a:p>
            <a:r>
              <a:rPr lang="de-DE" dirty="0"/>
              <a:t>Spannungs-Dehnungsdiagramm</a:t>
            </a:r>
          </a:p>
        </p:txBody>
      </p:sp>
      <p:sp>
        <p:nvSpPr>
          <p:cNvPr id="7" name="Textfeld 6">
            <a:extLst>
              <a:ext uri="{FF2B5EF4-FFF2-40B4-BE49-F238E27FC236}">
                <a16:creationId xmlns:a16="http://schemas.microsoft.com/office/drawing/2014/main" id="{00094CD2-2FFD-1B4F-BAD5-BF8F3F181808}"/>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spTree>
    <p:extLst>
      <p:ext uri="{BB962C8B-B14F-4D97-AF65-F5344CB8AC3E}">
        <p14:creationId xmlns:p14="http://schemas.microsoft.com/office/powerpoint/2010/main" val="167459327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519425-F540-DD47-8499-ACEAE0549740}"/>
              </a:ext>
            </a:extLst>
          </p:cNvPr>
          <p:cNvSpPr>
            <a:spLocks noGrp="1"/>
          </p:cNvSpPr>
          <p:nvPr>
            <p:ph type="title"/>
          </p:nvPr>
        </p:nvSpPr>
        <p:spPr/>
        <p:txBody>
          <a:bodyPr/>
          <a:lstStyle/>
          <a:p>
            <a:endParaRPr lang="de-DE"/>
          </a:p>
        </p:txBody>
      </p:sp>
      <p:pic>
        <p:nvPicPr>
          <p:cNvPr id="5" name="Inhaltsplatzhalter 4">
            <a:extLst>
              <a:ext uri="{FF2B5EF4-FFF2-40B4-BE49-F238E27FC236}">
                <a16:creationId xmlns:a16="http://schemas.microsoft.com/office/drawing/2014/main" id="{31BE3042-E5A0-8044-97EF-504895FF1B14}"/>
              </a:ext>
            </a:extLst>
          </p:cNvPr>
          <p:cNvPicPr>
            <a:picLocks noGrp="1" noChangeAspect="1"/>
          </p:cNvPicPr>
          <p:nvPr>
            <p:ph idx="1"/>
          </p:nvPr>
        </p:nvPicPr>
        <p:blipFill rotWithShape="1">
          <a:blip r:embed="rId2"/>
          <a:srcRect t="49804"/>
          <a:stretch/>
        </p:blipFill>
        <p:spPr>
          <a:xfrm>
            <a:off x="179849" y="372974"/>
            <a:ext cx="11832302" cy="5100908"/>
          </a:xfrm>
        </p:spPr>
      </p:pic>
      <p:sp>
        <p:nvSpPr>
          <p:cNvPr id="3" name="Textfeld 2">
            <a:extLst>
              <a:ext uri="{FF2B5EF4-FFF2-40B4-BE49-F238E27FC236}">
                <a16:creationId xmlns:a16="http://schemas.microsoft.com/office/drawing/2014/main" id="{08C6D5A1-B22E-6C4F-83AF-E2DE990491C3}"/>
              </a:ext>
            </a:extLst>
          </p:cNvPr>
          <p:cNvSpPr txBox="1"/>
          <p:nvPr/>
        </p:nvSpPr>
        <p:spPr>
          <a:xfrm>
            <a:off x="179849" y="5657671"/>
            <a:ext cx="11832302" cy="1200329"/>
          </a:xfrm>
          <a:prstGeom prst="rect">
            <a:avLst/>
          </a:prstGeom>
          <a:noFill/>
        </p:spPr>
        <p:txBody>
          <a:bodyPr wrap="square" rtlCol="0">
            <a:spAutoFit/>
          </a:bodyPr>
          <a:lstStyle/>
          <a:p>
            <a:r>
              <a:rPr lang="de-DE" dirty="0"/>
              <a:t>e. f. </a:t>
            </a:r>
            <a:r>
              <a:rPr lang="de-DE" dirty="0" err="1"/>
              <a:t>Bending</a:t>
            </a:r>
            <a:r>
              <a:rPr lang="de-DE" dirty="0"/>
              <a:t> </a:t>
            </a:r>
            <a:r>
              <a:rPr lang="de-DE" dirty="0" err="1"/>
              <a:t>and</a:t>
            </a:r>
            <a:r>
              <a:rPr lang="de-DE" dirty="0"/>
              <a:t> </a:t>
            </a:r>
            <a:r>
              <a:rPr lang="de-DE" dirty="0" err="1"/>
              <a:t>buckling</a:t>
            </a:r>
            <a:r>
              <a:rPr lang="de-DE" dirty="0"/>
              <a:t> a CNT </a:t>
            </a:r>
            <a:r>
              <a:rPr lang="de-DE" dirty="0" err="1"/>
              <a:t>are</a:t>
            </a:r>
            <a:r>
              <a:rPr lang="de-DE" dirty="0"/>
              <a:t> </a:t>
            </a:r>
            <a:r>
              <a:rPr lang="de-DE" dirty="0" err="1"/>
              <a:t>important</a:t>
            </a:r>
            <a:r>
              <a:rPr lang="de-DE" dirty="0"/>
              <a:t> </a:t>
            </a:r>
            <a:r>
              <a:rPr lang="de-DE" dirty="0" err="1"/>
              <a:t>for</a:t>
            </a:r>
            <a:r>
              <a:rPr lang="de-DE" dirty="0"/>
              <a:t> in situ </a:t>
            </a:r>
            <a:r>
              <a:rPr lang="de-DE" dirty="0" err="1"/>
              <a:t>property</a:t>
            </a:r>
            <a:r>
              <a:rPr lang="de-DE" dirty="0"/>
              <a:t> </a:t>
            </a:r>
            <a:r>
              <a:rPr lang="de-DE" dirty="0" err="1"/>
              <a:t>characterization</a:t>
            </a:r>
            <a:r>
              <a:rPr lang="de-DE" dirty="0"/>
              <a:t> </a:t>
            </a:r>
            <a:r>
              <a:rPr lang="de-DE" dirty="0" err="1"/>
              <a:t>of</a:t>
            </a:r>
            <a:r>
              <a:rPr lang="de-DE" dirty="0"/>
              <a:t> a </a:t>
            </a:r>
            <a:r>
              <a:rPr lang="de-DE" dirty="0" err="1"/>
              <a:t>nanotube</a:t>
            </a:r>
            <a:r>
              <a:rPr lang="de-DE" dirty="0"/>
              <a:t>, </a:t>
            </a:r>
            <a:r>
              <a:rPr lang="de-DE" dirty="0" err="1"/>
              <a:t>which</a:t>
            </a:r>
            <a:r>
              <a:rPr lang="de-DE" dirty="0"/>
              <a:t> </a:t>
            </a:r>
            <a:r>
              <a:rPr lang="de-DE" dirty="0" err="1"/>
              <a:t>is</a:t>
            </a:r>
            <a:r>
              <a:rPr lang="de-DE" dirty="0"/>
              <a:t> a simple </a:t>
            </a:r>
            <a:r>
              <a:rPr lang="de-DE" dirty="0" err="1"/>
              <a:t>way</a:t>
            </a:r>
            <a:r>
              <a:rPr lang="de-DE" dirty="0"/>
              <a:t> </a:t>
            </a:r>
            <a:r>
              <a:rPr lang="de-DE" dirty="0" err="1"/>
              <a:t>to</a:t>
            </a:r>
            <a:r>
              <a:rPr lang="de-DE" dirty="0"/>
              <a:t> </a:t>
            </a:r>
            <a:r>
              <a:rPr lang="de-DE" dirty="0" err="1"/>
              <a:t>get</a:t>
            </a:r>
            <a:r>
              <a:rPr lang="de-DE" dirty="0"/>
              <a:t> </a:t>
            </a:r>
            <a:r>
              <a:rPr lang="de-DE" dirty="0" err="1"/>
              <a:t>the</a:t>
            </a:r>
            <a:r>
              <a:rPr lang="de-DE" dirty="0"/>
              <a:t> </a:t>
            </a:r>
            <a:r>
              <a:rPr lang="de-DE" dirty="0" err="1"/>
              <a:t>Young’s</a:t>
            </a:r>
            <a:r>
              <a:rPr lang="de-DE" dirty="0"/>
              <a:t> </a:t>
            </a:r>
            <a:r>
              <a:rPr lang="de-DE" dirty="0" err="1"/>
              <a:t>modulus</a:t>
            </a:r>
            <a:r>
              <a:rPr lang="de-DE" dirty="0"/>
              <a:t> </a:t>
            </a:r>
            <a:r>
              <a:rPr lang="de-DE" dirty="0" err="1"/>
              <a:t>of</a:t>
            </a:r>
            <a:r>
              <a:rPr lang="de-DE" dirty="0"/>
              <a:t> a </a:t>
            </a:r>
            <a:r>
              <a:rPr lang="de-DE" dirty="0" err="1"/>
              <a:t>nanotube</a:t>
            </a:r>
            <a:r>
              <a:rPr lang="de-DE" dirty="0"/>
              <a:t> </a:t>
            </a:r>
            <a:r>
              <a:rPr lang="de-DE" dirty="0" err="1"/>
              <a:t>without</a:t>
            </a:r>
            <a:r>
              <a:rPr lang="de-DE" dirty="0"/>
              <a:t> </a:t>
            </a:r>
            <a:r>
              <a:rPr lang="de-DE" dirty="0" err="1"/>
              <a:t>damaging</a:t>
            </a:r>
            <a:r>
              <a:rPr lang="de-DE" dirty="0"/>
              <a:t> </a:t>
            </a:r>
            <a:r>
              <a:rPr lang="de-DE" dirty="0" err="1"/>
              <a:t>the</a:t>
            </a:r>
            <a:r>
              <a:rPr lang="de-DE" dirty="0"/>
              <a:t> </a:t>
            </a:r>
            <a:r>
              <a:rPr lang="de-DE" dirty="0" err="1"/>
              <a:t>tube</a:t>
            </a:r>
            <a:r>
              <a:rPr lang="de-DE" dirty="0"/>
              <a:t> (</a:t>
            </a:r>
            <a:r>
              <a:rPr lang="de-DE" dirty="0" err="1"/>
              <a:t>if</a:t>
            </a:r>
            <a:r>
              <a:rPr lang="de-DE" dirty="0"/>
              <a:t> </a:t>
            </a:r>
            <a:r>
              <a:rPr lang="de-DE" dirty="0" err="1"/>
              <a:t>performed</a:t>
            </a:r>
            <a:r>
              <a:rPr lang="de-DE" dirty="0"/>
              <a:t> </a:t>
            </a:r>
            <a:r>
              <a:rPr lang="de-DE" dirty="0" err="1"/>
              <a:t>within</a:t>
            </a:r>
            <a:r>
              <a:rPr lang="de-DE" dirty="0"/>
              <a:t> </a:t>
            </a:r>
            <a:r>
              <a:rPr lang="de-DE" dirty="0" err="1"/>
              <a:t>its</a:t>
            </a:r>
            <a:r>
              <a:rPr lang="de-DE" dirty="0"/>
              <a:t> </a:t>
            </a:r>
            <a:r>
              <a:rPr lang="de-DE" dirty="0" err="1"/>
              <a:t>elastic</a:t>
            </a:r>
            <a:r>
              <a:rPr lang="de-DE" dirty="0"/>
              <a:t> </a:t>
            </a:r>
            <a:r>
              <a:rPr lang="de-DE" dirty="0" err="1"/>
              <a:t>range</a:t>
            </a:r>
            <a:r>
              <a:rPr lang="de-DE" dirty="0"/>
              <a:t>) </a:t>
            </a:r>
            <a:r>
              <a:rPr lang="de-DE" dirty="0" err="1"/>
              <a:t>and</a:t>
            </a:r>
            <a:r>
              <a:rPr lang="de-DE" dirty="0"/>
              <a:t>, </a:t>
            </a:r>
            <a:r>
              <a:rPr lang="de-DE" dirty="0" err="1"/>
              <a:t>hence</a:t>
            </a:r>
            <a:r>
              <a:rPr lang="de-DE" dirty="0"/>
              <a:t>, </a:t>
            </a:r>
            <a:r>
              <a:rPr lang="de-DE" dirty="0" err="1"/>
              <a:t>can</a:t>
            </a:r>
            <a:r>
              <a:rPr lang="de-DE" dirty="0"/>
              <a:t> </a:t>
            </a:r>
            <a:r>
              <a:rPr lang="de-DE" dirty="0" err="1"/>
              <a:t>be</a:t>
            </a:r>
            <a:r>
              <a:rPr lang="de-DE" dirty="0"/>
              <a:t> </a:t>
            </a:r>
            <a:r>
              <a:rPr lang="de-DE" dirty="0" err="1"/>
              <a:t>used</a:t>
            </a:r>
            <a:r>
              <a:rPr lang="de-DE" dirty="0"/>
              <a:t> </a:t>
            </a:r>
            <a:r>
              <a:rPr lang="de-DE" dirty="0" err="1"/>
              <a:t>for</a:t>
            </a:r>
            <a:r>
              <a:rPr lang="de-DE" dirty="0"/>
              <a:t> </a:t>
            </a:r>
            <a:r>
              <a:rPr lang="de-DE" dirty="0" err="1"/>
              <a:t>the</a:t>
            </a:r>
            <a:r>
              <a:rPr lang="de-DE" dirty="0"/>
              <a:t> </a:t>
            </a:r>
            <a:r>
              <a:rPr lang="de-DE" dirty="0" err="1"/>
              <a:t>selection</a:t>
            </a:r>
            <a:r>
              <a:rPr lang="de-DE" dirty="0"/>
              <a:t> </a:t>
            </a:r>
            <a:r>
              <a:rPr lang="de-DE" dirty="0" err="1"/>
              <a:t>of</a:t>
            </a:r>
            <a:r>
              <a:rPr lang="de-DE" dirty="0"/>
              <a:t> a </a:t>
            </a:r>
            <a:r>
              <a:rPr lang="de-DE" dirty="0" err="1"/>
              <a:t>tube</a:t>
            </a:r>
            <a:r>
              <a:rPr lang="de-DE" dirty="0"/>
              <a:t> </a:t>
            </a:r>
            <a:r>
              <a:rPr lang="de-DE" dirty="0" err="1"/>
              <a:t>with</a:t>
            </a:r>
            <a:r>
              <a:rPr lang="de-DE" dirty="0"/>
              <a:t> </a:t>
            </a:r>
            <a:r>
              <a:rPr lang="de-DE" dirty="0" err="1"/>
              <a:t>desired</a:t>
            </a:r>
            <a:r>
              <a:rPr lang="de-DE" dirty="0"/>
              <a:t> </a:t>
            </a:r>
            <a:r>
              <a:rPr lang="de-DE" dirty="0" err="1"/>
              <a:t>properties</a:t>
            </a:r>
            <a:r>
              <a:rPr lang="de-DE" dirty="0"/>
              <a:t>. </a:t>
            </a:r>
            <a:endParaRPr lang="de-AT" dirty="0"/>
          </a:p>
          <a:p>
            <a:endParaRPr lang="de-DE" dirty="0"/>
          </a:p>
        </p:txBody>
      </p:sp>
      <p:sp>
        <p:nvSpPr>
          <p:cNvPr id="6" name="Textfeld 5">
            <a:extLst>
              <a:ext uri="{FF2B5EF4-FFF2-40B4-BE49-F238E27FC236}">
                <a16:creationId xmlns:a16="http://schemas.microsoft.com/office/drawing/2014/main" id="{90A78BC8-5517-AF43-8DA6-E7C5E6C5B6EE}"/>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spTree>
    <p:extLst>
      <p:ext uri="{BB962C8B-B14F-4D97-AF65-F5344CB8AC3E}">
        <p14:creationId xmlns:p14="http://schemas.microsoft.com/office/powerpoint/2010/main" val="407667683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91B1C5-4704-3D48-9168-13FE8E7200DA}"/>
              </a:ext>
            </a:extLst>
          </p:cNvPr>
          <p:cNvSpPr>
            <a:spLocks noGrp="1"/>
          </p:cNvSpPr>
          <p:nvPr>
            <p:ph type="title"/>
          </p:nvPr>
        </p:nvSpPr>
        <p:spPr/>
        <p:txBody>
          <a:bodyPr>
            <a:normAutofit fontScale="90000"/>
          </a:bodyPr>
          <a:lstStyle/>
          <a:p>
            <a:r>
              <a:rPr lang="en" dirty="0"/>
              <a:t>In-situ mechanical property characterization</a:t>
            </a:r>
            <a:br>
              <a:rPr lang="en" dirty="0"/>
            </a:br>
            <a:r>
              <a:rPr lang="en" dirty="0"/>
              <a:t>of a nanotube by buckling it</a:t>
            </a:r>
            <a:br>
              <a:rPr lang="en" dirty="0"/>
            </a:br>
            <a:endParaRPr lang="de-DE" dirty="0"/>
          </a:p>
        </p:txBody>
      </p:sp>
      <p:pic>
        <p:nvPicPr>
          <p:cNvPr id="5" name="Inhaltsplatzhalter 4">
            <a:extLst>
              <a:ext uri="{FF2B5EF4-FFF2-40B4-BE49-F238E27FC236}">
                <a16:creationId xmlns:a16="http://schemas.microsoft.com/office/drawing/2014/main" id="{1E3123F9-2040-A347-8F07-882B4F62910B}"/>
              </a:ext>
            </a:extLst>
          </p:cNvPr>
          <p:cNvPicPr>
            <a:picLocks noGrp="1" noChangeAspect="1"/>
          </p:cNvPicPr>
          <p:nvPr>
            <p:ph idx="1"/>
          </p:nvPr>
        </p:nvPicPr>
        <p:blipFill>
          <a:blip r:embed="rId2"/>
          <a:stretch>
            <a:fillRect/>
          </a:stretch>
        </p:blipFill>
        <p:spPr>
          <a:xfrm>
            <a:off x="6860338" y="748085"/>
            <a:ext cx="3823703" cy="6011217"/>
          </a:xfrm>
        </p:spPr>
      </p:pic>
      <p:sp>
        <p:nvSpPr>
          <p:cNvPr id="3" name="Textfeld 2">
            <a:extLst>
              <a:ext uri="{FF2B5EF4-FFF2-40B4-BE49-F238E27FC236}">
                <a16:creationId xmlns:a16="http://schemas.microsoft.com/office/drawing/2014/main" id="{46DCAE29-2771-B545-9962-BFB65638C08A}"/>
              </a:ext>
            </a:extLst>
          </p:cNvPr>
          <p:cNvSpPr txBox="1"/>
          <p:nvPr/>
        </p:nvSpPr>
        <p:spPr>
          <a:xfrm>
            <a:off x="643581" y="2905780"/>
            <a:ext cx="5880649" cy="954107"/>
          </a:xfrm>
          <a:prstGeom prst="rect">
            <a:avLst/>
          </a:prstGeom>
          <a:noFill/>
        </p:spPr>
        <p:txBody>
          <a:bodyPr wrap="none" rtlCol="0">
            <a:spAutoFit/>
          </a:bodyPr>
          <a:lstStyle/>
          <a:p>
            <a:r>
              <a:rPr lang="en" sz="2800" dirty="0"/>
              <a:t>a) Process of </a:t>
            </a:r>
            <a:r>
              <a:rPr lang="en" sz="2800" b="1" dirty="0"/>
              <a:t>buckling</a:t>
            </a:r>
            <a:r>
              <a:rPr lang="en" sz="2800" dirty="0"/>
              <a:t>: an individual</a:t>
            </a:r>
          </a:p>
          <a:p>
            <a:r>
              <a:rPr lang="en" sz="2800" dirty="0"/>
              <a:t>MWNT being buckled. Scale bars: 1um.</a:t>
            </a:r>
          </a:p>
        </p:txBody>
      </p:sp>
      <p:sp>
        <p:nvSpPr>
          <p:cNvPr id="6" name="Textfeld 5">
            <a:extLst>
              <a:ext uri="{FF2B5EF4-FFF2-40B4-BE49-F238E27FC236}">
                <a16:creationId xmlns:a16="http://schemas.microsoft.com/office/drawing/2014/main" id="{F044EA30-BD2C-5B40-9827-6855A87ED2CF}"/>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spTree>
    <p:extLst>
      <p:ext uri="{BB962C8B-B14F-4D97-AF65-F5344CB8AC3E}">
        <p14:creationId xmlns:p14="http://schemas.microsoft.com/office/powerpoint/2010/main" val="53667521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21FC81-1EAF-A443-8988-67CC9B67E011}"/>
              </a:ext>
            </a:extLst>
          </p:cNvPr>
          <p:cNvSpPr>
            <a:spLocks noGrp="1"/>
          </p:cNvSpPr>
          <p:nvPr>
            <p:ph type="title"/>
          </p:nvPr>
        </p:nvSpPr>
        <p:spPr/>
        <p:txBody>
          <a:bodyPr>
            <a:normAutofit fontScale="90000"/>
          </a:bodyPr>
          <a:lstStyle/>
          <a:p>
            <a:r>
              <a:rPr lang="en" dirty="0"/>
              <a:t>In-situ mechanical property characterization</a:t>
            </a:r>
            <a:br>
              <a:rPr lang="en" dirty="0"/>
            </a:br>
            <a:r>
              <a:rPr lang="en" dirty="0"/>
              <a:t>of a nanotube by buckling it</a:t>
            </a:r>
            <a:br>
              <a:rPr lang="en" dirty="0"/>
            </a:br>
            <a:endParaRPr lang="de-DE" dirty="0"/>
          </a:p>
        </p:txBody>
      </p:sp>
      <p:pic>
        <p:nvPicPr>
          <p:cNvPr id="5" name="Inhaltsplatzhalter 4">
            <a:extLst>
              <a:ext uri="{FF2B5EF4-FFF2-40B4-BE49-F238E27FC236}">
                <a16:creationId xmlns:a16="http://schemas.microsoft.com/office/drawing/2014/main" id="{698BB6C8-BAAD-6541-AD05-FCC5F9BC42FE}"/>
              </a:ext>
            </a:extLst>
          </p:cNvPr>
          <p:cNvPicPr>
            <a:picLocks noGrp="1" noChangeAspect="1"/>
          </p:cNvPicPr>
          <p:nvPr>
            <p:ph idx="1"/>
          </p:nvPr>
        </p:nvPicPr>
        <p:blipFill>
          <a:blip r:embed="rId2"/>
          <a:stretch>
            <a:fillRect/>
          </a:stretch>
        </p:blipFill>
        <p:spPr>
          <a:xfrm>
            <a:off x="282073" y="1404143"/>
            <a:ext cx="6539831" cy="5455255"/>
          </a:xfrm>
        </p:spPr>
      </p:pic>
      <p:sp>
        <p:nvSpPr>
          <p:cNvPr id="3" name="Textfeld 2">
            <a:extLst>
              <a:ext uri="{FF2B5EF4-FFF2-40B4-BE49-F238E27FC236}">
                <a16:creationId xmlns:a16="http://schemas.microsoft.com/office/drawing/2014/main" id="{C4217209-5F57-6C4D-AF00-F5F2948E3F3F}"/>
              </a:ext>
            </a:extLst>
          </p:cNvPr>
          <p:cNvSpPr txBox="1"/>
          <p:nvPr/>
        </p:nvSpPr>
        <p:spPr>
          <a:xfrm>
            <a:off x="7146758" y="2394284"/>
            <a:ext cx="4920916" cy="3539430"/>
          </a:xfrm>
          <a:prstGeom prst="rect">
            <a:avLst/>
          </a:prstGeom>
          <a:noFill/>
        </p:spPr>
        <p:txBody>
          <a:bodyPr wrap="square" rtlCol="0">
            <a:spAutoFit/>
          </a:bodyPr>
          <a:lstStyle/>
          <a:p>
            <a:r>
              <a:rPr lang="en" sz="2800" dirty="0"/>
              <a:t>b) </a:t>
            </a:r>
            <a:r>
              <a:rPr lang="de-AT" sz="2800" dirty="0"/>
              <a:t>E</a:t>
            </a:r>
            <a:r>
              <a:rPr lang="en" sz="2800" dirty="0" err="1"/>
              <a:t>lastic</a:t>
            </a:r>
            <a:r>
              <a:rPr lang="en" sz="2800" dirty="0"/>
              <a:t> and plastic properties of an MWNT. Property curve of the elastic and plastic deformations</a:t>
            </a:r>
          </a:p>
          <a:p>
            <a:r>
              <a:rPr lang="en" sz="2800" dirty="0"/>
              <a:t>of the MWNT (diameter 133nm*6.055um), where d and F are the axial deformation and </a:t>
            </a:r>
            <a:r>
              <a:rPr lang="en" sz="2800"/>
              <a:t>buckling force.</a:t>
            </a:r>
            <a:endParaRPr lang="en" sz="2800" dirty="0"/>
          </a:p>
        </p:txBody>
      </p:sp>
      <p:sp>
        <p:nvSpPr>
          <p:cNvPr id="6" name="Textfeld 5">
            <a:extLst>
              <a:ext uri="{FF2B5EF4-FFF2-40B4-BE49-F238E27FC236}">
                <a16:creationId xmlns:a16="http://schemas.microsoft.com/office/drawing/2014/main" id="{0C258AFB-AB9F-1A4E-AD63-CF5F5333AB05}"/>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spTree>
    <p:extLst>
      <p:ext uri="{BB962C8B-B14F-4D97-AF65-F5344CB8AC3E}">
        <p14:creationId xmlns:p14="http://schemas.microsoft.com/office/powerpoint/2010/main" val="208533620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DB011F-C02D-7E45-99C9-1AB9F97A34A6}"/>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6EFED640-FE5A-F14F-8C06-4D21F51BF22A}"/>
              </a:ext>
            </a:extLst>
          </p:cNvPr>
          <p:cNvSpPr>
            <a:spLocks noGrp="1"/>
          </p:cNvSpPr>
          <p:nvPr>
            <p:ph idx="1"/>
          </p:nvPr>
        </p:nvSpPr>
        <p:spPr/>
        <p:txBody>
          <a:bodyPr/>
          <a:lstStyle/>
          <a:p>
            <a:r>
              <a:rPr lang="de-DE" dirty="0" err="1"/>
              <a:t>For</a:t>
            </a:r>
            <a:r>
              <a:rPr lang="de-DE" dirty="0"/>
              <a:t> a CNT, </a:t>
            </a:r>
            <a:r>
              <a:rPr lang="de-DE" dirty="0" err="1"/>
              <a:t>the</a:t>
            </a:r>
            <a:r>
              <a:rPr lang="de-DE" dirty="0"/>
              <a:t> </a:t>
            </a:r>
            <a:r>
              <a:rPr lang="de-DE" dirty="0" err="1"/>
              <a:t>maximum</a:t>
            </a:r>
            <a:r>
              <a:rPr lang="de-DE" dirty="0"/>
              <a:t> angular </a:t>
            </a:r>
            <a:r>
              <a:rPr lang="de-DE" dirty="0" err="1"/>
              <a:t>displacement</a:t>
            </a:r>
            <a:r>
              <a:rPr lang="de-DE" dirty="0"/>
              <a:t> will </a:t>
            </a:r>
            <a:r>
              <a:rPr lang="de-DE" dirty="0" err="1"/>
              <a:t>appear</a:t>
            </a:r>
            <a:r>
              <a:rPr lang="de-DE" dirty="0"/>
              <a:t> at </a:t>
            </a:r>
            <a:r>
              <a:rPr lang="de-DE" dirty="0" err="1"/>
              <a:t>the</a:t>
            </a:r>
            <a:r>
              <a:rPr lang="de-DE" dirty="0"/>
              <a:t> </a:t>
            </a:r>
            <a:r>
              <a:rPr lang="de-DE" dirty="0" err="1"/>
              <a:t>fixed</a:t>
            </a:r>
            <a:r>
              <a:rPr lang="de-DE" dirty="0"/>
              <a:t> </a:t>
            </a:r>
            <a:r>
              <a:rPr lang="de-DE" dirty="0" err="1"/>
              <a:t>left</a:t>
            </a:r>
            <a:r>
              <a:rPr lang="de-DE" dirty="0"/>
              <a:t> end </a:t>
            </a:r>
            <a:r>
              <a:rPr lang="de-DE" dirty="0" err="1"/>
              <a:t>under</a:t>
            </a:r>
            <a:r>
              <a:rPr lang="de-DE" dirty="0"/>
              <a:t> pure </a:t>
            </a:r>
            <a:r>
              <a:rPr lang="de-DE" dirty="0" err="1"/>
              <a:t>bending</a:t>
            </a:r>
            <a:r>
              <a:rPr lang="de-DE" dirty="0"/>
              <a:t> </a:t>
            </a:r>
            <a:r>
              <a:rPr lang="de-DE" dirty="0" err="1"/>
              <a:t>or</a:t>
            </a:r>
            <a:r>
              <a:rPr lang="de-DE" dirty="0"/>
              <a:t> at </a:t>
            </a:r>
            <a:r>
              <a:rPr lang="de-DE" dirty="0" err="1"/>
              <a:t>the</a:t>
            </a:r>
            <a:r>
              <a:rPr lang="de-DE" dirty="0"/>
              <a:t> </a:t>
            </a:r>
            <a:r>
              <a:rPr lang="de-DE" dirty="0" err="1"/>
              <a:t>middle</a:t>
            </a:r>
            <a:r>
              <a:rPr lang="de-DE" dirty="0"/>
              <a:t> </a:t>
            </a:r>
            <a:r>
              <a:rPr lang="de-DE" dirty="0" err="1"/>
              <a:t>point</a:t>
            </a:r>
            <a:r>
              <a:rPr lang="de-DE" dirty="0"/>
              <a:t> </a:t>
            </a:r>
            <a:r>
              <a:rPr lang="de-DE" dirty="0" err="1"/>
              <a:t>under</a:t>
            </a:r>
            <a:r>
              <a:rPr lang="de-DE" dirty="0"/>
              <a:t> pure </a:t>
            </a:r>
            <a:r>
              <a:rPr lang="de-DE" dirty="0" err="1"/>
              <a:t>buckling</a:t>
            </a:r>
            <a:r>
              <a:rPr lang="de-DE" dirty="0"/>
              <a:t>. </a:t>
            </a:r>
          </a:p>
          <a:p>
            <a:r>
              <a:rPr lang="de-DE" dirty="0"/>
              <a:t>A </a:t>
            </a:r>
            <a:r>
              <a:rPr lang="de-DE" dirty="0" err="1"/>
              <a:t>combination</a:t>
            </a:r>
            <a:r>
              <a:rPr lang="de-DE" dirty="0"/>
              <a:t> </a:t>
            </a:r>
            <a:r>
              <a:rPr lang="de-DE" dirty="0" err="1"/>
              <a:t>of</a:t>
            </a:r>
            <a:r>
              <a:rPr lang="de-DE" dirty="0"/>
              <a:t> </a:t>
            </a:r>
            <a:r>
              <a:rPr lang="de-DE" dirty="0" err="1"/>
              <a:t>these</a:t>
            </a:r>
            <a:r>
              <a:rPr lang="de-DE" dirty="0"/>
              <a:t> </a:t>
            </a:r>
            <a:r>
              <a:rPr lang="de-DE" dirty="0" err="1"/>
              <a:t>two</a:t>
            </a:r>
            <a:r>
              <a:rPr lang="de-DE" dirty="0"/>
              <a:t> </a:t>
            </a:r>
            <a:r>
              <a:rPr lang="de-DE" dirty="0" err="1"/>
              <a:t>kinds</a:t>
            </a:r>
            <a:r>
              <a:rPr lang="de-DE" dirty="0"/>
              <a:t> </a:t>
            </a:r>
            <a:r>
              <a:rPr lang="de-DE" dirty="0" err="1"/>
              <a:t>of</a:t>
            </a:r>
            <a:r>
              <a:rPr lang="de-DE" dirty="0"/>
              <a:t> </a:t>
            </a:r>
            <a:r>
              <a:rPr lang="de-DE" dirty="0" err="1"/>
              <a:t>loads</a:t>
            </a:r>
            <a:r>
              <a:rPr lang="de-DE" dirty="0"/>
              <a:t> will </a:t>
            </a:r>
            <a:r>
              <a:rPr lang="de-DE" dirty="0" err="1"/>
              <a:t>achieve</a:t>
            </a:r>
            <a:r>
              <a:rPr lang="de-DE" dirty="0"/>
              <a:t> a </a:t>
            </a:r>
            <a:r>
              <a:rPr lang="de-DE" dirty="0" err="1"/>
              <a:t>controllable</a:t>
            </a:r>
            <a:r>
              <a:rPr lang="de-DE" dirty="0"/>
              <a:t> </a:t>
            </a:r>
            <a:r>
              <a:rPr lang="de-DE" dirty="0" err="1"/>
              <a:t>position</a:t>
            </a:r>
            <a:r>
              <a:rPr lang="de-DE" dirty="0"/>
              <a:t> </a:t>
            </a:r>
            <a:r>
              <a:rPr lang="de-DE" dirty="0" err="1"/>
              <a:t>of</a:t>
            </a:r>
            <a:r>
              <a:rPr lang="de-DE" dirty="0"/>
              <a:t> </a:t>
            </a:r>
            <a:r>
              <a:rPr lang="de-DE" dirty="0" err="1"/>
              <a:t>the</a:t>
            </a:r>
            <a:r>
              <a:rPr lang="de-DE" dirty="0"/>
              <a:t> </a:t>
            </a:r>
            <a:r>
              <a:rPr lang="de-DE" dirty="0" err="1"/>
              <a:t>kink</a:t>
            </a:r>
            <a:r>
              <a:rPr lang="de-DE" dirty="0"/>
              <a:t> </a:t>
            </a:r>
            <a:r>
              <a:rPr lang="de-DE" dirty="0" err="1"/>
              <a:t>point</a:t>
            </a:r>
            <a:r>
              <a:rPr lang="de-DE" dirty="0"/>
              <a:t> </a:t>
            </a:r>
            <a:r>
              <a:rPr lang="de-DE" dirty="0" err="1"/>
              <a:t>and</a:t>
            </a:r>
            <a:r>
              <a:rPr lang="de-DE" dirty="0"/>
              <a:t> a </a:t>
            </a:r>
            <a:r>
              <a:rPr lang="de-DE" dirty="0" err="1"/>
              <a:t>desired</a:t>
            </a:r>
            <a:r>
              <a:rPr lang="de-DE" dirty="0"/>
              <a:t> </a:t>
            </a:r>
            <a:r>
              <a:rPr lang="de-DE" dirty="0" err="1"/>
              <a:t>kink</a:t>
            </a:r>
            <a:r>
              <a:rPr lang="de-DE" dirty="0"/>
              <a:t> angle </a:t>
            </a:r>
            <a:r>
              <a:rPr lang="de-DE" i="1" dirty="0" err="1"/>
              <a:t>theta</a:t>
            </a:r>
            <a:r>
              <a:rPr lang="de-DE" dirty="0"/>
              <a:t>. </a:t>
            </a:r>
          </a:p>
          <a:p>
            <a:r>
              <a:rPr lang="de-DE" dirty="0" err="1"/>
              <a:t>If</a:t>
            </a:r>
            <a:r>
              <a:rPr lang="de-DE" dirty="0"/>
              <a:t> </a:t>
            </a:r>
            <a:r>
              <a:rPr lang="de-DE" dirty="0" err="1"/>
              <a:t>the</a:t>
            </a:r>
            <a:r>
              <a:rPr lang="de-DE" dirty="0"/>
              <a:t> </a:t>
            </a:r>
            <a:r>
              <a:rPr lang="de-DE" dirty="0" err="1"/>
              <a:t>deformation</a:t>
            </a:r>
            <a:r>
              <a:rPr lang="de-DE" dirty="0"/>
              <a:t> </a:t>
            </a:r>
            <a:r>
              <a:rPr lang="de-DE" dirty="0" err="1"/>
              <a:t>is</a:t>
            </a:r>
            <a:r>
              <a:rPr lang="de-DE" dirty="0"/>
              <a:t> </a:t>
            </a:r>
            <a:r>
              <a:rPr lang="de-DE" dirty="0" err="1"/>
              <a:t>within</a:t>
            </a:r>
            <a:r>
              <a:rPr lang="de-DE" dirty="0"/>
              <a:t> </a:t>
            </a:r>
            <a:r>
              <a:rPr lang="de-DE" dirty="0" err="1"/>
              <a:t>the</a:t>
            </a:r>
            <a:r>
              <a:rPr lang="de-DE" dirty="0"/>
              <a:t> </a:t>
            </a:r>
            <a:r>
              <a:rPr lang="de-DE" dirty="0" err="1"/>
              <a:t>elastic</a:t>
            </a:r>
            <a:r>
              <a:rPr lang="de-DE" dirty="0"/>
              <a:t> </a:t>
            </a:r>
            <a:r>
              <a:rPr lang="de-DE" dirty="0" err="1"/>
              <a:t>limit</a:t>
            </a:r>
            <a:r>
              <a:rPr lang="de-DE" dirty="0"/>
              <a:t> </a:t>
            </a:r>
            <a:r>
              <a:rPr lang="de-DE" dirty="0" err="1"/>
              <a:t>of</a:t>
            </a:r>
            <a:r>
              <a:rPr lang="de-DE" dirty="0"/>
              <a:t> </a:t>
            </a:r>
            <a:r>
              <a:rPr lang="de-DE" dirty="0" err="1"/>
              <a:t>the</a:t>
            </a:r>
            <a:r>
              <a:rPr lang="de-DE" dirty="0"/>
              <a:t> </a:t>
            </a:r>
            <a:r>
              <a:rPr lang="de-DE" dirty="0" err="1"/>
              <a:t>nanotube</a:t>
            </a:r>
            <a:r>
              <a:rPr lang="de-DE" dirty="0"/>
              <a:t>, </a:t>
            </a:r>
            <a:r>
              <a:rPr lang="de-DE" dirty="0" err="1"/>
              <a:t>it</a:t>
            </a:r>
            <a:r>
              <a:rPr lang="de-DE" dirty="0"/>
              <a:t> will </a:t>
            </a:r>
            <a:r>
              <a:rPr lang="de-DE" dirty="0" err="1"/>
              <a:t>recover</a:t>
            </a:r>
            <a:r>
              <a:rPr lang="de-DE" dirty="0"/>
              <a:t> </a:t>
            </a:r>
            <a:r>
              <a:rPr lang="de-DE" dirty="0" err="1"/>
              <a:t>as</a:t>
            </a:r>
            <a:r>
              <a:rPr lang="de-DE" dirty="0"/>
              <a:t> </a:t>
            </a:r>
            <a:r>
              <a:rPr lang="de-DE" dirty="0" err="1"/>
              <a:t>the</a:t>
            </a:r>
            <a:r>
              <a:rPr lang="de-DE" dirty="0"/>
              <a:t> </a:t>
            </a:r>
            <a:r>
              <a:rPr lang="de-DE" dirty="0" err="1"/>
              <a:t>load</a:t>
            </a:r>
            <a:r>
              <a:rPr lang="de-DE" dirty="0"/>
              <a:t> </a:t>
            </a:r>
            <a:r>
              <a:rPr lang="de-DE" dirty="0" err="1"/>
              <a:t>is</a:t>
            </a:r>
            <a:r>
              <a:rPr lang="de-DE" dirty="0"/>
              <a:t> </a:t>
            </a:r>
            <a:r>
              <a:rPr lang="de-DE" dirty="0" err="1"/>
              <a:t>released</a:t>
            </a:r>
            <a:r>
              <a:rPr lang="de-DE" dirty="0"/>
              <a:t>. </a:t>
            </a:r>
          </a:p>
          <a:p>
            <a:r>
              <a:rPr lang="de-DE" dirty="0" err="1"/>
              <a:t>To</a:t>
            </a:r>
            <a:r>
              <a:rPr lang="de-DE" dirty="0"/>
              <a:t> </a:t>
            </a:r>
            <a:r>
              <a:rPr lang="de-DE" dirty="0" err="1"/>
              <a:t>avoid</a:t>
            </a:r>
            <a:r>
              <a:rPr lang="de-DE" dirty="0"/>
              <a:t> </a:t>
            </a:r>
            <a:r>
              <a:rPr lang="de-DE" dirty="0" err="1"/>
              <a:t>this</a:t>
            </a:r>
            <a:r>
              <a:rPr lang="de-DE" dirty="0"/>
              <a:t>, EBID </a:t>
            </a:r>
            <a:r>
              <a:rPr lang="de-DE" dirty="0" err="1"/>
              <a:t>can</a:t>
            </a:r>
            <a:r>
              <a:rPr lang="de-DE" dirty="0"/>
              <a:t> </a:t>
            </a:r>
            <a:r>
              <a:rPr lang="de-DE" dirty="0" err="1"/>
              <a:t>be</a:t>
            </a:r>
            <a:r>
              <a:rPr lang="de-DE" dirty="0"/>
              <a:t> </a:t>
            </a:r>
            <a:r>
              <a:rPr lang="de-DE" dirty="0" err="1"/>
              <a:t>applied</a:t>
            </a:r>
            <a:r>
              <a:rPr lang="de-DE" dirty="0"/>
              <a:t> at </a:t>
            </a:r>
            <a:r>
              <a:rPr lang="de-DE" dirty="0" err="1"/>
              <a:t>the</a:t>
            </a:r>
            <a:r>
              <a:rPr lang="de-DE" dirty="0"/>
              <a:t> </a:t>
            </a:r>
            <a:r>
              <a:rPr lang="de-DE" dirty="0" err="1"/>
              <a:t>kink</a:t>
            </a:r>
            <a:r>
              <a:rPr lang="de-DE" dirty="0"/>
              <a:t> </a:t>
            </a:r>
            <a:r>
              <a:rPr lang="de-DE" dirty="0" err="1"/>
              <a:t>point</a:t>
            </a:r>
            <a:r>
              <a:rPr lang="de-DE" dirty="0"/>
              <a:t> </a:t>
            </a:r>
            <a:r>
              <a:rPr lang="de-DE" dirty="0" err="1"/>
              <a:t>to</a:t>
            </a:r>
            <a:r>
              <a:rPr lang="de-DE" dirty="0"/>
              <a:t> fix </a:t>
            </a:r>
            <a:r>
              <a:rPr lang="de-DE" dirty="0" err="1"/>
              <a:t>the</a:t>
            </a:r>
            <a:r>
              <a:rPr lang="de-DE" dirty="0"/>
              <a:t> </a:t>
            </a:r>
            <a:r>
              <a:rPr lang="de-DE" dirty="0" err="1"/>
              <a:t>shape</a:t>
            </a:r>
            <a:r>
              <a:rPr lang="de-DE" dirty="0"/>
              <a:t>. </a:t>
            </a:r>
            <a:endParaRPr lang="de-AT" dirty="0"/>
          </a:p>
          <a:p>
            <a:endParaRPr lang="de-DE" dirty="0"/>
          </a:p>
        </p:txBody>
      </p:sp>
      <p:sp>
        <p:nvSpPr>
          <p:cNvPr id="4" name="Textfeld 3">
            <a:extLst>
              <a:ext uri="{FF2B5EF4-FFF2-40B4-BE49-F238E27FC236}">
                <a16:creationId xmlns:a16="http://schemas.microsoft.com/office/drawing/2014/main" id="{91D99A49-288C-E04E-8D57-B91E349D509D}"/>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spTree>
    <p:extLst>
      <p:ext uri="{BB962C8B-B14F-4D97-AF65-F5344CB8AC3E}">
        <p14:creationId xmlns:p14="http://schemas.microsoft.com/office/powerpoint/2010/main" val="261988642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43D928-65EF-5649-A11D-E866BF1BEC69}"/>
              </a:ext>
            </a:extLst>
          </p:cNvPr>
          <p:cNvSpPr>
            <a:spLocks noGrp="1"/>
          </p:cNvSpPr>
          <p:nvPr>
            <p:ph type="title"/>
          </p:nvPr>
        </p:nvSpPr>
        <p:spPr/>
        <p:txBody>
          <a:bodyPr/>
          <a:lstStyle/>
          <a:p>
            <a:endParaRPr lang="de-DE"/>
          </a:p>
        </p:txBody>
      </p:sp>
      <p:pic>
        <p:nvPicPr>
          <p:cNvPr id="5" name="Inhaltsplatzhalter 4">
            <a:extLst>
              <a:ext uri="{FF2B5EF4-FFF2-40B4-BE49-F238E27FC236}">
                <a16:creationId xmlns:a16="http://schemas.microsoft.com/office/drawing/2014/main" id="{E8B7434D-FD61-504F-B860-BFB92953B633}"/>
              </a:ext>
            </a:extLst>
          </p:cNvPr>
          <p:cNvPicPr>
            <a:picLocks noGrp="1" noChangeAspect="1"/>
          </p:cNvPicPr>
          <p:nvPr>
            <p:ph idx="1"/>
          </p:nvPr>
        </p:nvPicPr>
        <p:blipFill>
          <a:blip r:embed="rId2"/>
          <a:stretch>
            <a:fillRect/>
          </a:stretch>
        </p:blipFill>
        <p:spPr>
          <a:xfrm>
            <a:off x="1105875" y="143129"/>
            <a:ext cx="9980249" cy="4351338"/>
          </a:xfrm>
        </p:spPr>
      </p:pic>
      <p:sp>
        <p:nvSpPr>
          <p:cNvPr id="4" name="Inhaltsplatzhalter 2">
            <a:extLst>
              <a:ext uri="{FF2B5EF4-FFF2-40B4-BE49-F238E27FC236}">
                <a16:creationId xmlns:a16="http://schemas.microsoft.com/office/drawing/2014/main" id="{D26B9177-AA7A-A54D-994A-BE243E770A5B}"/>
              </a:ext>
            </a:extLst>
          </p:cNvPr>
          <p:cNvSpPr txBox="1">
            <a:spLocks/>
          </p:cNvSpPr>
          <p:nvPr/>
        </p:nvSpPr>
        <p:spPr>
          <a:xfrm>
            <a:off x="838200" y="4578351"/>
            <a:ext cx="10515600" cy="26688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dirty="0" err="1"/>
              <a:t>To</a:t>
            </a:r>
            <a:r>
              <a:rPr lang="de-DE" dirty="0"/>
              <a:t> </a:t>
            </a:r>
            <a:r>
              <a:rPr lang="de-DE" dirty="0" err="1"/>
              <a:t>obtain</a:t>
            </a:r>
            <a:r>
              <a:rPr lang="de-DE" dirty="0"/>
              <a:t> </a:t>
            </a:r>
            <a:r>
              <a:rPr lang="de-DE" dirty="0" err="1"/>
              <a:t>any</a:t>
            </a:r>
            <a:r>
              <a:rPr lang="de-DE" dirty="0"/>
              <a:t> </a:t>
            </a:r>
            <a:r>
              <a:rPr lang="de-DE" dirty="0" err="1"/>
              <a:t>desired</a:t>
            </a:r>
            <a:r>
              <a:rPr lang="de-DE" dirty="0"/>
              <a:t> angle </a:t>
            </a:r>
            <a:r>
              <a:rPr lang="de-DE" dirty="0" err="1"/>
              <a:t>for</a:t>
            </a:r>
            <a:r>
              <a:rPr lang="de-DE" dirty="0"/>
              <a:t> a </a:t>
            </a:r>
            <a:r>
              <a:rPr lang="de-DE" dirty="0" err="1"/>
              <a:t>kinked</a:t>
            </a:r>
            <a:r>
              <a:rPr lang="de-DE" dirty="0"/>
              <a:t> </a:t>
            </a:r>
            <a:r>
              <a:rPr lang="de-DE" dirty="0" err="1"/>
              <a:t>junction</a:t>
            </a:r>
            <a:r>
              <a:rPr lang="de-DE" dirty="0"/>
              <a:t> </a:t>
            </a:r>
            <a:r>
              <a:rPr lang="de-DE" dirty="0" err="1"/>
              <a:t>it</a:t>
            </a:r>
            <a:r>
              <a:rPr lang="de-DE" dirty="0"/>
              <a:t> </a:t>
            </a:r>
            <a:r>
              <a:rPr lang="de-DE" dirty="0" err="1"/>
              <a:t>is</a:t>
            </a:r>
            <a:r>
              <a:rPr lang="de-DE" dirty="0"/>
              <a:t> </a:t>
            </a:r>
            <a:r>
              <a:rPr lang="de-DE" dirty="0" err="1"/>
              <a:t>possible</a:t>
            </a:r>
            <a:r>
              <a:rPr lang="de-DE" dirty="0"/>
              <a:t> </a:t>
            </a:r>
            <a:r>
              <a:rPr lang="de-DE" dirty="0" err="1"/>
              <a:t>to</a:t>
            </a:r>
            <a:r>
              <a:rPr lang="de-DE" dirty="0"/>
              <a:t> fix </a:t>
            </a:r>
            <a:r>
              <a:rPr lang="de-DE" dirty="0" err="1"/>
              <a:t>the</a:t>
            </a:r>
            <a:r>
              <a:rPr lang="de-DE" dirty="0"/>
              <a:t> </a:t>
            </a:r>
            <a:r>
              <a:rPr lang="de-DE" dirty="0" err="1"/>
              <a:t>shape</a:t>
            </a:r>
            <a:r>
              <a:rPr lang="de-DE" dirty="0"/>
              <a:t> </a:t>
            </a:r>
            <a:r>
              <a:rPr lang="de-DE" dirty="0" err="1"/>
              <a:t>of</a:t>
            </a:r>
            <a:r>
              <a:rPr lang="de-DE" dirty="0"/>
              <a:t> a </a:t>
            </a:r>
            <a:r>
              <a:rPr lang="de-DE" dirty="0" err="1"/>
              <a:t>buckled</a:t>
            </a:r>
            <a:r>
              <a:rPr lang="de-DE" dirty="0"/>
              <a:t> </a:t>
            </a:r>
            <a:r>
              <a:rPr lang="de-DE" dirty="0" err="1"/>
              <a:t>nanotube</a:t>
            </a:r>
            <a:r>
              <a:rPr lang="de-DE" dirty="0"/>
              <a:t> </a:t>
            </a:r>
            <a:r>
              <a:rPr lang="de-DE" dirty="0" err="1"/>
              <a:t>within</a:t>
            </a:r>
            <a:r>
              <a:rPr lang="de-DE" dirty="0"/>
              <a:t> </a:t>
            </a:r>
            <a:r>
              <a:rPr lang="de-DE" dirty="0" err="1"/>
              <a:t>its</a:t>
            </a:r>
            <a:r>
              <a:rPr lang="de-DE" dirty="0"/>
              <a:t> </a:t>
            </a:r>
            <a:r>
              <a:rPr lang="de-DE" dirty="0" err="1"/>
              <a:t>elastic</a:t>
            </a:r>
            <a:r>
              <a:rPr lang="de-DE" dirty="0"/>
              <a:t> </a:t>
            </a:r>
            <a:r>
              <a:rPr lang="de-DE" dirty="0" err="1"/>
              <a:t>limit</a:t>
            </a:r>
            <a:r>
              <a:rPr lang="de-DE" dirty="0"/>
              <a:t> </a:t>
            </a:r>
            <a:r>
              <a:rPr lang="de-DE" dirty="0" err="1"/>
              <a:t>by</a:t>
            </a:r>
            <a:r>
              <a:rPr lang="de-DE" dirty="0"/>
              <a:t> </a:t>
            </a:r>
            <a:r>
              <a:rPr lang="de-DE" dirty="0" err="1"/>
              <a:t>using</a:t>
            </a:r>
            <a:r>
              <a:rPr lang="de-DE" dirty="0"/>
              <a:t> EBID.</a:t>
            </a:r>
          </a:p>
        </p:txBody>
      </p:sp>
      <p:sp>
        <p:nvSpPr>
          <p:cNvPr id="6" name="Textfeld 5">
            <a:extLst>
              <a:ext uri="{FF2B5EF4-FFF2-40B4-BE49-F238E27FC236}">
                <a16:creationId xmlns:a16="http://schemas.microsoft.com/office/drawing/2014/main" id="{EF3A6346-C919-3E4A-B9B3-A0DFA9573F11}"/>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spTree>
    <p:extLst>
      <p:ext uri="{BB962C8B-B14F-4D97-AF65-F5344CB8AC3E}">
        <p14:creationId xmlns:p14="http://schemas.microsoft.com/office/powerpoint/2010/main" val="294355763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519425-F540-DD47-8499-ACEAE0549740}"/>
              </a:ext>
            </a:extLst>
          </p:cNvPr>
          <p:cNvSpPr>
            <a:spLocks noGrp="1"/>
          </p:cNvSpPr>
          <p:nvPr>
            <p:ph type="title"/>
          </p:nvPr>
        </p:nvSpPr>
        <p:spPr/>
        <p:txBody>
          <a:bodyPr/>
          <a:lstStyle/>
          <a:p>
            <a:endParaRPr lang="de-DE"/>
          </a:p>
        </p:txBody>
      </p:sp>
      <p:pic>
        <p:nvPicPr>
          <p:cNvPr id="5" name="Inhaltsplatzhalter 4">
            <a:extLst>
              <a:ext uri="{FF2B5EF4-FFF2-40B4-BE49-F238E27FC236}">
                <a16:creationId xmlns:a16="http://schemas.microsoft.com/office/drawing/2014/main" id="{31BE3042-E5A0-8044-97EF-504895FF1B14}"/>
              </a:ext>
            </a:extLst>
          </p:cNvPr>
          <p:cNvPicPr>
            <a:picLocks noGrp="1" noChangeAspect="1"/>
          </p:cNvPicPr>
          <p:nvPr>
            <p:ph idx="1"/>
          </p:nvPr>
        </p:nvPicPr>
        <p:blipFill rotWithShape="1">
          <a:blip r:embed="rId2"/>
          <a:srcRect l="50000" t="49804" r="25167"/>
          <a:stretch/>
        </p:blipFill>
        <p:spPr>
          <a:xfrm>
            <a:off x="6095999" y="372974"/>
            <a:ext cx="2938273" cy="5100908"/>
          </a:xfrm>
        </p:spPr>
      </p:pic>
      <p:sp>
        <p:nvSpPr>
          <p:cNvPr id="3" name="Textfeld 2">
            <a:extLst>
              <a:ext uri="{FF2B5EF4-FFF2-40B4-BE49-F238E27FC236}">
                <a16:creationId xmlns:a16="http://schemas.microsoft.com/office/drawing/2014/main" id="{08C6D5A1-B22E-6C4F-83AF-E2DE990491C3}"/>
              </a:ext>
            </a:extLst>
          </p:cNvPr>
          <p:cNvSpPr txBox="1"/>
          <p:nvPr/>
        </p:nvSpPr>
        <p:spPr>
          <a:xfrm>
            <a:off x="179849" y="5657671"/>
            <a:ext cx="11832302" cy="1231106"/>
          </a:xfrm>
          <a:prstGeom prst="rect">
            <a:avLst/>
          </a:prstGeom>
          <a:noFill/>
        </p:spPr>
        <p:txBody>
          <a:bodyPr wrap="square" rtlCol="0">
            <a:spAutoFit/>
          </a:bodyPr>
          <a:lstStyle/>
          <a:p>
            <a:r>
              <a:rPr lang="en" sz="2800" dirty="0"/>
              <a:t>Stretching a nanotube between two probes or a probe and a substrate has generated several interesting results</a:t>
            </a:r>
          </a:p>
          <a:p>
            <a:endParaRPr lang="de-DE" dirty="0"/>
          </a:p>
        </p:txBody>
      </p:sp>
      <p:sp>
        <p:nvSpPr>
          <p:cNvPr id="6" name="Textfeld 5">
            <a:extLst>
              <a:ext uri="{FF2B5EF4-FFF2-40B4-BE49-F238E27FC236}">
                <a16:creationId xmlns:a16="http://schemas.microsoft.com/office/drawing/2014/main" id="{0B5E2290-4364-8A41-88C7-AF32E8CAFBC6}"/>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spTree>
    <p:extLst>
      <p:ext uri="{BB962C8B-B14F-4D97-AF65-F5344CB8AC3E}">
        <p14:creationId xmlns:p14="http://schemas.microsoft.com/office/powerpoint/2010/main" val="4208166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B45F142-550B-4E44-9974-3F42215E7744}"/>
              </a:ext>
            </a:extLst>
          </p:cNvPr>
          <p:cNvSpPr>
            <a:spLocks noGrp="1"/>
          </p:cNvSpPr>
          <p:nvPr>
            <p:ph idx="1"/>
          </p:nvPr>
        </p:nvSpPr>
        <p:spPr>
          <a:xfrm>
            <a:off x="838200" y="1027905"/>
            <a:ext cx="10515600" cy="5048041"/>
          </a:xfrm>
        </p:spPr>
        <p:txBody>
          <a:bodyPr>
            <a:normAutofit lnSpcReduction="10000"/>
          </a:bodyPr>
          <a:lstStyle/>
          <a:p>
            <a:r>
              <a:rPr lang="de-DE" dirty="0" err="1"/>
              <a:t>One</a:t>
            </a:r>
            <a:r>
              <a:rPr lang="de-DE" dirty="0"/>
              <a:t> </a:t>
            </a:r>
            <a:r>
              <a:rPr lang="de-DE" dirty="0" err="1"/>
              <a:t>of</a:t>
            </a:r>
            <a:r>
              <a:rPr lang="de-DE" dirty="0"/>
              <a:t> </a:t>
            </a:r>
            <a:r>
              <a:rPr lang="de-DE" dirty="0" err="1"/>
              <a:t>the</a:t>
            </a:r>
            <a:r>
              <a:rPr lang="de-DE" dirty="0"/>
              <a:t> </a:t>
            </a:r>
            <a:r>
              <a:rPr lang="de-DE" dirty="0" err="1"/>
              <a:t>most</a:t>
            </a:r>
            <a:r>
              <a:rPr lang="de-DE" dirty="0"/>
              <a:t> </a:t>
            </a:r>
            <a:r>
              <a:rPr lang="de-DE" dirty="0" err="1"/>
              <a:t>important</a:t>
            </a:r>
            <a:r>
              <a:rPr lang="de-DE" dirty="0"/>
              <a:t> </a:t>
            </a:r>
            <a:r>
              <a:rPr lang="de-DE" dirty="0" err="1"/>
              <a:t>applications</a:t>
            </a:r>
            <a:r>
              <a:rPr lang="de-DE" dirty="0"/>
              <a:t> </a:t>
            </a:r>
            <a:r>
              <a:rPr lang="de-DE" dirty="0" err="1"/>
              <a:t>of</a:t>
            </a:r>
            <a:r>
              <a:rPr lang="de-DE" dirty="0"/>
              <a:t> </a:t>
            </a:r>
            <a:r>
              <a:rPr lang="de-DE" dirty="0" err="1"/>
              <a:t>nanorobotic</a:t>
            </a:r>
            <a:r>
              <a:rPr lang="de-DE" dirty="0"/>
              <a:t> </a:t>
            </a:r>
            <a:r>
              <a:rPr lang="de-DE" dirty="0" err="1"/>
              <a:t>manipulation</a:t>
            </a:r>
            <a:r>
              <a:rPr lang="de-DE" dirty="0"/>
              <a:t> will </a:t>
            </a:r>
            <a:r>
              <a:rPr lang="de-DE" dirty="0" err="1"/>
              <a:t>be</a:t>
            </a:r>
            <a:r>
              <a:rPr lang="de-DE" dirty="0"/>
              <a:t> </a:t>
            </a:r>
            <a:r>
              <a:rPr lang="de-DE" b="1" dirty="0" err="1"/>
              <a:t>nanorobotic</a:t>
            </a:r>
            <a:r>
              <a:rPr lang="de-DE" b="1" dirty="0"/>
              <a:t> </a:t>
            </a:r>
            <a:r>
              <a:rPr lang="de-DE" b="1" dirty="0" err="1"/>
              <a:t>assembly</a:t>
            </a:r>
            <a:r>
              <a:rPr lang="de-DE" dirty="0"/>
              <a:t>. </a:t>
            </a:r>
          </a:p>
          <a:p>
            <a:r>
              <a:rPr lang="de-DE" dirty="0" err="1"/>
              <a:t>However</a:t>
            </a:r>
            <a:r>
              <a:rPr lang="de-DE" dirty="0"/>
              <a:t>, </a:t>
            </a:r>
            <a:r>
              <a:rPr lang="de-DE" dirty="0" err="1"/>
              <a:t>it</a:t>
            </a:r>
            <a:r>
              <a:rPr lang="de-DE" dirty="0"/>
              <a:t> </a:t>
            </a:r>
            <a:r>
              <a:rPr lang="de-DE" dirty="0" err="1"/>
              <a:t>appears</a:t>
            </a:r>
            <a:r>
              <a:rPr lang="de-DE" dirty="0"/>
              <a:t> </a:t>
            </a:r>
            <a:r>
              <a:rPr lang="de-DE" dirty="0" err="1"/>
              <a:t>that</a:t>
            </a:r>
            <a:r>
              <a:rPr lang="de-DE" dirty="0"/>
              <a:t> </a:t>
            </a:r>
            <a:r>
              <a:rPr lang="de-DE" dirty="0" err="1"/>
              <a:t>until</a:t>
            </a:r>
            <a:r>
              <a:rPr lang="de-DE" dirty="0"/>
              <a:t> </a:t>
            </a:r>
            <a:r>
              <a:rPr lang="de-DE" dirty="0" err="1"/>
              <a:t>assemblers</a:t>
            </a:r>
            <a:r>
              <a:rPr lang="de-DE" dirty="0"/>
              <a:t> </a:t>
            </a:r>
            <a:r>
              <a:rPr lang="de-DE" dirty="0" err="1"/>
              <a:t>capable</a:t>
            </a:r>
            <a:r>
              <a:rPr lang="de-DE" dirty="0"/>
              <a:t> </a:t>
            </a:r>
            <a:r>
              <a:rPr lang="de-DE" dirty="0" err="1"/>
              <a:t>of</a:t>
            </a:r>
            <a:r>
              <a:rPr lang="de-DE" dirty="0"/>
              <a:t> </a:t>
            </a:r>
            <a:r>
              <a:rPr lang="de-DE" dirty="0" err="1"/>
              <a:t>replication</a:t>
            </a:r>
            <a:r>
              <a:rPr lang="de-DE" dirty="0"/>
              <a:t> </a:t>
            </a:r>
            <a:r>
              <a:rPr lang="de-DE" dirty="0" err="1"/>
              <a:t>can</a:t>
            </a:r>
            <a:r>
              <a:rPr lang="de-DE" dirty="0"/>
              <a:t> </a:t>
            </a:r>
            <a:r>
              <a:rPr lang="de-DE" dirty="0" err="1"/>
              <a:t>be</a:t>
            </a:r>
            <a:r>
              <a:rPr lang="de-DE" dirty="0"/>
              <a:t> </a:t>
            </a:r>
            <a:r>
              <a:rPr lang="de-DE" dirty="0" err="1"/>
              <a:t>built</a:t>
            </a:r>
            <a:r>
              <a:rPr lang="de-DE" dirty="0"/>
              <a:t>, </a:t>
            </a:r>
            <a:r>
              <a:rPr lang="de-DE" dirty="0" err="1"/>
              <a:t>the</a:t>
            </a:r>
            <a:r>
              <a:rPr lang="de-DE" dirty="0"/>
              <a:t> </a:t>
            </a:r>
            <a:r>
              <a:rPr lang="de-DE" b="1" dirty="0" err="1"/>
              <a:t>parallelism</a:t>
            </a:r>
            <a:r>
              <a:rPr lang="de-DE" b="1" dirty="0"/>
              <a:t> </a:t>
            </a:r>
            <a:r>
              <a:rPr lang="de-DE" b="1" dirty="0" err="1"/>
              <a:t>of</a:t>
            </a:r>
            <a:r>
              <a:rPr lang="de-DE" b="1" dirty="0"/>
              <a:t> </a:t>
            </a:r>
            <a:r>
              <a:rPr lang="de-DE" b="1" dirty="0" err="1"/>
              <a:t>chemical</a:t>
            </a:r>
            <a:r>
              <a:rPr lang="de-DE" b="1" dirty="0"/>
              <a:t> </a:t>
            </a:r>
            <a:r>
              <a:rPr lang="de-DE" b="1" dirty="0" err="1"/>
              <a:t>synthesis</a:t>
            </a:r>
            <a:r>
              <a:rPr lang="de-DE" b="1" dirty="0"/>
              <a:t> </a:t>
            </a:r>
            <a:r>
              <a:rPr lang="de-DE" b="1" dirty="0" err="1"/>
              <a:t>and</a:t>
            </a:r>
            <a:r>
              <a:rPr lang="de-DE" b="1" dirty="0"/>
              <a:t> </a:t>
            </a:r>
            <a:r>
              <a:rPr lang="de-DE" b="1" dirty="0" err="1"/>
              <a:t>self-assembly</a:t>
            </a:r>
            <a:r>
              <a:rPr lang="de-DE" b="1" dirty="0"/>
              <a:t> </a:t>
            </a:r>
            <a:r>
              <a:rPr lang="de-DE" b="1" dirty="0" err="1"/>
              <a:t>are</a:t>
            </a:r>
            <a:r>
              <a:rPr lang="de-DE" b="1" dirty="0"/>
              <a:t> </a:t>
            </a:r>
            <a:r>
              <a:rPr lang="de-DE" b="1" dirty="0" err="1"/>
              <a:t>necessary</a:t>
            </a:r>
            <a:r>
              <a:rPr lang="de-DE" b="1" dirty="0"/>
              <a:t> </a:t>
            </a:r>
            <a:r>
              <a:rPr lang="de-DE" dirty="0" err="1"/>
              <a:t>when</a:t>
            </a:r>
            <a:r>
              <a:rPr lang="de-DE" dirty="0"/>
              <a:t> </a:t>
            </a:r>
            <a:r>
              <a:rPr lang="de-DE" dirty="0" err="1"/>
              <a:t>starting</a:t>
            </a:r>
            <a:r>
              <a:rPr lang="de-DE" dirty="0"/>
              <a:t> </a:t>
            </a:r>
            <a:r>
              <a:rPr lang="de-DE" dirty="0" err="1"/>
              <a:t>from</a:t>
            </a:r>
            <a:r>
              <a:rPr lang="de-DE" dirty="0"/>
              <a:t> </a:t>
            </a:r>
            <a:r>
              <a:rPr lang="de-DE" dirty="0" err="1"/>
              <a:t>atoms</a:t>
            </a:r>
            <a:r>
              <a:rPr lang="de-DE" dirty="0"/>
              <a:t>; </a:t>
            </a:r>
            <a:r>
              <a:rPr lang="de-DE" dirty="0" err="1"/>
              <a:t>groups</a:t>
            </a:r>
            <a:r>
              <a:rPr lang="de-DE" dirty="0"/>
              <a:t> </a:t>
            </a:r>
            <a:r>
              <a:rPr lang="de-DE" dirty="0" err="1"/>
              <a:t>of</a:t>
            </a:r>
            <a:r>
              <a:rPr lang="de-DE" dirty="0"/>
              <a:t> </a:t>
            </a:r>
            <a:r>
              <a:rPr lang="de-DE" dirty="0" err="1"/>
              <a:t>molecules</a:t>
            </a:r>
            <a:r>
              <a:rPr lang="de-DE" dirty="0"/>
              <a:t> </a:t>
            </a:r>
            <a:r>
              <a:rPr lang="de-DE" dirty="0" err="1"/>
              <a:t>can</a:t>
            </a:r>
            <a:r>
              <a:rPr lang="de-DE" dirty="0"/>
              <a:t> </a:t>
            </a:r>
            <a:r>
              <a:rPr lang="de-DE" dirty="0" err="1"/>
              <a:t>self-assemble</a:t>
            </a:r>
            <a:r>
              <a:rPr lang="de-DE" dirty="0"/>
              <a:t> </a:t>
            </a:r>
            <a:r>
              <a:rPr lang="de-DE" dirty="0" err="1"/>
              <a:t>quickly</a:t>
            </a:r>
            <a:r>
              <a:rPr lang="de-DE" dirty="0"/>
              <a:t> due </a:t>
            </a:r>
            <a:r>
              <a:rPr lang="de-DE" dirty="0" err="1"/>
              <a:t>to</a:t>
            </a:r>
            <a:r>
              <a:rPr lang="de-DE" dirty="0"/>
              <a:t> </a:t>
            </a:r>
            <a:r>
              <a:rPr lang="de-DE" dirty="0" err="1"/>
              <a:t>their</a:t>
            </a:r>
            <a:r>
              <a:rPr lang="de-DE" dirty="0"/>
              <a:t> thermal </a:t>
            </a:r>
            <a:r>
              <a:rPr lang="de-DE" dirty="0" err="1"/>
              <a:t>motion</a:t>
            </a:r>
            <a:r>
              <a:rPr lang="de-DE" dirty="0"/>
              <a:t>, </a:t>
            </a:r>
            <a:r>
              <a:rPr lang="de-DE" dirty="0" err="1"/>
              <a:t>enabling</a:t>
            </a:r>
            <a:r>
              <a:rPr lang="de-DE" dirty="0"/>
              <a:t> </a:t>
            </a:r>
            <a:r>
              <a:rPr lang="de-DE" dirty="0" err="1"/>
              <a:t>them</a:t>
            </a:r>
            <a:r>
              <a:rPr lang="de-DE" dirty="0"/>
              <a:t> </a:t>
            </a:r>
            <a:r>
              <a:rPr lang="de-DE" dirty="0" err="1"/>
              <a:t>to</a:t>
            </a:r>
            <a:r>
              <a:rPr lang="de-DE" dirty="0"/>
              <a:t> </a:t>
            </a:r>
            <a:r>
              <a:rPr lang="de-DE" dirty="0" err="1"/>
              <a:t>explore</a:t>
            </a:r>
            <a:r>
              <a:rPr lang="de-DE" dirty="0"/>
              <a:t> </a:t>
            </a:r>
            <a:r>
              <a:rPr lang="de-DE" dirty="0" err="1"/>
              <a:t>their</a:t>
            </a:r>
            <a:r>
              <a:rPr lang="de-DE" dirty="0"/>
              <a:t> </a:t>
            </a:r>
            <a:r>
              <a:rPr lang="de-DE" dirty="0" err="1"/>
              <a:t>environments</a:t>
            </a:r>
            <a:r>
              <a:rPr lang="de-DE" dirty="0"/>
              <a:t> </a:t>
            </a:r>
            <a:r>
              <a:rPr lang="de-DE" dirty="0" err="1"/>
              <a:t>and</a:t>
            </a:r>
            <a:r>
              <a:rPr lang="de-DE" dirty="0"/>
              <a:t> find (</a:t>
            </a:r>
            <a:r>
              <a:rPr lang="de-DE" dirty="0" err="1"/>
              <a:t>and</a:t>
            </a:r>
            <a:r>
              <a:rPr lang="de-DE" dirty="0"/>
              <a:t> bind </a:t>
            </a:r>
            <a:r>
              <a:rPr lang="de-DE" dirty="0" err="1"/>
              <a:t>to</a:t>
            </a:r>
            <a:r>
              <a:rPr lang="de-DE" dirty="0"/>
              <a:t>) </a:t>
            </a:r>
            <a:r>
              <a:rPr lang="de-DE" dirty="0" err="1"/>
              <a:t>complementary</a:t>
            </a:r>
            <a:r>
              <a:rPr lang="de-DE" dirty="0"/>
              <a:t> </a:t>
            </a:r>
            <a:r>
              <a:rPr lang="de-DE" dirty="0" err="1"/>
              <a:t>molecules</a:t>
            </a:r>
            <a:r>
              <a:rPr lang="de-DE" dirty="0"/>
              <a:t>. </a:t>
            </a:r>
          </a:p>
          <a:p>
            <a:r>
              <a:rPr lang="de-DE" dirty="0" err="1"/>
              <a:t>Given</a:t>
            </a:r>
            <a:r>
              <a:rPr lang="de-DE" dirty="0"/>
              <a:t> </a:t>
            </a:r>
            <a:r>
              <a:rPr lang="de-DE" dirty="0" err="1"/>
              <a:t>their</a:t>
            </a:r>
            <a:r>
              <a:rPr lang="de-DE" dirty="0"/>
              <a:t> </a:t>
            </a:r>
            <a:r>
              <a:rPr lang="de-DE" dirty="0" err="1"/>
              <a:t>key</a:t>
            </a:r>
            <a:r>
              <a:rPr lang="de-DE" dirty="0"/>
              <a:t> </a:t>
            </a:r>
            <a:r>
              <a:rPr lang="de-DE" dirty="0" err="1"/>
              <a:t>role</a:t>
            </a:r>
            <a:r>
              <a:rPr lang="de-DE" dirty="0"/>
              <a:t> in </a:t>
            </a:r>
            <a:r>
              <a:rPr lang="de-DE" dirty="0" err="1"/>
              <a:t>natural</a:t>
            </a:r>
            <a:r>
              <a:rPr lang="de-DE" dirty="0"/>
              <a:t> </a:t>
            </a:r>
            <a:r>
              <a:rPr lang="de-DE" dirty="0" err="1"/>
              <a:t>molecular</a:t>
            </a:r>
            <a:r>
              <a:rPr lang="de-DE" dirty="0"/>
              <a:t> </a:t>
            </a:r>
            <a:r>
              <a:rPr lang="de-DE" dirty="0" err="1"/>
              <a:t>machines</a:t>
            </a:r>
            <a:r>
              <a:rPr lang="de-DE" dirty="0"/>
              <a:t>, </a:t>
            </a:r>
            <a:r>
              <a:rPr lang="de-DE" b="1" dirty="0" err="1"/>
              <a:t>proteins</a:t>
            </a:r>
            <a:r>
              <a:rPr lang="de-DE" dirty="0"/>
              <a:t> </a:t>
            </a:r>
            <a:r>
              <a:rPr lang="de-DE" dirty="0" err="1"/>
              <a:t>are</a:t>
            </a:r>
            <a:r>
              <a:rPr lang="de-DE" dirty="0"/>
              <a:t> </a:t>
            </a:r>
            <a:r>
              <a:rPr lang="de-DE" dirty="0" err="1"/>
              <a:t>obvious</a:t>
            </a:r>
            <a:r>
              <a:rPr lang="de-DE" dirty="0"/>
              <a:t> </a:t>
            </a:r>
            <a:r>
              <a:rPr lang="de-DE" dirty="0" err="1"/>
              <a:t>candidates</a:t>
            </a:r>
            <a:r>
              <a:rPr lang="de-DE" dirty="0"/>
              <a:t> </a:t>
            </a:r>
            <a:r>
              <a:rPr lang="de-DE" dirty="0" err="1"/>
              <a:t>for</a:t>
            </a:r>
            <a:r>
              <a:rPr lang="de-DE" dirty="0"/>
              <a:t> </a:t>
            </a:r>
            <a:r>
              <a:rPr lang="de-DE" dirty="0" err="1"/>
              <a:t>early</a:t>
            </a:r>
            <a:r>
              <a:rPr lang="de-DE" dirty="0"/>
              <a:t> </a:t>
            </a:r>
            <a:r>
              <a:rPr lang="de-DE" dirty="0" err="1"/>
              <a:t>work</a:t>
            </a:r>
            <a:r>
              <a:rPr lang="de-DE" dirty="0"/>
              <a:t> in </a:t>
            </a:r>
            <a:r>
              <a:rPr lang="de-DE" dirty="0" err="1"/>
              <a:t>self</a:t>
            </a:r>
            <a:r>
              <a:rPr lang="de-DE" dirty="0"/>
              <a:t>-assembling </a:t>
            </a:r>
            <a:r>
              <a:rPr lang="de-DE" dirty="0" err="1"/>
              <a:t>artificial</a:t>
            </a:r>
            <a:r>
              <a:rPr lang="de-DE" dirty="0"/>
              <a:t> </a:t>
            </a:r>
            <a:r>
              <a:rPr lang="de-DE" dirty="0" err="1"/>
              <a:t>molecular</a:t>
            </a:r>
            <a:r>
              <a:rPr lang="de-DE" dirty="0"/>
              <a:t> </a:t>
            </a:r>
            <a:r>
              <a:rPr lang="de-DE" dirty="0" err="1"/>
              <a:t>systems</a:t>
            </a:r>
            <a:r>
              <a:rPr lang="de-DE" dirty="0"/>
              <a:t>. </a:t>
            </a:r>
          </a:p>
          <a:p>
            <a:r>
              <a:rPr lang="de-DE" i="1" dirty="0" err="1"/>
              <a:t>Degrado</a:t>
            </a:r>
            <a:r>
              <a:rPr lang="de-DE" dirty="0"/>
              <a:t> </a:t>
            </a:r>
            <a:r>
              <a:rPr lang="de-DE" dirty="0" err="1"/>
              <a:t>demonstrated</a:t>
            </a:r>
            <a:r>
              <a:rPr lang="de-DE" dirty="0"/>
              <a:t> </a:t>
            </a:r>
            <a:r>
              <a:rPr lang="de-DE" dirty="0" err="1"/>
              <a:t>the</a:t>
            </a:r>
            <a:r>
              <a:rPr lang="de-DE" dirty="0"/>
              <a:t> </a:t>
            </a:r>
            <a:r>
              <a:rPr lang="de-DE" dirty="0" err="1"/>
              <a:t>feasibility</a:t>
            </a:r>
            <a:r>
              <a:rPr lang="de-DE" dirty="0"/>
              <a:t> </a:t>
            </a:r>
            <a:r>
              <a:rPr lang="de-DE" dirty="0" err="1"/>
              <a:t>of</a:t>
            </a:r>
            <a:r>
              <a:rPr lang="de-DE" dirty="0"/>
              <a:t> </a:t>
            </a:r>
            <a:r>
              <a:rPr lang="de-DE" dirty="0" err="1"/>
              <a:t>designing</a:t>
            </a:r>
            <a:r>
              <a:rPr lang="de-DE" dirty="0"/>
              <a:t> </a:t>
            </a:r>
            <a:r>
              <a:rPr lang="de-DE" dirty="0" err="1"/>
              <a:t>protein</a:t>
            </a:r>
            <a:r>
              <a:rPr lang="de-DE" dirty="0"/>
              <a:t> </a:t>
            </a:r>
            <a:r>
              <a:rPr lang="de-DE" dirty="0" err="1"/>
              <a:t>chains</a:t>
            </a:r>
            <a:r>
              <a:rPr lang="de-DE" dirty="0"/>
              <a:t> </a:t>
            </a:r>
            <a:r>
              <a:rPr lang="de-DE" dirty="0" err="1"/>
              <a:t>that</a:t>
            </a:r>
            <a:r>
              <a:rPr lang="de-DE" dirty="0"/>
              <a:t> </a:t>
            </a:r>
            <a:r>
              <a:rPr lang="de-DE" dirty="0" err="1"/>
              <a:t>predictably</a:t>
            </a:r>
            <a:r>
              <a:rPr lang="de-DE" dirty="0"/>
              <a:t> </a:t>
            </a:r>
            <a:r>
              <a:rPr lang="de-DE" dirty="0" err="1"/>
              <a:t>fold</a:t>
            </a:r>
            <a:r>
              <a:rPr lang="de-DE" dirty="0"/>
              <a:t> </a:t>
            </a:r>
            <a:r>
              <a:rPr lang="de-DE" dirty="0" err="1"/>
              <a:t>into</a:t>
            </a:r>
            <a:r>
              <a:rPr lang="de-DE" dirty="0"/>
              <a:t> solid </a:t>
            </a:r>
            <a:r>
              <a:rPr lang="de-DE" dirty="0" err="1"/>
              <a:t>molecular</a:t>
            </a:r>
            <a:r>
              <a:rPr lang="de-DE" dirty="0"/>
              <a:t> </a:t>
            </a:r>
            <a:r>
              <a:rPr lang="de-DE" dirty="0" err="1"/>
              <a:t>objects</a:t>
            </a:r>
            <a:r>
              <a:rPr lang="de-DE" dirty="0"/>
              <a:t>. </a:t>
            </a:r>
          </a:p>
        </p:txBody>
      </p:sp>
      <p:sp>
        <p:nvSpPr>
          <p:cNvPr id="4" name="Textfeld 3">
            <a:extLst>
              <a:ext uri="{FF2B5EF4-FFF2-40B4-BE49-F238E27FC236}">
                <a16:creationId xmlns:a16="http://schemas.microsoft.com/office/drawing/2014/main" id="{7DA1CFDB-5A17-5A43-A17E-28B63CEEBB49}"/>
              </a:ext>
            </a:extLst>
          </p:cNvPr>
          <p:cNvSpPr txBox="1"/>
          <p:nvPr/>
        </p:nvSpPr>
        <p:spPr>
          <a:xfrm>
            <a:off x="0" y="6488668"/>
            <a:ext cx="8335616" cy="369332"/>
          </a:xfrm>
          <a:prstGeom prst="rect">
            <a:avLst/>
          </a:prstGeom>
          <a:noFill/>
        </p:spPr>
        <p:txBody>
          <a:bodyPr wrap="square" rtlCol="0">
            <a:spAutoFit/>
          </a:bodyPr>
          <a:lstStyle/>
          <a:p>
            <a:r>
              <a:rPr lang="en" i="1" dirty="0"/>
              <a:t>W.F. </a:t>
            </a:r>
            <a:r>
              <a:rPr lang="en" i="1" dirty="0" err="1"/>
              <a:t>Degrado</a:t>
            </a:r>
            <a:r>
              <a:rPr lang="en" dirty="0"/>
              <a:t>: Design of peptides and proteins, Adv. Protein Chem. 39, 51–124 (1998)</a:t>
            </a:r>
          </a:p>
        </p:txBody>
      </p:sp>
      <p:sp>
        <p:nvSpPr>
          <p:cNvPr id="5" name="Textfeld 4">
            <a:extLst>
              <a:ext uri="{FF2B5EF4-FFF2-40B4-BE49-F238E27FC236}">
                <a16:creationId xmlns:a16="http://schemas.microsoft.com/office/drawing/2014/main" id="{5E97154B-A31F-6A4B-84AE-3EF6D73BC86B}"/>
              </a:ext>
            </a:extLst>
          </p:cNvPr>
          <p:cNvSpPr txBox="1"/>
          <p:nvPr/>
        </p:nvSpPr>
        <p:spPr>
          <a:xfrm>
            <a:off x="9491453" y="6492875"/>
            <a:ext cx="2633863" cy="369332"/>
          </a:xfrm>
          <a:prstGeom prst="rect">
            <a:avLst/>
          </a:prstGeom>
          <a:noFill/>
        </p:spPr>
        <p:txBody>
          <a:bodyPr wrap="none" rtlCol="0">
            <a:spAutoFit/>
          </a:bodyPr>
          <a:lstStyle/>
          <a:p>
            <a:r>
              <a:rPr lang="de-DE" dirty="0" err="1"/>
              <a:t>Overview</a:t>
            </a:r>
            <a:r>
              <a:rPr lang="de-DE" dirty="0"/>
              <a:t> </a:t>
            </a:r>
            <a:r>
              <a:rPr lang="de-DE" dirty="0" err="1"/>
              <a:t>of</a:t>
            </a:r>
            <a:r>
              <a:rPr lang="de-DE" dirty="0"/>
              <a:t> </a:t>
            </a:r>
            <a:r>
              <a:rPr lang="de-DE" dirty="0" err="1"/>
              <a:t>Nanorobotics</a:t>
            </a:r>
            <a:endParaRPr lang="de-DE" dirty="0"/>
          </a:p>
        </p:txBody>
      </p:sp>
    </p:spTree>
    <p:extLst>
      <p:ext uri="{BB962C8B-B14F-4D97-AF65-F5344CB8AC3E}">
        <p14:creationId xmlns:p14="http://schemas.microsoft.com/office/powerpoint/2010/main" val="83626985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37BF41-FBB8-1A44-8FA2-937411F97445}"/>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3F5BBBEB-1ED4-9944-BC01-692739C8D05B}"/>
              </a:ext>
            </a:extLst>
          </p:cNvPr>
          <p:cNvSpPr>
            <a:spLocks noGrp="1"/>
          </p:cNvSpPr>
          <p:nvPr>
            <p:ph idx="1"/>
          </p:nvPr>
        </p:nvSpPr>
        <p:spPr/>
        <p:txBody>
          <a:bodyPr/>
          <a:lstStyle/>
          <a:p>
            <a:r>
              <a:rPr lang="de-DE" dirty="0"/>
              <a:t>The </a:t>
            </a:r>
            <a:r>
              <a:rPr lang="de-DE" dirty="0" err="1"/>
              <a:t>first</a:t>
            </a:r>
            <a:r>
              <a:rPr lang="de-DE" dirty="0"/>
              <a:t> </a:t>
            </a:r>
            <a:r>
              <a:rPr lang="de-DE" dirty="0" err="1"/>
              <a:t>demonstration</a:t>
            </a:r>
            <a:r>
              <a:rPr lang="de-DE" dirty="0"/>
              <a:t> </a:t>
            </a:r>
            <a:r>
              <a:rPr lang="de-DE" dirty="0" err="1"/>
              <a:t>of</a:t>
            </a:r>
            <a:r>
              <a:rPr lang="de-DE" dirty="0"/>
              <a:t> 3-D </a:t>
            </a:r>
            <a:r>
              <a:rPr lang="de-DE" dirty="0" err="1"/>
              <a:t>nanomanipulation</a:t>
            </a:r>
            <a:r>
              <a:rPr lang="de-DE" dirty="0"/>
              <a:t> </a:t>
            </a:r>
            <a:r>
              <a:rPr lang="de-DE" dirty="0" err="1"/>
              <a:t>of</a:t>
            </a:r>
            <a:r>
              <a:rPr lang="de-DE" dirty="0"/>
              <a:t> </a:t>
            </a:r>
            <a:r>
              <a:rPr lang="de-DE" dirty="0" err="1"/>
              <a:t>nanotubes</a:t>
            </a:r>
            <a:r>
              <a:rPr lang="de-DE" dirty="0"/>
              <a:t> </a:t>
            </a:r>
            <a:r>
              <a:rPr lang="de-DE" dirty="0" err="1"/>
              <a:t>took</a:t>
            </a:r>
            <a:r>
              <a:rPr lang="de-DE" dirty="0"/>
              <a:t> </a:t>
            </a:r>
            <a:r>
              <a:rPr lang="de-DE" dirty="0" err="1"/>
              <a:t>this</a:t>
            </a:r>
            <a:r>
              <a:rPr lang="de-DE" dirty="0"/>
              <a:t> </a:t>
            </a:r>
            <a:r>
              <a:rPr lang="de-DE" dirty="0" err="1"/>
              <a:t>as</a:t>
            </a:r>
            <a:r>
              <a:rPr lang="de-DE" dirty="0"/>
              <a:t> an </a:t>
            </a:r>
            <a:r>
              <a:rPr lang="de-DE" dirty="0" err="1"/>
              <a:t>example</a:t>
            </a:r>
            <a:r>
              <a:rPr lang="de-DE" dirty="0"/>
              <a:t> </a:t>
            </a:r>
            <a:r>
              <a:rPr lang="de-DE" dirty="0" err="1"/>
              <a:t>to</a:t>
            </a:r>
            <a:r>
              <a:rPr lang="de-DE" dirty="0"/>
              <a:t> </a:t>
            </a:r>
            <a:r>
              <a:rPr lang="de-DE" dirty="0" err="1"/>
              <a:t>show</a:t>
            </a:r>
            <a:r>
              <a:rPr lang="de-DE" dirty="0"/>
              <a:t> </a:t>
            </a:r>
            <a:r>
              <a:rPr lang="de-DE" dirty="0" err="1"/>
              <a:t>the</a:t>
            </a:r>
            <a:r>
              <a:rPr lang="de-DE" dirty="0"/>
              <a:t> </a:t>
            </a:r>
            <a:r>
              <a:rPr lang="de-DE" dirty="0" err="1"/>
              <a:t>breaking</a:t>
            </a:r>
            <a:r>
              <a:rPr lang="de-DE" dirty="0"/>
              <a:t> </a:t>
            </a:r>
            <a:r>
              <a:rPr lang="de-DE" dirty="0" err="1"/>
              <a:t>mechanism</a:t>
            </a:r>
            <a:r>
              <a:rPr lang="de-DE" dirty="0"/>
              <a:t> </a:t>
            </a:r>
            <a:r>
              <a:rPr lang="de-DE" dirty="0" err="1"/>
              <a:t>of</a:t>
            </a:r>
            <a:r>
              <a:rPr lang="de-DE" dirty="0"/>
              <a:t> an MWNT, </a:t>
            </a:r>
            <a:r>
              <a:rPr lang="de-DE" dirty="0" err="1"/>
              <a:t>and</a:t>
            </a:r>
            <a:r>
              <a:rPr lang="de-DE" dirty="0"/>
              <a:t> </a:t>
            </a:r>
            <a:r>
              <a:rPr lang="de-DE" dirty="0" err="1"/>
              <a:t>to</a:t>
            </a:r>
            <a:r>
              <a:rPr lang="de-DE" dirty="0"/>
              <a:t> </a:t>
            </a:r>
            <a:r>
              <a:rPr lang="de-DE" dirty="0" err="1"/>
              <a:t>measure</a:t>
            </a:r>
            <a:r>
              <a:rPr lang="de-DE" dirty="0"/>
              <a:t> </a:t>
            </a:r>
            <a:r>
              <a:rPr lang="de-DE" dirty="0" err="1"/>
              <a:t>the</a:t>
            </a:r>
            <a:r>
              <a:rPr lang="de-DE" dirty="0"/>
              <a:t> </a:t>
            </a:r>
            <a:r>
              <a:rPr lang="de-DE" dirty="0" err="1"/>
              <a:t>tensile</a:t>
            </a:r>
            <a:r>
              <a:rPr lang="de-DE" dirty="0"/>
              <a:t> </a:t>
            </a:r>
            <a:r>
              <a:rPr lang="de-DE" dirty="0" err="1"/>
              <a:t>strength</a:t>
            </a:r>
            <a:r>
              <a:rPr lang="de-DE" dirty="0"/>
              <a:t> </a:t>
            </a:r>
            <a:r>
              <a:rPr lang="de-DE" dirty="0" err="1"/>
              <a:t>of</a:t>
            </a:r>
            <a:r>
              <a:rPr lang="de-DE" dirty="0"/>
              <a:t> CNTs. </a:t>
            </a:r>
          </a:p>
          <a:p>
            <a:r>
              <a:rPr lang="de-DE" dirty="0" err="1"/>
              <a:t>By</a:t>
            </a:r>
            <a:r>
              <a:rPr lang="de-DE" dirty="0"/>
              <a:t> </a:t>
            </a:r>
            <a:r>
              <a:rPr lang="de-DE" dirty="0" err="1"/>
              <a:t>breaking</a:t>
            </a:r>
            <a:r>
              <a:rPr lang="de-DE" dirty="0"/>
              <a:t> an MWNT in a </a:t>
            </a:r>
            <a:r>
              <a:rPr lang="de-DE" dirty="0" err="1"/>
              <a:t>controlled</a:t>
            </a:r>
            <a:r>
              <a:rPr lang="de-DE" dirty="0"/>
              <a:t> </a:t>
            </a:r>
            <a:r>
              <a:rPr lang="de-DE" dirty="0" err="1"/>
              <a:t>manner</a:t>
            </a:r>
            <a:r>
              <a:rPr lang="de-DE" dirty="0"/>
              <a:t>, </a:t>
            </a:r>
            <a:r>
              <a:rPr lang="de-DE" dirty="0" err="1"/>
              <a:t>interesting</a:t>
            </a:r>
            <a:r>
              <a:rPr lang="de-DE" dirty="0"/>
              <a:t> </a:t>
            </a:r>
            <a:r>
              <a:rPr lang="de-DE" dirty="0" err="1"/>
              <a:t>nanodevices</a:t>
            </a:r>
            <a:r>
              <a:rPr lang="de-DE" dirty="0"/>
              <a:t> </a:t>
            </a:r>
            <a:r>
              <a:rPr lang="de-DE" dirty="0" err="1"/>
              <a:t>have</a:t>
            </a:r>
            <a:r>
              <a:rPr lang="de-DE" dirty="0"/>
              <a:t> </a:t>
            </a:r>
            <a:r>
              <a:rPr lang="de-DE" dirty="0" err="1"/>
              <a:t>been</a:t>
            </a:r>
            <a:r>
              <a:rPr lang="de-DE" dirty="0"/>
              <a:t> </a:t>
            </a:r>
            <a:r>
              <a:rPr lang="de-DE" dirty="0" err="1"/>
              <a:t>fabricated</a:t>
            </a:r>
            <a:r>
              <a:rPr lang="de-DE" dirty="0"/>
              <a:t>. </a:t>
            </a:r>
          </a:p>
          <a:p>
            <a:r>
              <a:rPr lang="de-DE" dirty="0"/>
              <a:t>This </a:t>
            </a:r>
            <a:r>
              <a:rPr lang="de-DE" dirty="0" err="1"/>
              <a:t>technique</a:t>
            </a:r>
            <a:r>
              <a:rPr lang="de-DE" dirty="0"/>
              <a:t> – </a:t>
            </a:r>
            <a:r>
              <a:rPr lang="de-DE" b="1" dirty="0" err="1"/>
              <a:t>destructive</a:t>
            </a:r>
            <a:r>
              <a:rPr lang="de-DE" b="1" dirty="0"/>
              <a:t> </a:t>
            </a:r>
            <a:r>
              <a:rPr lang="de-DE" b="1" dirty="0" err="1"/>
              <a:t>fabrication</a:t>
            </a:r>
            <a:r>
              <a:rPr lang="de-DE" b="1" dirty="0"/>
              <a:t> </a:t>
            </a:r>
            <a:r>
              <a:rPr lang="de-DE" dirty="0"/>
              <a:t>– </a:t>
            </a:r>
            <a:r>
              <a:rPr lang="de-DE" dirty="0" err="1"/>
              <a:t>has</a:t>
            </a:r>
            <a:r>
              <a:rPr lang="de-DE" dirty="0"/>
              <a:t> </a:t>
            </a:r>
            <a:r>
              <a:rPr lang="de-DE" dirty="0" err="1"/>
              <a:t>been</a:t>
            </a:r>
            <a:r>
              <a:rPr lang="de-DE" dirty="0"/>
              <a:t> </a:t>
            </a:r>
            <a:r>
              <a:rPr lang="de-DE" dirty="0" err="1"/>
              <a:t>presented</a:t>
            </a:r>
            <a:r>
              <a:rPr lang="de-DE" dirty="0"/>
              <a:t> </a:t>
            </a:r>
            <a:r>
              <a:rPr lang="de-DE" dirty="0" err="1"/>
              <a:t>to</a:t>
            </a:r>
            <a:r>
              <a:rPr lang="de-DE" dirty="0"/>
              <a:t> </a:t>
            </a:r>
            <a:r>
              <a:rPr lang="de-DE" dirty="0" err="1"/>
              <a:t>get</a:t>
            </a:r>
            <a:r>
              <a:rPr lang="de-DE" dirty="0"/>
              <a:t> </a:t>
            </a:r>
            <a:r>
              <a:rPr lang="de-DE" dirty="0" err="1"/>
              <a:t>sharpened</a:t>
            </a:r>
            <a:r>
              <a:rPr lang="de-DE" dirty="0"/>
              <a:t> </a:t>
            </a:r>
            <a:r>
              <a:rPr lang="de-DE" dirty="0" err="1"/>
              <a:t>and</a:t>
            </a:r>
            <a:r>
              <a:rPr lang="de-DE" dirty="0"/>
              <a:t> </a:t>
            </a:r>
            <a:r>
              <a:rPr lang="de-DE" dirty="0" err="1"/>
              <a:t>layered</a:t>
            </a:r>
            <a:r>
              <a:rPr lang="de-DE" dirty="0"/>
              <a:t> </a:t>
            </a:r>
            <a:r>
              <a:rPr lang="de-DE" dirty="0" err="1"/>
              <a:t>structures</a:t>
            </a:r>
            <a:r>
              <a:rPr lang="de-DE" dirty="0"/>
              <a:t> </a:t>
            </a:r>
            <a:r>
              <a:rPr lang="de-DE" dirty="0" err="1"/>
              <a:t>of</a:t>
            </a:r>
            <a:r>
              <a:rPr lang="de-DE" dirty="0"/>
              <a:t> </a:t>
            </a:r>
            <a:r>
              <a:rPr lang="de-DE" dirty="0" err="1"/>
              <a:t>nanotubes</a:t>
            </a:r>
            <a:r>
              <a:rPr lang="de-DE" dirty="0"/>
              <a:t> </a:t>
            </a:r>
            <a:r>
              <a:rPr lang="de-DE" dirty="0" err="1"/>
              <a:t>and</a:t>
            </a:r>
            <a:r>
              <a:rPr lang="de-DE" dirty="0"/>
              <a:t> </a:t>
            </a:r>
            <a:r>
              <a:rPr lang="de-DE" dirty="0" err="1"/>
              <a:t>to</a:t>
            </a:r>
            <a:r>
              <a:rPr lang="de-DE" dirty="0"/>
              <a:t> </a:t>
            </a:r>
            <a:r>
              <a:rPr lang="de-DE" dirty="0" err="1"/>
              <a:t>improve</a:t>
            </a:r>
            <a:r>
              <a:rPr lang="de-DE" dirty="0"/>
              <a:t> </a:t>
            </a:r>
            <a:r>
              <a:rPr lang="de-DE" dirty="0" err="1"/>
              <a:t>control</a:t>
            </a:r>
            <a:r>
              <a:rPr lang="de-DE" dirty="0"/>
              <a:t> </a:t>
            </a:r>
            <a:r>
              <a:rPr lang="de-DE" dirty="0" err="1"/>
              <a:t>of</a:t>
            </a:r>
            <a:r>
              <a:rPr lang="de-DE" dirty="0"/>
              <a:t> </a:t>
            </a:r>
            <a:r>
              <a:rPr lang="de-DE" dirty="0" err="1"/>
              <a:t>the</a:t>
            </a:r>
            <a:r>
              <a:rPr lang="de-DE" dirty="0"/>
              <a:t> </a:t>
            </a:r>
            <a:r>
              <a:rPr lang="de-DE" dirty="0" err="1"/>
              <a:t>length</a:t>
            </a:r>
            <a:r>
              <a:rPr lang="de-DE" dirty="0"/>
              <a:t> </a:t>
            </a:r>
            <a:r>
              <a:rPr lang="de-DE" dirty="0" err="1"/>
              <a:t>of</a:t>
            </a:r>
            <a:r>
              <a:rPr lang="de-DE" dirty="0"/>
              <a:t> </a:t>
            </a:r>
            <a:r>
              <a:rPr lang="de-DE" dirty="0" err="1"/>
              <a:t>nanotubes</a:t>
            </a:r>
            <a:r>
              <a:rPr lang="de-DE" dirty="0"/>
              <a:t>.</a:t>
            </a:r>
            <a:endParaRPr lang="de-AT" dirty="0"/>
          </a:p>
          <a:p>
            <a:endParaRPr lang="de-DE" dirty="0"/>
          </a:p>
        </p:txBody>
      </p:sp>
      <p:sp>
        <p:nvSpPr>
          <p:cNvPr id="4" name="Textfeld 3">
            <a:extLst>
              <a:ext uri="{FF2B5EF4-FFF2-40B4-BE49-F238E27FC236}">
                <a16:creationId xmlns:a16="http://schemas.microsoft.com/office/drawing/2014/main" id="{D92C597D-5B7D-064A-8B42-AF452BD62222}"/>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spTree>
    <p:extLst>
      <p:ext uri="{BB962C8B-B14F-4D97-AF65-F5344CB8AC3E}">
        <p14:creationId xmlns:p14="http://schemas.microsoft.com/office/powerpoint/2010/main" val="400315753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B7246B-DB76-A743-950C-A28E3487228C}"/>
              </a:ext>
            </a:extLst>
          </p:cNvPr>
          <p:cNvSpPr>
            <a:spLocks noGrp="1"/>
          </p:cNvSpPr>
          <p:nvPr>
            <p:ph type="title"/>
          </p:nvPr>
        </p:nvSpPr>
        <p:spPr/>
        <p:txBody>
          <a:bodyPr/>
          <a:lstStyle/>
          <a:p>
            <a:r>
              <a:rPr lang="de-DE" dirty="0" err="1"/>
              <a:t>Destructive</a:t>
            </a:r>
            <a:r>
              <a:rPr lang="de-DE" dirty="0"/>
              <a:t> </a:t>
            </a:r>
            <a:r>
              <a:rPr lang="de-DE" dirty="0" err="1"/>
              <a:t>fabrication</a:t>
            </a:r>
            <a:endParaRPr lang="de-DE" dirty="0"/>
          </a:p>
        </p:txBody>
      </p:sp>
      <p:pic>
        <p:nvPicPr>
          <p:cNvPr id="5" name="Inhaltsplatzhalter 4">
            <a:extLst>
              <a:ext uri="{FF2B5EF4-FFF2-40B4-BE49-F238E27FC236}">
                <a16:creationId xmlns:a16="http://schemas.microsoft.com/office/drawing/2014/main" id="{499BF52A-8368-CA45-BD3B-0C95AAC9D910}"/>
              </a:ext>
            </a:extLst>
          </p:cNvPr>
          <p:cNvPicPr>
            <a:picLocks noGrp="1" noChangeAspect="1"/>
          </p:cNvPicPr>
          <p:nvPr>
            <p:ph idx="1"/>
          </p:nvPr>
        </p:nvPicPr>
        <p:blipFill>
          <a:blip r:embed="rId2"/>
          <a:stretch>
            <a:fillRect/>
          </a:stretch>
        </p:blipFill>
        <p:spPr>
          <a:xfrm>
            <a:off x="1327150" y="2572544"/>
            <a:ext cx="9537700" cy="2857500"/>
          </a:xfrm>
        </p:spPr>
      </p:pic>
      <p:sp>
        <p:nvSpPr>
          <p:cNvPr id="3" name="Textfeld 2">
            <a:extLst>
              <a:ext uri="{FF2B5EF4-FFF2-40B4-BE49-F238E27FC236}">
                <a16:creationId xmlns:a16="http://schemas.microsoft.com/office/drawing/2014/main" id="{CD0AE7CA-56EA-0443-8B79-A70AF8CBA6AE}"/>
              </a:ext>
            </a:extLst>
          </p:cNvPr>
          <p:cNvSpPr txBox="1"/>
          <p:nvPr/>
        </p:nvSpPr>
        <p:spPr>
          <a:xfrm>
            <a:off x="1327150" y="5900928"/>
            <a:ext cx="9537700" cy="1231106"/>
          </a:xfrm>
          <a:prstGeom prst="rect">
            <a:avLst/>
          </a:prstGeom>
          <a:noFill/>
        </p:spPr>
        <p:txBody>
          <a:bodyPr wrap="square" rtlCol="0">
            <a:spAutoFit/>
          </a:bodyPr>
          <a:lstStyle/>
          <a:p>
            <a:r>
              <a:rPr lang="en" sz="2800" dirty="0"/>
              <a:t>A MWNT that is supported between a substrate (left end) and an AFM cantilever.</a:t>
            </a:r>
          </a:p>
          <a:p>
            <a:endParaRPr lang="de-DE" dirty="0"/>
          </a:p>
        </p:txBody>
      </p:sp>
      <p:sp>
        <p:nvSpPr>
          <p:cNvPr id="6" name="Textfeld 5">
            <a:extLst>
              <a:ext uri="{FF2B5EF4-FFF2-40B4-BE49-F238E27FC236}">
                <a16:creationId xmlns:a16="http://schemas.microsoft.com/office/drawing/2014/main" id="{10581A22-B660-F546-9EEC-DEFCDFA789C8}"/>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spTree>
    <p:extLst>
      <p:ext uri="{BB962C8B-B14F-4D97-AF65-F5344CB8AC3E}">
        <p14:creationId xmlns:p14="http://schemas.microsoft.com/office/powerpoint/2010/main" val="124872720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88D954-A137-AA44-BD91-CEDFC8A0F274}"/>
              </a:ext>
            </a:extLst>
          </p:cNvPr>
          <p:cNvSpPr>
            <a:spLocks noGrp="1"/>
          </p:cNvSpPr>
          <p:nvPr>
            <p:ph type="title"/>
          </p:nvPr>
        </p:nvSpPr>
        <p:spPr>
          <a:xfrm>
            <a:off x="0" y="365125"/>
            <a:ext cx="12192000" cy="1325563"/>
          </a:xfrm>
        </p:spPr>
        <p:txBody>
          <a:bodyPr>
            <a:normAutofit fontScale="90000"/>
          </a:bodyPr>
          <a:lstStyle/>
          <a:p>
            <a:r>
              <a:rPr lang="en" dirty="0"/>
              <a:t>CNT with thinner neck formed by destructive fabrication, </a:t>
            </a:r>
            <a:r>
              <a:rPr lang="en" dirty="0" err="1"/>
              <a:t>i</a:t>
            </a:r>
            <a:r>
              <a:rPr lang="en" dirty="0"/>
              <a:t>. e., by moving the cantilever to the right</a:t>
            </a:r>
            <a:br>
              <a:rPr lang="en" dirty="0"/>
            </a:br>
            <a:endParaRPr lang="de-DE" dirty="0"/>
          </a:p>
        </p:txBody>
      </p:sp>
      <p:pic>
        <p:nvPicPr>
          <p:cNvPr id="5" name="Inhaltsplatzhalter 4">
            <a:extLst>
              <a:ext uri="{FF2B5EF4-FFF2-40B4-BE49-F238E27FC236}">
                <a16:creationId xmlns:a16="http://schemas.microsoft.com/office/drawing/2014/main" id="{AD071727-D2EB-9941-ABAB-294DCD107CD9}"/>
              </a:ext>
            </a:extLst>
          </p:cNvPr>
          <p:cNvPicPr>
            <a:picLocks noGrp="1" noChangeAspect="1"/>
          </p:cNvPicPr>
          <p:nvPr>
            <p:ph idx="1"/>
          </p:nvPr>
        </p:nvPicPr>
        <p:blipFill>
          <a:blip r:embed="rId2"/>
          <a:stretch>
            <a:fillRect/>
          </a:stretch>
        </p:blipFill>
        <p:spPr>
          <a:xfrm>
            <a:off x="1313334" y="1825625"/>
            <a:ext cx="9565331" cy="4351338"/>
          </a:xfrm>
        </p:spPr>
      </p:pic>
      <p:sp>
        <p:nvSpPr>
          <p:cNvPr id="4" name="Textfeld 3">
            <a:extLst>
              <a:ext uri="{FF2B5EF4-FFF2-40B4-BE49-F238E27FC236}">
                <a16:creationId xmlns:a16="http://schemas.microsoft.com/office/drawing/2014/main" id="{ABA1A53E-3811-E043-A3BB-72D88015E028}"/>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spTree>
    <p:extLst>
      <p:ext uri="{BB962C8B-B14F-4D97-AF65-F5344CB8AC3E}">
        <p14:creationId xmlns:p14="http://schemas.microsoft.com/office/powerpoint/2010/main" val="305518318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F95DA-49A0-A145-9EC0-065A21C9A79E}"/>
              </a:ext>
            </a:extLst>
          </p:cNvPr>
          <p:cNvSpPr>
            <a:spLocks noGrp="1"/>
          </p:cNvSpPr>
          <p:nvPr>
            <p:ph type="title"/>
          </p:nvPr>
        </p:nvSpPr>
        <p:spPr/>
        <p:txBody>
          <a:bodyPr>
            <a:normAutofit/>
          </a:bodyPr>
          <a:lstStyle/>
          <a:p>
            <a:r>
              <a:rPr lang="en" dirty="0"/>
              <a:t>Linear bearing motion observed in an incompletely broken MWNT</a:t>
            </a:r>
            <a:endParaRPr lang="de-DE" dirty="0"/>
          </a:p>
        </p:txBody>
      </p:sp>
      <p:pic>
        <p:nvPicPr>
          <p:cNvPr id="5" name="Inhaltsplatzhalter 4">
            <a:extLst>
              <a:ext uri="{FF2B5EF4-FFF2-40B4-BE49-F238E27FC236}">
                <a16:creationId xmlns:a16="http://schemas.microsoft.com/office/drawing/2014/main" id="{2AEE762B-AC60-D944-A11E-A575932EA0DA}"/>
              </a:ext>
            </a:extLst>
          </p:cNvPr>
          <p:cNvPicPr>
            <a:picLocks noGrp="1" noChangeAspect="1"/>
          </p:cNvPicPr>
          <p:nvPr>
            <p:ph idx="1"/>
          </p:nvPr>
        </p:nvPicPr>
        <p:blipFill>
          <a:blip r:embed="rId2"/>
          <a:stretch>
            <a:fillRect/>
          </a:stretch>
        </p:blipFill>
        <p:spPr>
          <a:xfrm>
            <a:off x="1415204" y="1825625"/>
            <a:ext cx="9361592" cy="4351338"/>
          </a:xfrm>
        </p:spPr>
      </p:pic>
      <p:sp>
        <p:nvSpPr>
          <p:cNvPr id="4" name="Textfeld 3">
            <a:extLst>
              <a:ext uri="{FF2B5EF4-FFF2-40B4-BE49-F238E27FC236}">
                <a16:creationId xmlns:a16="http://schemas.microsoft.com/office/drawing/2014/main" id="{D7EEC388-CF53-1948-B0FB-53B8751B758E}"/>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spTree>
    <p:extLst>
      <p:ext uri="{BB962C8B-B14F-4D97-AF65-F5344CB8AC3E}">
        <p14:creationId xmlns:p14="http://schemas.microsoft.com/office/powerpoint/2010/main" val="266840415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C16737-A195-8F47-AB08-52B985A792EE}"/>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D05A2925-B980-F54B-A13F-9E5FA51E6A79}"/>
              </a:ext>
            </a:extLst>
          </p:cNvPr>
          <p:cNvSpPr>
            <a:spLocks noGrp="1"/>
          </p:cNvSpPr>
          <p:nvPr>
            <p:ph idx="1"/>
          </p:nvPr>
        </p:nvSpPr>
        <p:spPr/>
        <p:txBody>
          <a:bodyPr/>
          <a:lstStyle/>
          <a:p>
            <a:r>
              <a:rPr lang="de-DE" dirty="0"/>
              <a:t>The </a:t>
            </a:r>
            <a:r>
              <a:rPr lang="de-DE" dirty="0" err="1"/>
              <a:t>middle</a:t>
            </a:r>
            <a:r>
              <a:rPr lang="de-DE" dirty="0"/>
              <a:t> </a:t>
            </a:r>
            <a:r>
              <a:rPr lang="de-DE" dirty="0" err="1"/>
              <a:t>part</a:t>
            </a:r>
            <a:r>
              <a:rPr lang="de-DE" dirty="0"/>
              <a:t> (Part B) </a:t>
            </a:r>
            <a:r>
              <a:rPr lang="de-DE" dirty="0" err="1"/>
              <a:t>remained</a:t>
            </a:r>
            <a:r>
              <a:rPr lang="de-DE" dirty="0"/>
              <a:t> </a:t>
            </a:r>
            <a:r>
              <a:rPr lang="de-DE" dirty="0" err="1"/>
              <a:t>unchanged</a:t>
            </a:r>
            <a:r>
              <a:rPr lang="de-DE" dirty="0"/>
              <a:t> in </a:t>
            </a:r>
            <a:r>
              <a:rPr lang="de-DE" dirty="0" err="1"/>
              <a:t>its</a:t>
            </a:r>
            <a:r>
              <a:rPr lang="de-DE" dirty="0"/>
              <a:t> </a:t>
            </a:r>
            <a:r>
              <a:rPr lang="de-DE" dirty="0" err="1"/>
              <a:t>length</a:t>
            </a:r>
            <a:r>
              <a:rPr lang="de-DE" dirty="0"/>
              <a:t> </a:t>
            </a:r>
            <a:r>
              <a:rPr lang="de-DE" dirty="0" err="1"/>
              <a:t>and</a:t>
            </a:r>
            <a:r>
              <a:rPr lang="de-DE" dirty="0"/>
              <a:t> </a:t>
            </a:r>
            <a:r>
              <a:rPr lang="de-DE" dirty="0" err="1"/>
              <a:t>diameter</a:t>
            </a:r>
            <a:r>
              <a:rPr lang="de-DE" dirty="0"/>
              <a:t>, </a:t>
            </a:r>
            <a:r>
              <a:rPr lang="de-DE" dirty="0" err="1"/>
              <a:t>while</a:t>
            </a:r>
            <a:r>
              <a:rPr lang="de-DE" dirty="0"/>
              <a:t> </a:t>
            </a:r>
            <a:r>
              <a:rPr lang="de-DE" dirty="0" err="1"/>
              <a:t>its</a:t>
            </a:r>
            <a:r>
              <a:rPr lang="de-DE" dirty="0"/>
              <a:t> </a:t>
            </a:r>
            <a:r>
              <a:rPr lang="de-DE" dirty="0" err="1"/>
              <a:t>two</a:t>
            </a:r>
            <a:r>
              <a:rPr lang="de-DE" dirty="0"/>
              <a:t> </a:t>
            </a:r>
            <a:r>
              <a:rPr lang="de-DE" dirty="0" err="1"/>
              <a:t>ends</a:t>
            </a:r>
            <a:r>
              <a:rPr lang="de-DE" dirty="0"/>
              <a:t> </a:t>
            </a:r>
            <a:r>
              <a:rPr lang="de-DE" dirty="0" err="1"/>
              <a:t>brought</a:t>
            </a:r>
            <a:r>
              <a:rPr lang="de-DE" dirty="0"/>
              <a:t> out </a:t>
            </a:r>
            <a:r>
              <a:rPr lang="de-DE" dirty="0" err="1"/>
              <a:t>two</a:t>
            </a:r>
            <a:r>
              <a:rPr lang="de-DE" dirty="0"/>
              <a:t> </a:t>
            </a:r>
            <a:r>
              <a:rPr lang="de-DE" dirty="0" err="1"/>
              <a:t>new</a:t>
            </a:r>
            <a:r>
              <a:rPr lang="de-DE" dirty="0"/>
              <a:t> </a:t>
            </a:r>
            <a:r>
              <a:rPr lang="de-DE" dirty="0" err="1"/>
              <a:t>parts</a:t>
            </a:r>
            <a:r>
              <a:rPr lang="de-DE" dirty="0"/>
              <a:t> I </a:t>
            </a:r>
            <a:r>
              <a:rPr lang="de-DE" dirty="0" err="1"/>
              <a:t>and</a:t>
            </a:r>
            <a:r>
              <a:rPr lang="de-DE" dirty="0"/>
              <a:t> II </a:t>
            </a:r>
            <a:r>
              <a:rPr lang="de-DE" dirty="0" err="1"/>
              <a:t>from</a:t>
            </a:r>
            <a:r>
              <a:rPr lang="de-DE" dirty="0"/>
              <a:t> </a:t>
            </a:r>
            <a:r>
              <a:rPr lang="de-DE" dirty="0" err="1"/>
              <a:t>parts</a:t>
            </a:r>
            <a:r>
              <a:rPr lang="de-DE" dirty="0"/>
              <a:t> A </a:t>
            </a:r>
            <a:r>
              <a:rPr lang="de-DE" dirty="0" err="1"/>
              <a:t>and</a:t>
            </a:r>
            <a:r>
              <a:rPr lang="de-DE" dirty="0"/>
              <a:t> B, </a:t>
            </a:r>
            <a:r>
              <a:rPr lang="de-DE" dirty="0" err="1"/>
              <a:t>respectively</a:t>
            </a:r>
            <a:r>
              <a:rPr lang="de-DE" dirty="0"/>
              <a:t>. </a:t>
            </a:r>
          </a:p>
          <a:p>
            <a:r>
              <a:rPr lang="de-DE" dirty="0"/>
              <a:t>Part II </a:t>
            </a:r>
            <a:r>
              <a:rPr lang="de-DE" dirty="0" err="1"/>
              <a:t>has</a:t>
            </a:r>
            <a:r>
              <a:rPr lang="de-DE" dirty="0"/>
              <a:t> uniform </a:t>
            </a:r>
            <a:r>
              <a:rPr lang="de-DE" dirty="0" err="1"/>
              <a:t>diameter</a:t>
            </a:r>
            <a:r>
              <a:rPr lang="de-DE" dirty="0"/>
              <a:t> (</a:t>
            </a:r>
            <a:r>
              <a:rPr lang="de-DE" dirty="0" err="1"/>
              <a:t>diameter</a:t>
            </a:r>
            <a:r>
              <a:rPr lang="de-DE" dirty="0"/>
              <a:t> 22 </a:t>
            </a:r>
            <a:r>
              <a:rPr lang="de-DE" dirty="0" err="1"/>
              <a:t>nm</a:t>
            </a:r>
            <a:r>
              <a:rPr lang="de-DE" dirty="0"/>
              <a:t>), </a:t>
            </a:r>
            <a:r>
              <a:rPr lang="de-DE" dirty="0" err="1"/>
              <a:t>while</a:t>
            </a:r>
            <a:r>
              <a:rPr lang="de-DE" dirty="0"/>
              <a:t> </a:t>
            </a:r>
            <a:r>
              <a:rPr lang="de-DE" dirty="0" err="1"/>
              <a:t>part</a:t>
            </a:r>
            <a:r>
              <a:rPr lang="de-DE" dirty="0"/>
              <a:t> I </a:t>
            </a:r>
            <a:r>
              <a:rPr lang="de-DE" dirty="0" err="1"/>
              <a:t>is</a:t>
            </a:r>
            <a:r>
              <a:rPr lang="de-DE" dirty="0"/>
              <a:t> a </a:t>
            </a:r>
            <a:r>
              <a:rPr lang="de-DE" dirty="0" err="1"/>
              <a:t>tapered</a:t>
            </a:r>
            <a:r>
              <a:rPr lang="de-DE" dirty="0"/>
              <a:t> </a:t>
            </a:r>
            <a:r>
              <a:rPr lang="de-DE" dirty="0" err="1"/>
              <a:t>structure</a:t>
            </a:r>
            <a:r>
              <a:rPr lang="de-DE" dirty="0"/>
              <a:t> </a:t>
            </a:r>
            <a:r>
              <a:rPr lang="de-DE" dirty="0" err="1"/>
              <a:t>with</a:t>
            </a:r>
            <a:r>
              <a:rPr lang="de-DE" dirty="0"/>
              <a:t> a </a:t>
            </a:r>
            <a:r>
              <a:rPr lang="de-DE" dirty="0" err="1"/>
              <a:t>smallest</a:t>
            </a:r>
            <a:r>
              <a:rPr lang="de-DE" dirty="0"/>
              <a:t> </a:t>
            </a:r>
            <a:r>
              <a:rPr lang="de-DE" dirty="0" err="1"/>
              <a:t>diameter</a:t>
            </a:r>
            <a:r>
              <a:rPr lang="de-DE" dirty="0"/>
              <a:t> </a:t>
            </a:r>
            <a:r>
              <a:rPr lang="de-DE" dirty="0" err="1"/>
              <a:t>of</a:t>
            </a:r>
            <a:r>
              <a:rPr lang="de-DE" dirty="0"/>
              <a:t> 25 nm. </a:t>
            </a:r>
          </a:p>
          <a:p>
            <a:r>
              <a:rPr lang="de-DE" dirty="0"/>
              <a:t>The </a:t>
            </a:r>
            <a:r>
              <a:rPr lang="de-DE" dirty="0" err="1"/>
              <a:t>interlayer</a:t>
            </a:r>
            <a:r>
              <a:rPr lang="de-DE" dirty="0"/>
              <a:t> </a:t>
            </a:r>
            <a:r>
              <a:rPr lang="de-DE" dirty="0" err="1"/>
              <a:t>friction</a:t>
            </a:r>
            <a:r>
              <a:rPr lang="de-DE" dirty="0"/>
              <a:t> </a:t>
            </a:r>
            <a:r>
              <a:rPr lang="de-DE" dirty="0" err="1"/>
              <a:t>has</a:t>
            </a:r>
            <a:r>
              <a:rPr lang="de-DE" dirty="0"/>
              <a:t> </a:t>
            </a:r>
            <a:r>
              <a:rPr lang="de-DE" dirty="0" err="1"/>
              <a:t>been</a:t>
            </a:r>
            <a:r>
              <a:rPr lang="de-DE" dirty="0"/>
              <a:t> </a:t>
            </a:r>
            <a:r>
              <a:rPr lang="de-DE" dirty="0" err="1"/>
              <a:t>predicted</a:t>
            </a:r>
            <a:r>
              <a:rPr lang="de-DE" dirty="0"/>
              <a:t> </a:t>
            </a:r>
            <a:r>
              <a:rPr lang="de-DE" dirty="0" err="1"/>
              <a:t>to</a:t>
            </a:r>
            <a:r>
              <a:rPr lang="de-DE" dirty="0"/>
              <a:t> </a:t>
            </a:r>
            <a:r>
              <a:rPr lang="de-DE" dirty="0" err="1"/>
              <a:t>be</a:t>
            </a:r>
            <a:r>
              <a:rPr lang="de-DE" dirty="0"/>
              <a:t> </a:t>
            </a:r>
            <a:r>
              <a:rPr lang="de-DE" dirty="0" err="1"/>
              <a:t>very</a:t>
            </a:r>
            <a:r>
              <a:rPr lang="de-DE" dirty="0"/>
              <a:t> </a:t>
            </a:r>
            <a:r>
              <a:rPr lang="de-DE" dirty="0" err="1"/>
              <a:t>small</a:t>
            </a:r>
            <a:r>
              <a:rPr lang="de-DE" dirty="0"/>
              <a:t>, but </a:t>
            </a:r>
            <a:r>
              <a:rPr lang="de-DE" dirty="0" err="1"/>
              <a:t>direct</a:t>
            </a:r>
            <a:r>
              <a:rPr lang="de-DE" dirty="0"/>
              <a:t> </a:t>
            </a:r>
            <a:r>
              <a:rPr lang="de-DE" dirty="0" err="1"/>
              <a:t>measurement</a:t>
            </a:r>
            <a:r>
              <a:rPr lang="de-DE" dirty="0"/>
              <a:t> </a:t>
            </a:r>
            <a:r>
              <a:rPr lang="de-DE" dirty="0" err="1"/>
              <a:t>of</a:t>
            </a:r>
            <a:r>
              <a:rPr lang="de-DE" dirty="0"/>
              <a:t> </a:t>
            </a:r>
            <a:r>
              <a:rPr lang="de-DE" dirty="0" err="1"/>
              <a:t>the</a:t>
            </a:r>
            <a:r>
              <a:rPr lang="de-DE" dirty="0"/>
              <a:t> </a:t>
            </a:r>
            <a:r>
              <a:rPr lang="de-DE" dirty="0" err="1"/>
              <a:t>friction</a:t>
            </a:r>
            <a:r>
              <a:rPr lang="de-DE" dirty="0"/>
              <a:t> </a:t>
            </a:r>
            <a:r>
              <a:rPr lang="de-DE" dirty="0" err="1"/>
              <a:t>remains</a:t>
            </a:r>
            <a:r>
              <a:rPr lang="de-DE" dirty="0"/>
              <a:t> a </a:t>
            </a:r>
            <a:r>
              <a:rPr lang="de-DE" dirty="0" err="1"/>
              <a:t>challenging</a:t>
            </a:r>
            <a:r>
              <a:rPr lang="de-DE" dirty="0"/>
              <a:t> </a:t>
            </a:r>
            <a:r>
              <a:rPr lang="de-DE" dirty="0" err="1"/>
              <a:t>problem</a:t>
            </a:r>
            <a:r>
              <a:rPr lang="de-DE" dirty="0"/>
              <a:t>. </a:t>
            </a:r>
            <a:br>
              <a:rPr lang="en" dirty="0"/>
            </a:br>
            <a:endParaRPr lang="de-DE" dirty="0"/>
          </a:p>
        </p:txBody>
      </p:sp>
      <p:sp>
        <p:nvSpPr>
          <p:cNvPr id="4" name="Textfeld 3">
            <a:extLst>
              <a:ext uri="{FF2B5EF4-FFF2-40B4-BE49-F238E27FC236}">
                <a16:creationId xmlns:a16="http://schemas.microsoft.com/office/drawing/2014/main" id="{F57B62A8-A7AB-B642-BA65-AE4E4977E278}"/>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spTree>
    <p:extLst>
      <p:ext uri="{BB962C8B-B14F-4D97-AF65-F5344CB8AC3E}">
        <p14:creationId xmlns:p14="http://schemas.microsoft.com/office/powerpoint/2010/main" val="303627844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72083130-019A-ED4A-9BEA-2E4E12E27E1C}"/>
              </a:ext>
            </a:extLst>
          </p:cNvPr>
          <p:cNvPicPr>
            <a:picLocks noChangeAspect="1"/>
          </p:cNvPicPr>
          <p:nvPr/>
        </p:nvPicPr>
        <p:blipFill>
          <a:blip r:embed="rId2"/>
          <a:stretch>
            <a:fillRect/>
          </a:stretch>
        </p:blipFill>
        <p:spPr>
          <a:xfrm>
            <a:off x="2237712" y="0"/>
            <a:ext cx="7716575" cy="6858000"/>
          </a:xfrm>
          <a:prstGeom prst="rect">
            <a:avLst/>
          </a:prstGeom>
        </p:spPr>
      </p:pic>
      <p:sp>
        <p:nvSpPr>
          <p:cNvPr id="3" name="Textfeld 2">
            <a:extLst>
              <a:ext uri="{FF2B5EF4-FFF2-40B4-BE49-F238E27FC236}">
                <a16:creationId xmlns:a16="http://schemas.microsoft.com/office/drawing/2014/main" id="{47F7F687-30C3-184C-9D88-57069925546D}"/>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spTree>
    <p:extLst>
      <p:ext uri="{BB962C8B-B14F-4D97-AF65-F5344CB8AC3E}">
        <p14:creationId xmlns:p14="http://schemas.microsoft.com/office/powerpoint/2010/main" val="234713756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DB989F-05C2-EB4A-A9D7-877A2D9D0AB8}"/>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1B750E60-8D45-AF4F-AE4A-949CD91FB1B8}"/>
              </a:ext>
            </a:extLst>
          </p:cNvPr>
          <p:cNvSpPr>
            <a:spLocks noGrp="1"/>
          </p:cNvSpPr>
          <p:nvPr>
            <p:ph idx="1"/>
          </p:nvPr>
        </p:nvSpPr>
        <p:spPr>
          <a:xfrm>
            <a:off x="838200" y="1825625"/>
            <a:ext cx="7964424" cy="4351338"/>
          </a:xfrm>
        </p:spPr>
        <p:txBody>
          <a:bodyPr/>
          <a:lstStyle/>
          <a:p>
            <a:r>
              <a:rPr lang="en" dirty="0"/>
              <a:t>The reverse process, namely the </a:t>
            </a:r>
            <a:r>
              <a:rPr lang="en" b="1" dirty="0"/>
              <a:t>connection of broken tubes</a:t>
            </a:r>
            <a:r>
              <a:rPr lang="en" dirty="0"/>
              <a:t>, has been demonstrated recently, and the </a:t>
            </a:r>
            <a:r>
              <a:rPr lang="en" dirty="0" err="1"/>
              <a:t>mechanismis</a:t>
            </a:r>
            <a:r>
              <a:rPr lang="en" dirty="0"/>
              <a:t> revealed as </a:t>
            </a:r>
            <a:r>
              <a:rPr lang="en" dirty="0" err="1"/>
              <a:t>rebonding</a:t>
            </a:r>
            <a:r>
              <a:rPr lang="en" dirty="0"/>
              <a:t> of unclosed dangling bonds at the ends of broken tubes.</a:t>
            </a:r>
          </a:p>
          <a:p>
            <a:r>
              <a:rPr lang="en" dirty="0"/>
              <a:t>Based on this interesting phenomenon, mechanochemical </a:t>
            </a:r>
            <a:r>
              <a:rPr lang="en" b="1" dirty="0"/>
              <a:t>nanorobotic assembly </a:t>
            </a:r>
            <a:r>
              <a:rPr lang="en" dirty="0"/>
              <a:t>has been performed.</a:t>
            </a:r>
          </a:p>
          <a:p>
            <a:endParaRPr lang="de-DE" dirty="0"/>
          </a:p>
        </p:txBody>
      </p:sp>
      <p:pic>
        <p:nvPicPr>
          <p:cNvPr id="4" name="Inhaltsplatzhalter 4">
            <a:extLst>
              <a:ext uri="{FF2B5EF4-FFF2-40B4-BE49-F238E27FC236}">
                <a16:creationId xmlns:a16="http://schemas.microsoft.com/office/drawing/2014/main" id="{17CD281A-F21F-AA49-94D6-1BF279E9657B}"/>
              </a:ext>
            </a:extLst>
          </p:cNvPr>
          <p:cNvPicPr>
            <a:picLocks noChangeAspect="1"/>
          </p:cNvPicPr>
          <p:nvPr/>
        </p:nvPicPr>
        <p:blipFill rotWithShape="1">
          <a:blip r:embed="rId2"/>
          <a:srcRect l="74936" t="49804"/>
          <a:stretch/>
        </p:blipFill>
        <p:spPr>
          <a:xfrm>
            <a:off x="8936735" y="1076055"/>
            <a:ext cx="2965687" cy="5100908"/>
          </a:xfrm>
          <a:prstGeom prst="rect">
            <a:avLst/>
          </a:prstGeom>
        </p:spPr>
      </p:pic>
      <p:sp>
        <p:nvSpPr>
          <p:cNvPr id="5" name="Textfeld 4">
            <a:extLst>
              <a:ext uri="{FF2B5EF4-FFF2-40B4-BE49-F238E27FC236}">
                <a16:creationId xmlns:a16="http://schemas.microsoft.com/office/drawing/2014/main" id="{122666E7-9AD6-D244-8287-E1BF6E5B1A30}"/>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spTree>
    <p:extLst>
      <p:ext uri="{BB962C8B-B14F-4D97-AF65-F5344CB8AC3E}">
        <p14:creationId xmlns:p14="http://schemas.microsoft.com/office/powerpoint/2010/main" val="324102878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D70463-CAAA-8C4F-8D58-F6A9FE839D4A}"/>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B22796ED-EFD6-964D-A2A3-5A866111A0BC}"/>
              </a:ext>
            </a:extLst>
          </p:cNvPr>
          <p:cNvSpPr>
            <a:spLocks noGrp="1"/>
          </p:cNvSpPr>
          <p:nvPr>
            <p:ph idx="1"/>
          </p:nvPr>
        </p:nvSpPr>
        <p:spPr/>
        <p:txBody>
          <a:bodyPr/>
          <a:lstStyle/>
          <a:p>
            <a:r>
              <a:rPr lang="en" b="1" dirty="0"/>
              <a:t>Assembly of nanotubes </a:t>
            </a:r>
            <a:r>
              <a:rPr lang="en" dirty="0"/>
              <a:t>is a fundamental technology for enabling nanodevices. </a:t>
            </a:r>
          </a:p>
          <a:p>
            <a:r>
              <a:rPr lang="en" dirty="0"/>
              <a:t>The </a:t>
            </a:r>
            <a:r>
              <a:rPr lang="en" b="1" dirty="0"/>
              <a:t>most important tasks </a:t>
            </a:r>
            <a:r>
              <a:rPr lang="en" dirty="0"/>
              <a:t>include the </a:t>
            </a:r>
            <a:r>
              <a:rPr lang="en" b="1" dirty="0"/>
              <a:t>connection of nanotubes </a:t>
            </a:r>
            <a:r>
              <a:rPr lang="en" dirty="0"/>
              <a:t>and </a:t>
            </a:r>
            <a:r>
              <a:rPr lang="en" b="1" dirty="0"/>
              <a:t>placing of nanotubes onto electrodes</a:t>
            </a:r>
            <a:r>
              <a:rPr lang="en" dirty="0"/>
              <a:t>.</a:t>
            </a:r>
          </a:p>
          <a:p>
            <a:endParaRPr lang="de-DE" dirty="0"/>
          </a:p>
        </p:txBody>
      </p:sp>
      <p:pic>
        <p:nvPicPr>
          <p:cNvPr id="4" name="Grafik 3">
            <a:extLst>
              <a:ext uri="{FF2B5EF4-FFF2-40B4-BE49-F238E27FC236}">
                <a16:creationId xmlns:a16="http://schemas.microsoft.com/office/drawing/2014/main" id="{B57E773A-F94E-CB49-A38D-A5A9CB37B378}"/>
              </a:ext>
            </a:extLst>
          </p:cNvPr>
          <p:cNvPicPr>
            <a:picLocks noChangeAspect="1"/>
          </p:cNvPicPr>
          <p:nvPr/>
        </p:nvPicPr>
        <p:blipFill>
          <a:blip r:embed="rId2"/>
          <a:stretch>
            <a:fillRect/>
          </a:stretch>
        </p:blipFill>
        <p:spPr>
          <a:xfrm>
            <a:off x="4531106" y="3655313"/>
            <a:ext cx="1881886" cy="2981415"/>
          </a:xfrm>
          <a:prstGeom prst="rect">
            <a:avLst/>
          </a:prstGeom>
        </p:spPr>
      </p:pic>
      <p:sp>
        <p:nvSpPr>
          <p:cNvPr id="5" name="Textfeld 4">
            <a:extLst>
              <a:ext uri="{FF2B5EF4-FFF2-40B4-BE49-F238E27FC236}">
                <a16:creationId xmlns:a16="http://schemas.microsoft.com/office/drawing/2014/main" id="{E2C4CD3E-275B-7F4E-B67C-461D62D8FAD1}"/>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spTree>
    <p:extLst>
      <p:ext uri="{BB962C8B-B14F-4D97-AF65-F5344CB8AC3E}">
        <p14:creationId xmlns:p14="http://schemas.microsoft.com/office/powerpoint/2010/main" val="8226446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D70463-CAAA-8C4F-8D58-F6A9FE839D4A}"/>
              </a:ext>
            </a:extLst>
          </p:cNvPr>
          <p:cNvSpPr>
            <a:spLocks noGrp="1"/>
          </p:cNvSpPr>
          <p:nvPr>
            <p:ph type="title"/>
          </p:nvPr>
        </p:nvSpPr>
        <p:spPr/>
        <p:txBody>
          <a:bodyPr/>
          <a:lstStyle/>
          <a:p>
            <a:endParaRPr lang="de-DE"/>
          </a:p>
        </p:txBody>
      </p:sp>
      <p:pic>
        <p:nvPicPr>
          <p:cNvPr id="4" name="Grafik 3">
            <a:extLst>
              <a:ext uri="{FF2B5EF4-FFF2-40B4-BE49-F238E27FC236}">
                <a16:creationId xmlns:a16="http://schemas.microsoft.com/office/drawing/2014/main" id="{B57E773A-F94E-CB49-A38D-A5A9CB37B378}"/>
              </a:ext>
            </a:extLst>
          </p:cNvPr>
          <p:cNvPicPr>
            <a:picLocks noChangeAspect="1"/>
          </p:cNvPicPr>
          <p:nvPr/>
        </p:nvPicPr>
        <p:blipFill>
          <a:blip r:embed="rId2"/>
          <a:stretch>
            <a:fillRect/>
          </a:stretch>
        </p:blipFill>
        <p:spPr>
          <a:xfrm>
            <a:off x="300482" y="365125"/>
            <a:ext cx="4088638" cy="6477505"/>
          </a:xfrm>
          <a:prstGeom prst="rect">
            <a:avLst/>
          </a:prstGeom>
        </p:spPr>
      </p:pic>
      <p:sp>
        <p:nvSpPr>
          <p:cNvPr id="6" name="Inhaltsplatzhalter 5">
            <a:extLst>
              <a:ext uri="{FF2B5EF4-FFF2-40B4-BE49-F238E27FC236}">
                <a16:creationId xmlns:a16="http://schemas.microsoft.com/office/drawing/2014/main" id="{5366AE7F-1027-224D-89C5-5EC26A3E31D8}"/>
              </a:ext>
            </a:extLst>
          </p:cNvPr>
          <p:cNvSpPr>
            <a:spLocks noGrp="1"/>
          </p:cNvSpPr>
          <p:nvPr>
            <p:ph idx="1"/>
          </p:nvPr>
        </p:nvSpPr>
        <p:spPr>
          <a:xfrm>
            <a:off x="4803648" y="1825625"/>
            <a:ext cx="6550152" cy="4351338"/>
          </a:xfrm>
        </p:spPr>
        <p:txBody>
          <a:bodyPr/>
          <a:lstStyle/>
          <a:p>
            <a:pPr marL="0" indent="0">
              <a:buNone/>
            </a:pPr>
            <a:r>
              <a:rPr lang="en" dirty="0"/>
              <a:t>A test MEMS device with a single CNT bridging two electrodes. </a:t>
            </a:r>
          </a:p>
          <a:p>
            <a:pPr marL="0" indent="0">
              <a:buNone/>
            </a:pPr>
            <a:r>
              <a:rPr lang="en" dirty="0"/>
              <a:t>The fabrication process is a conventional silicon-on-insulator MEMS process, and the placement of the tube is achieved seamlessly during the CVD CNT growth.</a:t>
            </a:r>
            <a:endParaRPr lang="de-DE" dirty="0"/>
          </a:p>
        </p:txBody>
      </p:sp>
      <p:sp>
        <p:nvSpPr>
          <p:cNvPr id="7" name="Textfeld 6">
            <a:extLst>
              <a:ext uri="{FF2B5EF4-FFF2-40B4-BE49-F238E27FC236}">
                <a16:creationId xmlns:a16="http://schemas.microsoft.com/office/drawing/2014/main" id="{12781195-AA8A-A743-A61D-66825B841E0D}"/>
              </a:ext>
            </a:extLst>
          </p:cNvPr>
          <p:cNvSpPr txBox="1"/>
          <p:nvPr/>
        </p:nvSpPr>
        <p:spPr>
          <a:xfrm>
            <a:off x="4389120" y="5780921"/>
            <a:ext cx="5546647" cy="369332"/>
          </a:xfrm>
          <a:prstGeom prst="rect">
            <a:avLst/>
          </a:prstGeom>
          <a:noFill/>
        </p:spPr>
        <p:txBody>
          <a:bodyPr wrap="none" rtlCol="0">
            <a:spAutoFit/>
          </a:bodyPr>
          <a:lstStyle/>
          <a:p>
            <a:r>
              <a:rPr lang="de-DE" dirty="0"/>
              <a:t>https://</a:t>
            </a:r>
            <a:r>
              <a:rPr lang="de-DE" dirty="0" err="1"/>
              <a:t>www.nanowerk.com</a:t>
            </a:r>
            <a:r>
              <a:rPr lang="de-DE" dirty="0"/>
              <a:t>/</a:t>
            </a:r>
            <a:r>
              <a:rPr lang="de-DE" dirty="0" err="1"/>
              <a:t>spotlight</a:t>
            </a:r>
            <a:r>
              <a:rPr lang="de-DE" dirty="0"/>
              <a:t>/</a:t>
            </a:r>
            <a:r>
              <a:rPr lang="de-DE" dirty="0" err="1"/>
              <a:t>spotid</a:t>
            </a:r>
            <a:r>
              <a:rPr lang="de-DE" dirty="0"/>
              <a:t>=11804.php</a:t>
            </a:r>
          </a:p>
        </p:txBody>
      </p:sp>
      <p:sp>
        <p:nvSpPr>
          <p:cNvPr id="8" name="Textfeld 7">
            <a:extLst>
              <a:ext uri="{FF2B5EF4-FFF2-40B4-BE49-F238E27FC236}">
                <a16:creationId xmlns:a16="http://schemas.microsoft.com/office/drawing/2014/main" id="{BCA0269C-F5B0-0749-9594-FC49620ADB68}"/>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spTree>
    <p:extLst>
      <p:ext uri="{BB962C8B-B14F-4D97-AF65-F5344CB8AC3E}">
        <p14:creationId xmlns:p14="http://schemas.microsoft.com/office/powerpoint/2010/main" val="183714134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B5A740-5869-7D40-89AC-F05E10A38647}"/>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C2AA53E7-4940-394C-B869-4D2B23AC766C}"/>
              </a:ext>
            </a:extLst>
          </p:cNvPr>
          <p:cNvSpPr>
            <a:spLocks noGrp="1"/>
          </p:cNvSpPr>
          <p:nvPr>
            <p:ph idx="1"/>
          </p:nvPr>
        </p:nvSpPr>
        <p:spPr/>
        <p:txBody>
          <a:bodyPr/>
          <a:lstStyle/>
          <a:p>
            <a:r>
              <a:rPr lang="en" b="1" dirty="0"/>
              <a:t>Pure nanotube circuits </a:t>
            </a:r>
            <a:r>
              <a:rPr lang="en" dirty="0"/>
              <a:t>created by interconnecting nanotubes of different diameters and chirality could lead to further size reductions in devices. </a:t>
            </a:r>
          </a:p>
          <a:p>
            <a:r>
              <a:rPr lang="en" dirty="0"/>
              <a:t>Nanotube intermolecular and intramolecular junctions are basic elements for such systems.</a:t>
            </a:r>
          </a:p>
          <a:p>
            <a:endParaRPr lang="de-DE" dirty="0"/>
          </a:p>
        </p:txBody>
      </p:sp>
      <p:pic>
        <p:nvPicPr>
          <p:cNvPr id="4" name="Grafik 3">
            <a:extLst>
              <a:ext uri="{FF2B5EF4-FFF2-40B4-BE49-F238E27FC236}">
                <a16:creationId xmlns:a16="http://schemas.microsoft.com/office/drawing/2014/main" id="{BC5ED3C4-EE97-5548-BBED-3547CF62663E}"/>
              </a:ext>
            </a:extLst>
          </p:cNvPr>
          <p:cNvPicPr>
            <a:picLocks noChangeAspect="1"/>
          </p:cNvPicPr>
          <p:nvPr/>
        </p:nvPicPr>
        <p:blipFill>
          <a:blip r:embed="rId2"/>
          <a:stretch>
            <a:fillRect/>
          </a:stretch>
        </p:blipFill>
        <p:spPr>
          <a:xfrm>
            <a:off x="4405038" y="4035552"/>
            <a:ext cx="4667080" cy="2457323"/>
          </a:xfrm>
          <a:prstGeom prst="rect">
            <a:avLst/>
          </a:prstGeom>
        </p:spPr>
      </p:pic>
      <p:sp>
        <p:nvSpPr>
          <p:cNvPr id="5" name="Textfeld 4">
            <a:extLst>
              <a:ext uri="{FF2B5EF4-FFF2-40B4-BE49-F238E27FC236}">
                <a16:creationId xmlns:a16="http://schemas.microsoft.com/office/drawing/2014/main" id="{49E55227-68B7-8547-8F33-AEC5E032C615}"/>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spTree>
    <p:extLst>
      <p:ext uri="{BB962C8B-B14F-4D97-AF65-F5344CB8AC3E}">
        <p14:creationId xmlns:p14="http://schemas.microsoft.com/office/powerpoint/2010/main" val="3433530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66BD84-BB28-4C4C-AA8E-B81044B4F07E}"/>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418E7CAF-F2D1-F04E-B9C4-B3AB1E409521}"/>
              </a:ext>
            </a:extLst>
          </p:cNvPr>
          <p:cNvSpPr>
            <a:spLocks noGrp="1"/>
          </p:cNvSpPr>
          <p:nvPr>
            <p:ph idx="1"/>
          </p:nvPr>
        </p:nvSpPr>
        <p:spPr/>
        <p:txBody>
          <a:bodyPr/>
          <a:lstStyle/>
          <a:p>
            <a:r>
              <a:rPr lang="de-DE" dirty="0"/>
              <a:t>Progress </a:t>
            </a:r>
            <a:r>
              <a:rPr lang="de-DE" dirty="0" err="1"/>
              <a:t>is</a:t>
            </a:r>
            <a:r>
              <a:rPr lang="de-DE" dirty="0"/>
              <a:t> also </a:t>
            </a:r>
            <a:r>
              <a:rPr lang="de-DE" dirty="0" err="1"/>
              <a:t>being</a:t>
            </a:r>
            <a:r>
              <a:rPr lang="de-DE" dirty="0"/>
              <a:t> </a:t>
            </a:r>
            <a:r>
              <a:rPr lang="de-DE" dirty="0" err="1"/>
              <a:t>made</a:t>
            </a:r>
            <a:r>
              <a:rPr lang="de-DE" dirty="0"/>
              <a:t> in </a:t>
            </a:r>
            <a:r>
              <a:rPr lang="de-DE" b="1" dirty="0" err="1"/>
              <a:t>artificial</a:t>
            </a:r>
            <a:r>
              <a:rPr lang="de-DE" b="1" dirty="0"/>
              <a:t> </a:t>
            </a:r>
            <a:r>
              <a:rPr lang="de-DE" b="1" dirty="0" err="1"/>
              <a:t>enzymes</a:t>
            </a:r>
            <a:r>
              <a:rPr lang="de-DE" b="1" dirty="0"/>
              <a:t> </a:t>
            </a:r>
            <a:r>
              <a:rPr lang="de-DE" dirty="0" err="1"/>
              <a:t>and</a:t>
            </a:r>
            <a:r>
              <a:rPr lang="de-DE" dirty="0"/>
              <a:t> </a:t>
            </a:r>
            <a:r>
              <a:rPr lang="de-DE" dirty="0" err="1"/>
              <a:t>other</a:t>
            </a:r>
            <a:r>
              <a:rPr lang="de-DE" dirty="0"/>
              <a:t> </a:t>
            </a:r>
            <a:r>
              <a:rPr lang="de-DE" dirty="0" err="1"/>
              <a:t>relatively</a:t>
            </a:r>
            <a:r>
              <a:rPr lang="de-DE" dirty="0"/>
              <a:t> </a:t>
            </a:r>
            <a:r>
              <a:rPr lang="de-DE" dirty="0" err="1"/>
              <a:t>small</a:t>
            </a:r>
            <a:r>
              <a:rPr lang="de-DE" dirty="0"/>
              <a:t> </a:t>
            </a:r>
            <a:r>
              <a:rPr lang="de-DE" dirty="0" err="1"/>
              <a:t>molecules</a:t>
            </a:r>
            <a:r>
              <a:rPr lang="de-DE" dirty="0"/>
              <a:t> </a:t>
            </a:r>
            <a:r>
              <a:rPr lang="de-DE" dirty="0" err="1"/>
              <a:t>that</a:t>
            </a:r>
            <a:r>
              <a:rPr lang="de-DE" dirty="0"/>
              <a:t> </a:t>
            </a:r>
            <a:r>
              <a:rPr lang="de-DE" dirty="0" err="1"/>
              <a:t>perform</a:t>
            </a:r>
            <a:r>
              <a:rPr lang="de-DE" dirty="0"/>
              <a:t> </a:t>
            </a:r>
            <a:r>
              <a:rPr lang="de-DE" dirty="0" err="1"/>
              <a:t>functions</a:t>
            </a:r>
            <a:r>
              <a:rPr lang="de-DE" dirty="0"/>
              <a:t> like </a:t>
            </a:r>
            <a:r>
              <a:rPr lang="de-DE" dirty="0" err="1"/>
              <a:t>those</a:t>
            </a:r>
            <a:r>
              <a:rPr lang="de-DE" dirty="0"/>
              <a:t> </a:t>
            </a:r>
            <a:r>
              <a:rPr lang="de-DE" dirty="0" err="1"/>
              <a:t>of</a:t>
            </a:r>
            <a:r>
              <a:rPr lang="de-DE" dirty="0"/>
              <a:t> </a:t>
            </a:r>
            <a:r>
              <a:rPr lang="de-DE" dirty="0" err="1"/>
              <a:t>natural</a:t>
            </a:r>
            <a:r>
              <a:rPr lang="de-DE" dirty="0"/>
              <a:t> </a:t>
            </a:r>
            <a:r>
              <a:rPr lang="de-DE" dirty="0" err="1"/>
              <a:t>proteins</a:t>
            </a:r>
            <a:r>
              <a:rPr lang="de-DE" dirty="0"/>
              <a:t>; </a:t>
            </a:r>
            <a:r>
              <a:rPr lang="de-DE" dirty="0" err="1"/>
              <a:t>the</a:t>
            </a:r>
            <a:r>
              <a:rPr lang="de-DE" dirty="0"/>
              <a:t> 1987 Nobel </a:t>
            </a:r>
            <a:r>
              <a:rPr lang="de-DE" dirty="0" err="1"/>
              <a:t>prize</a:t>
            </a:r>
            <a:r>
              <a:rPr lang="de-DE" dirty="0"/>
              <a:t> </a:t>
            </a:r>
            <a:r>
              <a:rPr lang="de-DE" dirty="0" err="1"/>
              <a:t>for</a:t>
            </a:r>
            <a:r>
              <a:rPr lang="de-DE" dirty="0"/>
              <a:t> </a:t>
            </a:r>
            <a:r>
              <a:rPr lang="de-DE" dirty="0" err="1"/>
              <a:t>chemistry</a:t>
            </a:r>
            <a:r>
              <a:rPr lang="de-DE" dirty="0"/>
              <a:t> </a:t>
            </a:r>
            <a:r>
              <a:rPr lang="de-DE" dirty="0" err="1"/>
              <a:t>went</a:t>
            </a:r>
            <a:r>
              <a:rPr lang="de-DE" dirty="0"/>
              <a:t> </a:t>
            </a:r>
            <a:r>
              <a:rPr lang="de-DE" dirty="0" err="1"/>
              <a:t>to</a:t>
            </a:r>
            <a:r>
              <a:rPr lang="de-DE" dirty="0"/>
              <a:t> Cram </a:t>
            </a:r>
            <a:r>
              <a:rPr lang="de-DE" dirty="0" err="1"/>
              <a:t>and</a:t>
            </a:r>
            <a:r>
              <a:rPr lang="de-DE" dirty="0"/>
              <a:t> Lehn </a:t>
            </a:r>
            <a:r>
              <a:rPr lang="de-DE" dirty="0" err="1"/>
              <a:t>for</a:t>
            </a:r>
            <a:r>
              <a:rPr lang="de-DE" dirty="0"/>
              <a:t> such </a:t>
            </a:r>
            <a:r>
              <a:rPr lang="de-DE" dirty="0" err="1"/>
              <a:t>work</a:t>
            </a:r>
            <a:r>
              <a:rPr lang="de-DE" dirty="0"/>
              <a:t> on </a:t>
            </a:r>
            <a:r>
              <a:rPr lang="de-DE" b="1" dirty="0" err="1"/>
              <a:t>supramolecular</a:t>
            </a:r>
            <a:r>
              <a:rPr lang="de-DE" b="1" dirty="0"/>
              <a:t> </a:t>
            </a:r>
            <a:r>
              <a:rPr lang="de-DE" b="1" dirty="0" err="1"/>
              <a:t>chemistry</a:t>
            </a:r>
            <a:r>
              <a:rPr lang="de-DE" dirty="0"/>
              <a:t>.</a:t>
            </a:r>
            <a:endParaRPr lang="de-AT" dirty="0"/>
          </a:p>
          <a:p>
            <a:endParaRPr lang="de-DE" dirty="0"/>
          </a:p>
        </p:txBody>
      </p:sp>
      <p:pic>
        <p:nvPicPr>
          <p:cNvPr id="4" name="Grafik 3">
            <a:extLst>
              <a:ext uri="{FF2B5EF4-FFF2-40B4-BE49-F238E27FC236}">
                <a16:creationId xmlns:a16="http://schemas.microsoft.com/office/drawing/2014/main" id="{DC17B3ED-62B3-2043-AD21-9E1C622F3CEE}"/>
              </a:ext>
            </a:extLst>
          </p:cNvPr>
          <p:cNvPicPr>
            <a:picLocks noChangeAspect="1"/>
          </p:cNvPicPr>
          <p:nvPr/>
        </p:nvPicPr>
        <p:blipFill>
          <a:blip r:embed="rId2"/>
          <a:stretch>
            <a:fillRect/>
          </a:stretch>
        </p:blipFill>
        <p:spPr>
          <a:xfrm>
            <a:off x="1827040" y="3702050"/>
            <a:ext cx="2936012" cy="2790825"/>
          </a:xfrm>
          <a:prstGeom prst="rect">
            <a:avLst/>
          </a:prstGeom>
        </p:spPr>
      </p:pic>
      <p:pic>
        <p:nvPicPr>
          <p:cNvPr id="7" name="Grafik 6">
            <a:extLst>
              <a:ext uri="{FF2B5EF4-FFF2-40B4-BE49-F238E27FC236}">
                <a16:creationId xmlns:a16="http://schemas.microsoft.com/office/drawing/2014/main" id="{588064D7-24A2-FB45-82A6-CF883B4CC7D8}"/>
              </a:ext>
            </a:extLst>
          </p:cNvPr>
          <p:cNvPicPr>
            <a:picLocks noChangeAspect="1"/>
          </p:cNvPicPr>
          <p:nvPr/>
        </p:nvPicPr>
        <p:blipFill>
          <a:blip r:embed="rId3"/>
          <a:stretch>
            <a:fillRect/>
          </a:stretch>
        </p:blipFill>
        <p:spPr>
          <a:xfrm>
            <a:off x="5580109" y="3717925"/>
            <a:ext cx="4641182" cy="2806700"/>
          </a:xfrm>
          <a:prstGeom prst="rect">
            <a:avLst/>
          </a:prstGeom>
        </p:spPr>
      </p:pic>
      <p:sp>
        <p:nvSpPr>
          <p:cNvPr id="8" name="Textfeld 7">
            <a:extLst>
              <a:ext uri="{FF2B5EF4-FFF2-40B4-BE49-F238E27FC236}">
                <a16:creationId xmlns:a16="http://schemas.microsoft.com/office/drawing/2014/main" id="{B18E3AB8-B227-E542-AFE3-37F5210E95D8}"/>
              </a:ext>
            </a:extLst>
          </p:cNvPr>
          <p:cNvSpPr txBox="1"/>
          <p:nvPr/>
        </p:nvSpPr>
        <p:spPr>
          <a:xfrm>
            <a:off x="9491453" y="6492875"/>
            <a:ext cx="2633863" cy="369332"/>
          </a:xfrm>
          <a:prstGeom prst="rect">
            <a:avLst/>
          </a:prstGeom>
          <a:noFill/>
        </p:spPr>
        <p:txBody>
          <a:bodyPr wrap="none" rtlCol="0">
            <a:spAutoFit/>
          </a:bodyPr>
          <a:lstStyle/>
          <a:p>
            <a:r>
              <a:rPr lang="de-DE" dirty="0" err="1"/>
              <a:t>Overview</a:t>
            </a:r>
            <a:r>
              <a:rPr lang="de-DE" dirty="0"/>
              <a:t> </a:t>
            </a:r>
            <a:r>
              <a:rPr lang="de-DE" dirty="0" err="1"/>
              <a:t>of</a:t>
            </a:r>
            <a:r>
              <a:rPr lang="de-DE" dirty="0"/>
              <a:t> </a:t>
            </a:r>
            <a:r>
              <a:rPr lang="de-DE" dirty="0" err="1"/>
              <a:t>Nanorobotics</a:t>
            </a:r>
            <a:endParaRPr lang="de-DE" dirty="0"/>
          </a:p>
        </p:txBody>
      </p:sp>
    </p:spTree>
    <p:extLst>
      <p:ext uri="{BB962C8B-B14F-4D97-AF65-F5344CB8AC3E}">
        <p14:creationId xmlns:p14="http://schemas.microsoft.com/office/powerpoint/2010/main" val="283873987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18600D-5296-CD4B-BA5B-E2C730CC9AD1}"/>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EABD9DC8-D46F-C740-B06A-506AA98CC266}"/>
              </a:ext>
            </a:extLst>
          </p:cNvPr>
          <p:cNvSpPr>
            <a:spLocks noGrp="1"/>
          </p:cNvSpPr>
          <p:nvPr>
            <p:ph idx="1"/>
          </p:nvPr>
        </p:nvSpPr>
        <p:spPr/>
        <p:txBody>
          <a:bodyPr>
            <a:normAutofit/>
          </a:bodyPr>
          <a:lstStyle/>
          <a:p>
            <a:r>
              <a:rPr lang="en" dirty="0"/>
              <a:t>An </a:t>
            </a:r>
            <a:r>
              <a:rPr lang="en" b="1" dirty="0"/>
              <a:t>intramolecular kink junction behaving like a rectifying diode </a:t>
            </a:r>
            <a:r>
              <a:rPr lang="en" dirty="0"/>
              <a:t>has been reported.</a:t>
            </a:r>
          </a:p>
          <a:p>
            <a:r>
              <a:rPr lang="en" dirty="0"/>
              <a:t>Although some kinds of junctions have been synthesized with chemical methods, there is no evidence yet showing that a self-assembly-based approach can provide more complex structures.</a:t>
            </a:r>
          </a:p>
          <a:p>
            <a:r>
              <a:rPr lang="en" b="1" dirty="0"/>
              <a:t>3-D nanorobotic manipulation based </a:t>
            </a:r>
            <a:r>
              <a:rPr lang="en" b="1" dirty="0" err="1"/>
              <a:t>nanoassembly</a:t>
            </a:r>
            <a:r>
              <a:rPr lang="en" b="1" dirty="0"/>
              <a:t> is a promising strategy both for the fabrication of nanotube junctions and for the construction of more complex nanodevices with such junctions</a:t>
            </a:r>
            <a:r>
              <a:rPr lang="en" dirty="0"/>
              <a:t>.</a:t>
            </a:r>
          </a:p>
          <a:p>
            <a:endParaRPr lang="en" dirty="0"/>
          </a:p>
          <a:p>
            <a:endParaRPr lang="en" dirty="0"/>
          </a:p>
          <a:p>
            <a:endParaRPr lang="de-DE" dirty="0"/>
          </a:p>
        </p:txBody>
      </p:sp>
      <p:sp>
        <p:nvSpPr>
          <p:cNvPr id="4" name="Textfeld 3">
            <a:extLst>
              <a:ext uri="{FF2B5EF4-FFF2-40B4-BE49-F238E27FC236}">
                <a16:creationId xmlns:a16="http://schemas.microsoft.com/office/drawing/2014/main" id="{416140A3-7326-084D-9AE3-756D008179BE}"/>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spTree>
    <p:extLst>
      <p:ext uri="{BB962C8B-B14F-4D97-AF65-F5344CB8AC3E}">
        <p14:creationId xmlns:p14="http://schemas.microsoft.com/office/powerpoint/2010/main" val="279805140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015F0E-7360-584A-9B61-CB9232BD52C2}"/>
              </a:ext>
            </a:extLst>
          </p:cNvPr>
          <p:cNvSpPr>
            <a:spLocks noGrp="1"/>
          </p:cNvSpPr>
          <p:nvPr>
            <p:ph type="title"/>
          </p:nvPr>
        </p:nvSpPr>
        <p:spPr/>
        <p:txBody>
          <a:bodyPr/>
          <a:lstStyle/>
          <a:p>
            <a:r>
              <a:rPr lang="de-DE" dirty="0" err="1"/>
              <a:t>Nanotube</a:t>
            </a:r>
            <a:r>
              <a:rPr lang="de-DE" dirty="0"/>
              <a:t> </a:t>
            </a:r>
            <a:r>
              <a:rPr lang="de-DE" dirty="0" err="1"/>
              <a:t>junction</a:t>
            </a:r>
            <a:r>
              <a:rPr lang="de-DE" dirty="0"/>
              <a:t> </a:t>
            </a:r>
            <a:r>
              <a:rPr lang="de-DE" dirty="0" err="1"/>
              <a:t>classification</a:t>
            </a:r>
            <a:endParaRPr lang="de-DE" dirty="0"/>
          </a:p>
        </p:txBody>
      </p:sp>
      <p:sp>
        <p:nvSpPr>
          <p:cNvPr id="3" name="Inhaltsplatzhalter 2">
            <a:extLst>
              <a:ext uri="{FF2B5EF4-FFF2-40B4-BE49-F238E27FC236}">
                <a16:creationId xmlns:a16="http://schemas.microsoft.com/office/drawing/2014/main" id="{136947DF-A746-3141-BC5A-D252D4570525}"/>
              </a:ext>
            </a:extLst>
          </p:cNvPr>
          <p:cNvSpPr>
            <a:spLocks noGrp="1"/>
          </p:cNvSpPr>
          <p:nvPr>
            <p:ph idx="1"/>
          </p:nvPr>
        </p:nvSpPr>
        <p:spPr/>
        <p:txBody>
          <a:bodyPr/>
          <a:lstStyle/>
          <a:p>
            <a:r>
              <a:rPr lang="de-DE" dirty="0" err="1"/>
              <a:t>by</a:t>
            </a:r>
            <a:r>
              <a:rPr lang="de-DE" dirty="0"/>
              <a:t> </a:t>
            </a:r>
            <a:r>
              <a:rPr lang="de-DE" dirty="0" err="1"/>
              <a:t>the</a:t>
            </a:r>
            <a:r>
              <a:rPr lang="de-DE" dirty="0"/>
              <a:t> </a:t>
            </a:r>
            <a:r>
              <a:rPr lang="de-DE" b="1" dirty="0" err="1"/>
              <a:t>kind</a:t>
            </a:r>
            <a:r>
              <a:rPr lang="de-DE" b="1" dirty="0"/>
              <a:t> </a:t>
            </a:r>
            <a:r>
              <a:rPr lang="de-DE" b="1" dirty="0" err="1"/>
              <a:t>of</a:t>
            </a:r>
            <a:r>
              <a:rPr lang="de-DE" b="1" dirty="0"/>
              <a:t> </a:t>
            </a:r>
            <a:r>
              <a:rPr lang="de-DE" b="1" dirty="0" err="1"/>
              <a:t>components</a:t>
            </a:r>
            <a:r>
              <a:rPr lang="de-DE" b="1" dirty="0"/>
              <a:t> </a:t>
            </a:r>
            <a:r>
              <a:rPr lang="de-DE" dirty="0"/>
              <a:t>– SWNTs </a:t>
            </a:r>
            <a:r>
              <a:rPr lang="de-DE" dirty="0" err="1"/>
              <a:t>or</a:t>
            </a:r>
            <a:r>
              <a:rPr lang="de-DE" dirty="0"/>
              <a:t> MWNTs; </a:t>
            </a:r>
          </a:p>
          <a:p>
            <a:r>
              <a:rPr lang="de-DE" dirty="0"/>
              <a:t>OR </a:t>
            </a:r>
            <a:r>
              <a:rPr lang="de-DE" dirty="0" err="1"/>
              <a:t>by</a:t>
            </a:r>
            <a:r>
              <a:rPr lang="de-DE" dirty="0"/>
              <a:t> </a:t>
            </a:r>
            <a:r>
              <a:rPr lang="de-DE" b="1" dirty="0" err="1"/>
              <a:t>geometric</a:t>
            </a:r>
            <a:r>
              <a:rPr lang="de-DE" b="1" dirty="0"/>
              <a:t> </a:t>
            </a:r>
            <a:r>
              <a:rPr lang="de-DE" b="1" dirty="0" err="1"/>
              <a:t>configuration</a:t>
            </a:r>
            <a:r>
              <a:rPr lang="de-DE" b="1" dirty="0"/>
              <a:t> </a:t>
            </a:r>
            <a:r>
              <a:rPr lang="de-DE" dirty="0"/>
              <a:t>– V (</a:t>
            </a:r>
            <a:r>
              <a:rPr lang="de-DE" dirty="0" err="1"/>
              <a:t>kink</a:t>
            </a:r>
            <a:r>
              <a:rPr lang="de-DE" dirty="0"/>
              <a:t>), I, X- (</a:t>
            </a:r>
            <a:r>
              <a:rPr lang="de-DE" dirty="0" err="1"/>
              <a:t>cross</a:t>
            </a:r>
            <a:r>
              <a:rPr lang="de-DE" dirty="0"/>
              <a:t>), T-, Y- (</a:t>
            </a:r>
            <a:r>
              <a:rPr lang="de-DE" dirty="0" err="1"/>
              <a:t>branch</a:t>
            </a:r>
            <a:r>
              <a:rPr lang="de-DE" dirty="0"/>
              <a:t>), </a:t>
            </a:r>
            <a:r>
              <a:rPr lang="de-DE" dirty="0" err="1"/>
              <a:t>and</a:t>
            </a:r>
            <a:r>
              <a:rPr lang="de-DE" dirty="0"/>
              <a:t> 3-D </a:t>
            </a:r>
            <a:r>
              <a:rPr lang="de-DE" dirty="0" err="1"/>
              <a:t>junctions</a:t>
            </a:r>
            <a:r>
              <a:rPr lang="de-DE" dirty="0"/>
              <a:t>; </a:t>
            </a:r>
          </a:p>
          <a:p>
            <a:r>
              <a:rPr lang="de-DE" dirty="0"/>
              <a:t>OR </a:t>
            </a:r>
            <a:r>
              <a:rPr lang="de-DE" dirty="0" err="1"/>
              <a:t>by</a:t>
            </a:r>
            <a:r>
              <a:rPr lang="de-DE" dirty="0"/>
              <a:t> </a:t>
            </a:r>
            <a:r>
              <a:rPr lang="de-DE" b="1" dirty="0" err="1"/>
              <a:t>conductivity</a:t>
            </a:r>
            <a:r>
              <a:rPr lang="de-DE" dirty="0"/>
              <a:t> – metallic </a:t>
            </a:r>
            <a:r>
              <a:rPr lang="de-DE" dirty="0" err="1"/>
              <a:t>or</a:t>
            </a:r>
            <a:r>
              <a:rPr lang="de-DE" dirty="0"/>
              <a:t> </a:t>
            </a:r>
            <a:r>
              <a:rPr lang="de-DE" dirty="0" err="1"/>
              <a:t>semiconducting</a:t>
            </a:r>
            <a:r>
              <a:rPr lang="de-DE" dirty="0"/>
              <a:t>; </a:t>
            </a:r>
          </a:p>
          <a:p>
            <a:r>
              <a:rPr lang="de-DE" dirty="0"/>
              <a:t>OR </a:t>
            </a:r>
            <a:r>
              <a:rPr lang="de-DE" dirty="0" err="1"/>
              <a:t>by</a:t>
            </a:r>
            <a:r>
              <a:rPr lang="de-DE" dirty="0"/>
              <a:t> </a:t>
            </a:r>
            <a:r>
              <a:rPr lang="de-DE" b="1" dirty="0" err="1"/>
              <a:t>connection</a:t>
            </a:r>
            <a:r>
              <a:rPr lang="de-DE" b="1" dirty="0"/>
              <a:t> </a:t>
            </a:r>
            <a:r>
              <a:rPr lang="de-DE" b="1" dirty="0" err="1"/>
              <a:t>methods</a:t>
            </a:r>
            <a:r>
              <a:rPr lang="de-DE" b="1" dirty="0"/>
              <a:t> </a:t>
            </a:r>
            <a:r>
              <a:rPr lang="de-DE" dirty="0"/>
              <a:t>– </a:t>
            </a:r>
            <a:r>
              <a:rPr lang="de-DE" dirty="0" err="1"/>
              <a:t>intermolecular</a:t>
            </a:r>
            <a:r>
              <a:rPr lang="de-DE" dirty="0"/>
              <a:t> (</a:t>
            </a:r>
            <a:r>
              <a:rPr lang="de-DE" dirty="0" err="1"/>
              <a:t>connected</a:t>
            </a:r>
            <a:r>
              <a:rPr lang="de-DE" dirty="0"/>
              <a:t> </a:t>
            </a:r>
            <a:r>
              <a:rPr lang="de-DE" dirty="0" err="1"/>
              <a:t>with</a:t>
            </a:r>
            <a:r>
              <a:rPr lang="de-DE" dirty="0"/>
              <a:t> van der Waals </a:t>
            </a:r>
            <a:r>
              <a:rPr lang="de-DE" dirty="0" err="1"/>
              <a:t>force</a:t>
            </a:r>
            <a:r>
              <a:rPr lang="de-DE" dirty="0"/>
              <a:t>, EBID, etc.) </a:t>
            </a:r>
            <a:r>
              <a:rPr lang="de-DE" dirty="0" err="1"/>
              <a:t>or</a:t>
            </a:r>
            <a:r>
              <a:rPr lang="de-DE" dirty="0"/>
              <a:t> </a:t>
            </a:r>
            <a:r>
              <a:rPr lang="de-DE" dirty="0" err="1"/>
              <a:t>intramolecular</a:t>
            </a:r>
            <a:r>
              <a:rPr lang="de-DE" dirty="0"/>
              <a:t> (</a:t>
            </a:r>
            <a:r>
              <a:rPr lang="de-DE" dirty="0" err="1"/>
              <a:t>connected</a:t>
            </a:r>
            <a:r>
              <a:rPr lang="de-DE" dirty="0"/>
              <a:t> </a:t>
            </a:r>
            <a:r>
              <a:rPr lang="de-DE" dirty="0" err="1"/>
              <a:t>with</a:t>
            </a:r>
            <a:r>
              <a:rPr lang="de-DE" dirty="0"/>
              <a:t> </a:t>
            </a:r>
            <a:r>
              <a:rPr lang="de-DE" dirty="0" err="1"/>
              <a:t>chemical</a:t>
            </a:r>
            <a:r>
              <a:rPr lang="de-DE" dirty="0"/>
              <a:t> </a:t>
            </a:r>
            <a:r>
              <a:rPr lang="de-DE" dirty="0" err="1"/>
              <a:t>bonds</a:t>
            </a:r>
            <a:r>
              <a:rPr lang="de-DE" dirty="0"/>
              <a:t>) </a:t>
            </a:r>
            <a:r>
              <a:rPr lang="de-DE" dirty="0" err="1"/>
              <a:t>junctions</a:t>
            </a:r>
            <a:r>
              <a:rPr lang="de-DE" dirty="0"/>
              <a:t>. </a:t>
            </a:r>
            <a:endParaRPr lang="de-AT" dirty="0"/>
          </a:p>
          <a:p>
            <a:endParaRPr lang="de-DE" dirty="0"/>
          </a:p>
        </p:txBody>
      </p:sp>
      <p:sp>
        <p:nvSpPr>
          <p:cNvPr id="4" name="Textfeld 3">
            <a:extLst>
              <a:ext uri="{FF2B5EF4-FFF2-40B4-BE49-F238E27FC236}">
                <a16:creationId xmlns:a16="http://schemas.microsoft.com/office/drawing/2014/main" id="{BD29A1FC-8D4C-E740-A876-B7900B30C1E1}"/>
              </a:ext>
            </a:extLst>
          </p:cNvPr>
          <p:cNvSpPr txBox="1"/>
          <p:nvPr/>
        </p:nvSpPr>
        <p:spPr>
          <a:xfrm>
            <a:off x="2177716" y="5943600"/>
            <a:ext cx="3953133" cy="369332"/>
          </a:xfrm>
          <a:prstGeom prst="rect">
            <a:avLst/>
          </a:prstGeom>
          <a:noFill/>
        </p:spPr>
        <p:txBody>
          <a:bodyPr wrap="none" rtlCol="0">
            <a:spAutoFit/>
          </a:bodyPr>
          <a:lstStyle/>
          <a:p>
            <a:r>
              <a:rPr lang="de-DE" dirty="0" err="1"/>
              <a:t>Here</a:t>
            </a:r>
            <a:r>
              <a:rPr lang="de-DE" dirty="0"/>
              <a:t> </a:t>
            </a:r>
            <a:r>
              <a:rPr lang="de-DE" dirty="0" err="1"/>
              <a:t>start</a:t>
            </a:r>
            <a:r>
              <a:rPr lang="de-DE" dirty="0"/>
              <a:t> </a:t>
            </a:r>
            <a:r>
              <a:rPr lang="de-DE" dirty="0" err="1"/>
              <a:t>lecture</a:t>
            </a:r>
            <a:r>
              <a:rPr lang="de-DE" dirty="0"/>
              <a:t> on </a:t>
            </a:r>
            <a:r>
              <a:rPr lang="de-DE" dirty="0" err="1"/>
              <a:t>December</a:t>
            </a:r>
            <a:r>
              <a:rPr lang="de-DE" dirty="0"/>
              <a:t> 5, 2018 </a:t>
            </a:r>
          </a:p>
        </p:txBody>
      </p:sp>
      <p:pic>
        <p:nvPicPr>
          <p:cNvPr id="5" name="Grafik 4">
            <a:extLst>
              <a:ext uri="{FF2B5EF4-FFF2-40B4-BE49-F238E27FC236}">
                <a16:creationId xmlns:a16="http://schemas.microsoft.com/office/drawing/2014/main" id="{DEFAD6F8-1952-FF4C-BE39-3A699C52BF4C}"/>
              </a:ext>
            </a:extLst>
          </p:cNvPr>
          <p:cNvPicPr>
            <a:picLocks noChangeAspect="1"/>
          </p:cNvPicPr>
          <p:nvPr/>
        </p:nvPicPr>
        <p:blipFill>
          <a:blip r:embed="rId2"/>
          <a:stretch>
            <a:fillRect/>
          </a:stretch>
        </p:blipFill>
        <p:spPr>
          <a:xfrm>
            <a:off x="8194644" y="545598"/>
            <a:ext cx="4084919" cy="1862723"/>
          </a:xfrm>
          <a:prstGeom prst="rect">
            <a:avLst/>
          </a:prstGeom>
        </p:spPr>
      </p:pic>
      <p:pic>
        <p:nvPicPr>
          <p:cNvPr id="6" name="Grafik 5">
            <a:extLst>
              <a:ext uri="{FF2B5EF4-FFF2-40B4-BE49-F238E27FC236}">
                <a16:creationId xmlns:a16="http://schemas.microsoft.com/office/drawing/2014/main" id="{9BD5D5F1-A1E0-814A-81B5-7ED3E480EDD9}"/>
              </a:ext>
            </a:extLst>
          </p:cNvPr>
          <p:cNvPicPr>
            <a:picLocks noChangeAspect="1"/>
          </p:cNvPicPr>
          <p:nvPr/>
        </p:nvPicPr>
        <p:blipFill rotWithShape="1">
          <a:blip r:embed="rId3"/>
          <a:srcRect l="38324" t="50901" r="32796"/>
          <a:stretch/>
        </p:blipFill>
        <p:spPr>
          <a:xfrm>
            <a:off x="6785811" y="4630491"/>
            <a:ext cx="2614863" cy="2227509"/>
          </a:xfrm>
          <a:prstGeom prst="rect">
            <a:avLst/>
          </a:prstGeom>
        </p:spPr>
      </p:pic>
      <p:sp>
        <p:nvSpPr>
          <p:cNvPr id="7" name="Textfeld 6">
            <a:extLst>
              <a:ext uri="{FF2B5EF4-FFF2-40B4-BE49-F238E27FC236}">
                <a16:creationId xmlns:a16="http://schemas.microsoft.com/office/drawing/2014/main" id="{33D482F5-7218-1A49-A5E7-E056DC43DDA5}"/>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spTree>
    <p:extLst>
      <p:ext uri="{BB962C8B-B14F-4D97-AF65-F5344CB8AC3E}">
        <p14:creationId xmlns:p14="http://schemas.microsoft.com/office/powerpoint/2010/main" val="32499063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EFAD6F8-1952-FF4C-BE39-3A699C52BF4C}"/>
              </a:ext>
            </a:extLst>
          </p:cNvPr>
          <p:cNvPicPr>
            <a:picLocks noChangeAspect="1"/>
          </p:cNvPicPr>
          <p:nvPr/>
        </p:nvPicPr>
        <p:blipFill>
          <a:blip r:embed="rId2"/>
          <a:stretch>
            <a:fillRect/>
          </a:stretch>
        </p:blipFill>
        <p:spPr>
          <a:xfrm>
            <a:off x="1770745" y="0"/>
            <a:ext cx="8411981" cy="3835863"/>
          </a:xfrm>
          <a:prstGeom prst="rect">
            <a:avLst/>
          </a:prstGeom>
        </p:spPr>
      </p:pic>
      <p:pic>
        <p:nvPicPr>
          <p:cNvPr id="6" name="Grafik 5">
            <a:extLst>
              <a:ext uri="{FF2B5EF4-FFF2-40B4-BE49-F238E27FC236}">
                <a16:creationId xmlns:a16="http://schemas.microsoft.com/office/drawing/2014/main" id="{9BD5D5F1-A1E0-814A-81B5-7ED3E480EDD9}"/>
              </a:ext>
            </a:extLst>
          </p:cNvPr>
          <p:cNvPicPr>
            <a:picLocks noChangeAspect="1"/>
          </p:cNvPicPr>
          <p:nvPr/>
        </p:nvPicPr>
        <p:blipFill rotWithShape="1">
          <a:blip r:embed="rId3"/>
          <a:srcRect l="38012" t="50901" r="32796"/>
          <a:stretch/>
        </p:blipFill>
        <p:spPr>
          <a:xfrm>
            <a:off x="3513221" y="3631710"/>
            <a:ext cx="3828196" cy="3226290"/>
          </a:xfrm>
          <a:prstGeom prst="rect">
            <a:avLst/>
          </a:prstGeom>
        </p:spPr>
      </p:pic>
      <p:sp>
        <p:nvSpPr>
          <p:cNvPr id="11" name="Textfeld 10">
            <a:extLst>
              <a:ext uri="{FF2B5EF4-FFF2-40B4-BE49-F238E27FC236}">
                <a16:creationId xmlns:a16="http://schemas.microsoft.com/office/drawing/2014/main" id="{9196EDDA-76ED-A941-AD85-361B0525CF1A}"/>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spTree>
    <p:extLst>
      <p:ext uri="{BB962C8B-B14F-4D97-AF65-F5344CB8AC3E}">
        <p14:creationId xmlns:p14="http://schemas.microsoft.com/office/powerpoint/2010/main" val="221590343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A654D3-F132-2A48-A03F-55DB9B83D1C6}"/>
              </a:ext>
            </a:extLst>
          </p:cNvPr>
          <p:cNvSpPr>
            <a:spLocks noGrp="1"/>
          </p:cNvSpPr>
          <p:nvPr>
            <p:ph type="title"/>
          </p:nvPr>
        </p:nvSpPr>
        <p:spPr/>
        <p:txBody>
          <a:bodyPr>
            <a:normAutofit/>
          </a:bodyPr>
          <a:lstStyle/>
          <a:p>
            <a:r>
              <a:rPr lang="en" dirty="0"/>
              <a:t>MWNT junctions by emphasizing the connection methods</a:t>
            </a:r>
            <a:endParaRPr lang="de-DE" dirty="0"/>
          </a:p>
        </p:txBody>
      </p:sp>
      <p:sp>
        <p:nvSpPr>
          <p:cNvPr id="3" name="Inhaltsplatzhalter 2">
            <a:extLst>
              <a:ext uri="{FF2B5EF4-FFF2-40B4-BE49-F238E27FC236}">
                <a16:creationId xmlns:a16="http://schemas.microsoft.com/office/drawing/2014/main" id="{18E104DD-C2CA-364B-895F-EE2E57D908F1}"/>
              </a:ext>
            </a:extLst>
          </p:cNvPr>
          <p:cNvSpPr>
            <a:spLocks noGrp="1"/>
          </p:cNvSpPr>
          <p:nvPr>
            <p:ph idx="1"/>
          </p:nvPr>
        </p:nvSpPr>
        <p:spPr/>
        <p:txBody>
          <a:bodyPr/>
          <a:lstStyle/>
          <a:p>
            <a:r>
              <a:rPr lang="en" dirty="0"/>
              <a:t>by connecting with </a:t>
            </a:r>
            <a:r>
              <a:rPr lang="en" b="1" dirty="0"/>
              <a:t>van der Waals forces</a:t>
            </a:r>
          </a:p>
          <a:p>
            <a:pPr marL="0" indent="0">
              <a:buNone/>
            </a:pPr>
            <a:r>
              <a:rPr lang="en" b="1" dirty="0"/>
              <a:t>    </a:t>
            </a:r>
            <a:r>
              <a:rPr lang="de-AT" dirty="0">
                <a:hlinkClick r:id="rId2"/>
              </a:rPr>
              <a:t>https://www.youtube.com/watch?v=HGc9RFD7iSE</a:t>
            </a:r>
            <a:r>
              <a:rPr lang="de-AT" dirty="0"/>
              <a:t> </a:t>
            </a:r>
            <a:r>
              <a:rPr lang="en" dirty="0"/>
              <a:t>, </a:t>
            </a:r>
          </a:p>
          <a:p>
            <a:r>
              <a:rPr lang="en" dirty="0"/>
              <a:t>joining by </a:t>
            </a:r>
            <a:r>
              <a:rPr lang="en" b="1" dirty="0"/>
              <a:t>electron-beam-induced deposition</a:t>
            </a:r>
          </a:p>
          <a:p>
            <a:pPr marL="0" indent="0">
              <a:buNone/>
            </a:pPr>
            <a:r>
              <a:rPr lang="en" b="1" dirty="0"/>
              <a:t>    </a:t>
            </a:r>
            <a:r>
              <a:rPr lang="de-AT" dirty="0">
                <a:hlinkClick r:id="rId3"/>
              </a:rPr>
              <a:t>https://www.youtube.com/watch?v=12MvvaH9FvI</a:t>
            </a:r>
            <a:r>
              <a:rPr lang="de-AT" dirty="0"/>
              <a:t> </a:t>
            </a:r>
            <a:endParaRPr lang="en" dirty="0"/>
          </a:p>
          <a:p>
            <a:r>
              <a:rPr lang="en" dirty="0"/>
              <a:t>and bonding through </a:t>
            </a:r>
            <a:r>
              <a:rPr lang="en" b="1" dirty="0"/>
              <a:t>mechanochemistry</a:t>
            </a:r>
            <a:r>
              <a:rPr lang="en" dirty="0"/>
              <a:t>.</a:t>
            </a:r>
          </a:p>
          <a:p>
            <a:endParaRPr lang="de-DE" dirty="0"/>
          </a:p>
        </p:txBody>
      </p:sp>
      <p:sp>
        <p:nvSpPr>
          <p:cNvPr id="4" name="Textfeld 3">
            <a:extLst>
              <a:ext uri="{FF2B5EF4-FFF2-40B4-BE49-F238E27FC236}">
                <a16:creationId xmlns:a16="http://schemas.microsoft.com/office/drawing/2014/main" id="{7DCD1BA4-1C3C-7D45-B6EC-5361C159F06B}"/>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spTree>
    <p:extLst>
      <p:ext uri="{BB962C8B-B14F-4D97-AF65-F5344CB8AC3E}">
        <p14:creationId xmlns:p14="http://schemas.microsoft.com/office/powerpoint/2010/main" val="219474810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903E14-FC3F-7047-89EC-670E4299F4C4}"/>
              </a:ext>
            </a:extLst>
          </p:cNvPr>
          <p:cNvSpPr>
            <a:spLocks noGrp="1"/>
          </p:cNvSpPr>
          <p:nvPr>
            <p:ph type="title"/>
          </p:nvPr>
        </p:nvSpPr>
        <p:spPr/>
        <p:txBody>
          <a:bodyPr/>
          <a:lstStyle/>
          <a:p>
            <a:pPr algn="ctr"/>
            <a:r>
              <a:rPr lang="en" dirty="0"/>
              <a:t>MWNT junctions connected with van der Waals forces</a:t>
            </a:r>
            <a:endParaRPr lang="de-DE" dirty="0"/>
          </a:p>
        </p:txBody>
      </p:sp>
      <p:sp>
        <p:nvSpPr>
          <p:cNvPr id="3" name="Inhaltsplatzhalter 2">
            <a:extLst>
              <a:ext uri="{FF2B5EF4-FFF2-40B4-BE49-F238E27FC236}">
                <a16:creationId xmlns:a16="http://schemas.microsoft.com/office/drawing/2014/main" id="{AC78A3FD-0923-FB48-AFEE-8DB79629E26E}"/>
              </a:ext>
            </a:extLst>
          </p:cNvPr>
          <p:cNvSpPr>
            <a:spLocks noGrp="1"/>
          </p:cNvSpPr>
          <p:nvPr>
            <p:ph idx="1"/>
          </p:nvPr>
        </p:nvSpPr>
        <p:spPr/>
        <p:txBody>
          <a:bodyPr>
            <a:normAutofit/>
          </a:bodyPr>
          <a:lstStyle/>
          <a:p>
            <a:r>
              <a:rPr lang="en" dirty="0"/>
              <a:t>To fabricate such junctions, the main process is to </a:t>
            </a:r>
            <a:r>
              <a:rPr lang="en" b="1" dirty="0"/>
              <a:t>position</a:t>
            </a:r>
            <a:r>
              <a:rPr lang="en" dirty="0"/>
              <a:t> two or more nanotubes together with nanometer resolution;</a:t>
            </a:r>
          </a:p>
          <a:p>
            <a:r>
              <a:rPr lang="en" dirty="0"/>
              <a:t>they will then be </a:t>
            </a:r>
            <a:r>
              <a:rPr lang="en" b="1" dirty="0"/>
              <a:t>connected naturally by intermolecular van der Waals forces</a:t>
            </a:r>
            <a:r>
              <a:rPr lang="en" dirty="0"/>
              <a:t>. </a:t>
            </a:r>
          </a:p>
          <a:p>
            <a:r>
              <a:rPr lang="en" dirty="0"/>
              <a:t>Such junctions are mainly for structures where </a:t>
            </a:r>
            <a:r>
              <a:rPr lang="en" b="1" dirty="0"/>
              <a:t>contact rather than strength</a:t>
            </a:r>
            <a:r>
              <a:rPr lang="en" dirty="0"/>
              <a:t> is emphasized.</a:t>
            </a:r>
          </a:p>
          <a:p>
            <a:r>
              <a:rPr lang="en" dirty="0"/>
              <a:t>Placing them onto a surface can make them more stable. In some cases, when </a:t>
            </a:r>
            <a:r>
              <a:rPr lang="en" b="1" dirty="0"/>
              <a:t>lateral movement </a:t>
            </a:r>
            <a:r>
              <a:rPr lang="en" dirty="0"/>
              <a:t>along the surface of nanotubes is desired while keeping them in contact, van der Waals-type connections are the only ones that are suitable.</a:t>
            </a:r>
          </a:p>
          <a:p>
            <a:endParaRPr lang="de-DE" dirty="0"/>
          </a:p>
        </p:txBody>
      </p:sp>
      <p:sp>
        <p:nvSpPr>
          <p:cNvPr id="4" name="Textfeld 3">
            <a:extLst>
              <a:ext uri="{FF2B5EF4-FFF2-40B4-BE49-F238E27FC236}">
                <a16:creationId xmlns:a16="http://schemas.microsoft.com/office/drawing/2014/main" id="{79051E4C-3136-344F-8B5F-F176454D8301}"/>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spTree>
    <p:extLst>
      <p:ext uri="{BB962C8B-B14F-4D97-AF65-F5344CB8AC3E}">
        <p14:creationId xmlns:p14="http://schemas.microsoft.com/office/powerpoint/2010/main" val="420637132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F6CD83-99CC-B842-9EEB-646AEEA13949}"/>
              </a:ext>
            </a:extLst>
          </p:cNvPr>
          <p:cNvSpPr>
            <a:spLocks noGrp="1"/>
          </p:cNvSpPr>
          <p:nvPr>
            <p:ph type="title"/>
          </p:nvPr>
        </p:nvSpPr>
        <p:spPr/>
        <p:txBody>
          <a:bodyPr>
            <a:normAutofit/>
          </a:bodyPr>
          <a:lstStyle/>
          <a:p>
            <a:pPr algn="ctr"/>
            <a:r>
              <a:rPr lang="en" dirty="0"/>
              <a:t>MWNT junctions</a:t>
            </a:r>
            <a:endParaRPr lang="de-DE" dirty="0"/>
          </a:p>
        </p:txBody>
      </p:sp>
      <p:pic>
        <p:nvPicPr>
          <p:cNvPr id="5" name="Inhaltsplatzhalter 4">
            <a:extLst>
              <a:ext uri="{FF2B5EF4-FFF2-40B4-BE49-F238E27FC236}">
                <a16:creationId xmlns:a16="http://schemas.microsoft.com/office/drawing/2014/main" id="{AA948843-FFB2-604C-8470-4DADC2AC4202}"/>
              </a:ext>
            </a:extLst>
          </p:cNvPr>
          <p:cNvPicPr>
            <a:picLocks noGrp="1" noChangeAspect="1"/>
          </p:cNvPicPr>
          <p:nvPr>
            <p:ph idx="1"/>
          </p:nvPr>
        </p:nvPicPr>
        <p:blipFill rotWithShape="1">
          <a:blip r:embed="rId2"/>
          <a:srcRect r="63797"/>
          <a:stretch/>
        </p:blipFill>
        <p:spPr>
          <a:xfrm>
            <a:off x="838200" y="1690688"/>
            <a:ext cx="3806952" cy="2863705"/>
          </a:xfrm>
        </p:spPr>
      </p:pic>
      <p:sp>
        <p:nvSpPr>
          <p:cNvPr id="3" name="Textfeld 2">
            <a:extLst>
              <a:ext uri="{FF2B5EF4-FFF2-40B4-BE49-F238E27FC236}">
                <a16:creationId xmlns:a16="http://schemas.microsoft.com/office/drawing/2014/main" id="{5EDD8C95-4637-364F-8E49-910914BDC913}"/>
              </a:ext>
            </a:extLst>
          </p:cNvPr>
          <p:cNvSpPr txBox="1"/>
          <p:nvPr/>
        </p:nvSpPr>
        <p:spPr>
          <a:xfrm>
            <a:off x="838200" y="4764971"/>
            <a:ext cx="7268336" cy="523220"/>
          </a:xfrm>
          <a:prstGeom prst="rect">
            <a:avLst/>
          </a:prstGeom>
          <a:noFill/>
        </p:spPr>
        <p:txBody>
          <a:bodyPr wrap="none" rtlCol="0">
            <a:spAutoFit/>
          </a:bodyPr>
          <a:lstStyle/>
          <a:p>
            <a:pPr marL="342900" indent="-342900">
              <a:buAutoNum type="alphaLcParenBoth"/>
            </a:pPr>
            <a:r>
              <a:rPr lang="en" sz="2800" dirty="0"/>
              <a:t> MWNTs connected with van der Waals force. </a:t>
            </a:r>
          </a:p>
        </p:txBody>
      </p:sp>
      <p:sp>
        <p:nvSpPr>
          <p:cNvPr id="6" name="Textfeld 5">
            <a:extLst>
              <a:ext uri="{FF2B5EF4-FFF2-40B4-BE49-F238E27FC236}">
                <a16:creationId xmlns:a16="http://schemas.microsoft.com/office/drawing/2014/main" id="{F280FA99-8001-DC45-B67E-F8C02871F23A}"/>
              </a:ext>
            </a:extLst>
          </p:cNvPr>
          <p:cNvSpPr txBox="1"/>
          <p:nvPr/>
        </p:nvSpPr>
        <p:spPr>
          <a:xfrm>
            <a:off x="9890280" y="6504907"/>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spTree>
    <p:extLst>
      <p:ext uri="{BB962C8B-B14F-4D97-AF65-F5344CB8AC3E}">
        <p14:creationId xmlns:p14="http://schemas.microsoft.com/office/powerpoint/2010/main" val="188358692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5060CE-A415-0B44-BE6F-FECF42DCA1E2}"/>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0A48C731-01D4-014E-9A0E-5EA10F71917A}"/>
              </a:ext>
            </a:extLst>
          </p:cNvPr>
          <p:cNvSpPr>
            <a:spLocks noGrp="1"/>
          </p:cNvSpPr>
          <p:nvPr>
            <p:ph idx="1"/>
          </p:nvPr>
        </p:nvSpPr>
        <p:spPr/>
        <p:txBody>
          <a:bodyPr>
            <a:normAutofit/>
          </a:bodyPr>
          <a:lstStyle/>
          <a:p>
            <a:r>
              <a:rPr lang="en" dirty="0"/>
              <a:t>The previous figure shows a </a:t>
            </a:r>
            <a:r>
              <a:rPr lang="en" b="1" dirty="0"/>
              <a:t>T-junction connected with van der Waals forces</a:t>
            </a:r>
            <a:r>
              <a:rPr lang="en" dirty="0"/>
              <a:t>, which is fabricated by positioning the tip of an MWNT onto another MWNT until they form a bond. </a:t>
            </a:r>
          </a:p>
          <a:p>
            <a:r>
              <a:rPr lang="en" dirty="0"/>
              <a:t>The contact is checked by measuring the shear connection force.</a:t>
            </a:r>
          </a:p>
          <a:p>
            <a:endParaRPr lang="de-DE" dirty="0"/>
          </a:p>
        </p:txBody>
      </p:sp>
      <p:sp>
        <p:nvSpPr>
          <p:cNvPr id="4" name="Textfeld 3">
            <a:extLst>
              <a:ext uri="{FF2B5EF4-FFF2-40B4-BE49-F238E27FC236}">
                <a16:creationId xmlns:a16="http://schemas.microsoft.com/office/drawing/2014/main" id="{F8286051-EC2D-E440-98AF-CB529D40A587}"/>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spTree>
    <p:extLst>
      <p:ext uri="{BB962C8B-B14F-4D97-AF65-F5344CB8AC3E}">
        <p14:creationId xmlns:p14="http://schemas.microsoft.com/office/powerpoint/2010/main" val="337619682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F6CD83-99CC-B842-9EEB-646AEEA13949}"/>
              </a:ext>
            </a:extLst>
          </p:cNvPr>
          <p:cNvSpPr>
            <a:spLocks noGrp="1"/>
          </p:cNvSpPr>
          <p:nvPr>
            <p:ph type="title"/>
          </p:nvPr>
        </p:nvSpPr>
        <p:spPr/>
        <p:txBody>
          <a:bodyPr>
            <a:normAutofit/>
          </a:bodyPr>
          <a:lstStyle/>
          <a:p>
            <a:pPr algn="ctr"/>
            <a:r>
              <a:rPr lang="en" dirty="0"/>
              <a:t>MWNT junctions</a:t>
            </a:r>
            <a:endParaRPr lang="de-DE" dirty="0"/>
          </a:p>
        </p:txBody>
      </p:sp>
      <p:pic>
        <p:nvPicPr>
          <p:cNvPr id="5" name="Inhaltsplatzhalter 4">
            <a:extLst>
              <a:ext uri="{FF2B5EF4-FFF2-40B4-BE49-F238E27FC236}">
                <a16:creationId xmlns:a16="http://schemas.microsoft.com/office/drawing/2014/main" id="{AA948843-FFB2-604C-8470-4DADC2AC4202}"/>
              </a:ext>
            </a:extLst>
          </p:cNvPr>
          <p:cNvPicPr>
            <a:picLocks noGrp="1" noChangeAspect="1"/>
          </p:cNvPicPr>
          <p:nvPr>
            <p:ph idx="1"/>
          </p:nvPr>
        </p:nvPicPr>
        <p:blipFill rotWithShape="1">
          <a:blip r:embed="rId2"/>
          <a:srcRect r="63797"/>
          <a:stretch/>
        </p:blipFill>
        <p:spPr>
          <a:xfrm>
            <a:off x="838200" y="1690688"/>
            <a:ext cx="3806952" cy="2863705"/>
          </a:xfrm>
        </p:spPr>
      </p:pic>
      <p:sp>
        <p:nvSpPr>
          <p:cNvPr id="3" name="Textfeld 2">
            <a:extLst>
              <a:ext uri="{FF2B5EF4-FFF2-40B4-BE49-F238E27FC236}">
                <a16:creationId xmlns:a16="http://schemas.microsoft.com/office/drawing/2014/main" id="{5EDD8C95-4637-364F-8E49-910914BDC913}"/>
              </a:ext>
            </a:extLst>
          </p:cNvPr>
          <p:cNvSpPr txBox="1"/>
          <p:nvPr/>
        </p:nvSpPr>
        <p:spPr>
          <a:xfrm>
            <a:off x="838200" y="4764971"/>
            <a:ext cx="7268336" cy="523220"/>
          </a:xfrm>
          <a:prstGeom prst="rect">
            <a:avLst/>
          </a:prstGeom>
          <a:noFill/>
        </p:spPr>
        <p:txBody>
          <a:bodyPr wrap="none" rtlCol="0">
            <a:spAutoFit/>
          </a:bodyPr>
          <a:lstStyle/>
          <a:p>
            <a:pPr marL="342900" indent="-342900">
              <a:buAutoNum type="alphaLcParenBoth"/>
            </a:pPr>
            <a:r>
              <a:rPr lang="en" sz="2800" dirty="0"/>
              <a:t> MWNTs connected with van der Waals force. </a:t>
            </a:r>
          </a:p>
        </p:txBody>
      </p:sp>
      <p:sp>
        <p:nvSpPr>
          <p:cNvPr id="6" name="Textfeld 5">
            <a:extLst>
              <a:ext uri="{FF2B5EF4-FFF2-40B4-BE49-F238E27FC236}">
                <a16:creationId xmlns:a16="http://schemas.microsoft.com/office/drawing/2014/main" id="{E8F39A68-8874-254E-BCB1-E341510B33B9}"/>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spTree>
    <p:extLst>
      <p:ext uri="{BB962C8B-B14F-4D97-AF65-F5344CB8AC3E}">
        <p14:creationId xmlns:p14="http://schemas.microsoft.com/office/powerpoint/2010/main" val="159754847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903E14-FC3F-7047-89EC-670E4299F4C4}"/>
              </a:ext>
            </a:extLst>
          </p:cNvPr>
          <p:cNvSpPr>
            <a:spLocks noGrp="1"/>
          </p:cNvSpPr>
          <p:nvPr>
            <p:ph type="title"/>
          </p:nvPr>
        </p:nvSpPr>
        <p:spPr/>
        <p:txBody>
          <a:bodyPr/>
          <a:lstStyle/>
          <a:p>
            <a:pPr algn="ctr"/>
            <a:r>
              <a:rPr lang="en" dirty="0"/>
              <a:t>MWNT junctions connected with EBID</a:t>
            </a:r>
            <a:endParaRPr lang="de-DE" dirty="0"/>
          </a:p>
        </p:txBody>
      </p:sp>
      <p:sp>
        <p:nvSpPr>
          <p:cNvPr id="3" name="Inhaltsplatzhalter 2">
            <a:extLst>
              <a:ext uri="{FF2B5EF4-FFF2-40B4-BE49-F238E27FC236}">
                <a16:creationId xmlns:a16="http://schemas.microsoft.com/office/drawing/2014/main" id="{AC78A3FD-0923-FB48-AFEE-8DB79629E26E}"/>
              </a:ext>
            </a:extLst>
          </p:cNvPr>
          <p:cNvSpPr>
            <a:spLocks noGrp="1"/>
          </p:cNvSpPr>
          <p:nvPr>
            <p:ph idx="1"/>
          </p:nvPr>
        </p:nvSpPr>
        <p:spPr/>
        <p:txBody>
          <a:bodyPr>
            <a:normAutofit/>
          </a:bodyPr>
          <a:lstStyle/>
          <a:p>
            <a:r>
              <a:rPr lang="de-DE" b="1" dirty="0"/>
              <a:t>EBID</a:t>
            </a:r>
            <a:r>
              <a:rPr lang="de-DE" dirty="0"/>
              <a:t> </a:t>
            </a:r>
            <a:r>
              <a:rPr lang="de-DE" dirty="0" err="1"/>
              <a:t>provides</a:t>
            </a:r>
            <a:r>
              <a:rPr lang="de-DE" dirty="0"/>
              <a:t> a </a:t>
            </a:r>
            <a:r>
              <a:rPr lang="de-DE" dirty="0" err="1"/>
              <a:t>soldering</a:t>
            </a:r>
            <a:r>
              <a:rPr lang="de-DE" dirty="0"/>
              <a:t> </a:t>
            </a:r>
            <a:r>
              <a:rPr lang="de-DE" dirty="0" err="1"/>
              <a:t>method</a:t>
            </a:r>
            <a:r>
              <a:rPr lang="de-DE" dirty="0"/>
              <a:t> </a:t>
            </a:r>
            <a:r>
              <a:rPr lang="de-DE" dirty="0" err="1"/>
              <a:t>to</a:t>
            </a:r>
            <a:r>
              <a:rPr lang="de-DE" dirty="0"/>
              <a:t> </a:t>
            </a:r>
            <a:r>
              <a:rPr lang="de-DE" dirty="0" err="1"/>
              <a:t>obtain</a:t>
            </a:r>
            <a:r>
              <a:rPr lang="de-DE" dirty="0"/>
              <a:t> </a:t>
            </a:r>
            <a:r>
              <a:rPr lang="de-DE" b="1" dirty="0" err="1"/>
              <a:t>stronger</a:t>
            </a:r>
            <a:r>
              <a:rPr lang="de-DE" b="1" dirty="0"/>
              <a:t> </a:t>
            </a:r>
            <a:r>
              <a:rPr lang="de-DE" b="1" dirty="0" err="1"/>
              <a:t>nanotube</a:t>
            </a:r>
            <a:r>
              <a:rPr lang="de-DE" b="1" dirty="0"/>
              <a:t> </a:t>
            </a:r>
            <a:r>
              <a:rPr lang="de-DE" b="1" dirty="0" err="1"/>
              <a:t>junctions</a:t>
            </a:r>
            <a:r>
              <a:rPr lang="de-DE" b="1" dirty="0"/>
              <a:t> </a:t>
            </a:r>
            <a:r>
              <a:rPr lang="de-DE" b="1" dirty="0" err="1"/>
              <a:t>than</a:t>
            </a:r>
            <a:r>
              <a:rPr lang="de-DE" b="1" dirty="0"/>
              <a:t> </a:t>
            </a:r>
            <a:r>
              <a:rPr lang="de-DE" b="1" dirty="0" err="1"/>
              <a:t>those</a:t>
            </a:r>
            <a:r>
              <a:rPr lang="de-DE" b="1" dirty="0"/>
              <a:t> </a:t>
            </a:r>
            <a:r>
              <a:rPr lang="de-DE" b="1" dirty="0" err="1"/>
              <a:t>connected</a:t>
            </a:r>
            <a:r>
              <a:rPr lang="de-DE" b="1" dirty="0"/>
              <a:t> </a:t>
            </a:r>
            <a:r>
              <a:rPr lang="de-DE" b="1" dirty="0" err="1"/>
              <a:t>through</a:t>
            </a:r>
            <a:r>
              <a:rPr lang="de-DE" b="1" dirty="0"/>
              <a:t> van der Waals </a:t>
            </a:r>
            <a:r>
              <a:rPr lang="de-DE" b="1" dirty="0" err="1"/>
              <a:t>forces</a:t>
            </a:r>
            <a:r>
              <a:rPr lang="de-DE" dirty="0"/>
              <a:t>. </a:t>
            </a:r>
          </a:p>
          <a:p>
            <a:r>
              <a:rPr lang="de-DE" dirty="0" err="1"/>
              <a:t>Hence</a:t>
            </a:r>
            <a:r>
              <a:rPr lang="de-DE" dirty="0"/>
              <a:t>, </a:t>
            </a:r>
            <a:r>
              <a:rPr lang="de-DE" dirty="0" err="1"/>
              <a:t>if</a:t>
            </a:r>
            <a:r>
              <a:rPr lang="de-DE" dirty="0"/>
              <a:t> </a:t>
            </a:r>
            <a:r>
              <a:rPr lang="de-DE" dirty="0" err="1"/>
              <a:t>the</a:t>
            </a:r>
            <a:r>
              <a:rPr lang="de-DE" dirty="0"/>
              <a:t> </a:t>
            </a:r>
            <a:r>
              <a:rPr lang="de-DE" dirty="0" err="1"/>
              <a:t>strength</a:t>
            </a:r>
            <a:r>
              <a:rPr lang="de-DE" dirty="0"/>
              <a:t> </a:t>
            </a:r>
            <a:r>
              <a:rPr lang="de-DE" dirty="0" err="1"/>
              <a:t>of</a:t>
            </a:r>
            <a:r>
              <a:rPr lang="de-DE" dirty="0"/>
              <a:t> </a:t>
            </a:r>
            <a:r>
              <a:rPr lang="de-DE" dirty="0" err="1"/>
              <a:t>nanostructures</a:t>
            </a:r>
            <a:r>
              <a:rPr lang="de-DE" dirty="0"/>
              <a:t> </a:t>
            </a:r>
            <a:r>
              <a:rPr lang="de-DE" dirty="0" err="1"/>
              <a:t>is</a:t>
            </a:r>
            <a:r>
              <a:rPr lang="de-DE" dirty="0"/>
              <a:t> </a:t>
            </a:r>
            <a:r>
              <a:rPr lang="de-DE" dirty="0" err="1"/>
              <a:t>emphasized</a:t>
            </a:r>
            <a:r>
              <a:rPr lang="de-DE" dirty="0"/>
              <a:t>, EBID </a:t>
            </a:r>
            <a:r>
              <a:rPr lang="de-DE" dirty="0" err="1"/>
              <a:t>can</a:t>
            </a:r>
            <a:r>
              <a:rPr lang="de-DE" dirty="0"/>
              <a:t> </a:t>
            </a:r>
            <a:r>
              <a:rPr lang="de-DE" dirty="0" err="1"/>
              <a:t>be</a:t>
            </a:r>
            <a:r>
              <a:rPr lang="de-DE" dirty="0"/>
              <a:t> </a:t>
            </a:r>
            <a:r>
              <a:rPr lang="de-DE" dirty="0" err="1"/>
              <a:t>applied</a:t>
            </a:r>
            <a:r>
              <a:rPr lang="de-DE" dirty="0"/>
              <a:t>.</a:t>
            </a:r>
          </a:p>
          <a:p>
            <a:endParaRPr lang="de-DE" dirty="0"/>
          </a:p>
        </p:txBody>
      </p:sp>
      <p:pic>
        <p:nvPicPr>
          <p:cNvPr id="4" name="Grafik 3">
            <a:extLst>
              <a:ext uri="{FF2B5EF4-FFF2-40B4-BE49-F238E27FC236}">
                <a16:creationId xmlns:a16="http://schemas.microsoft.com/office/drawing/2014/main" id="{028D9D73-FAB2-A240-A2DF-87D3A4A08D86}"/>
              </a:ext>
            </a:extLst>
          </p:cNvPr>
          <p:cNvPicPr>
            <a:picLocks noChangeAspect="1"/>
          </p:cNvPicPr>
          <p:nvPr/>
        </p:nvPicPr>
        <p:blipFill>
          <a:blip r:embed="rId2"/>
          <a:stretch>
            <a:fillRect/>
          </a:stretch>
        </p:blipFill>
        <p:spPr>
          <a:xfrm>
            <a:off x="3711172" y="3280759"/>
            <a:ext cx="4769655" cy="3577241"/>
          </a:xfrm>
          <a:prstGeom prst="rect">
            <a:avLst/>
          </a:prstGeom>
          <a:ln>
            <a:solidFill>
              <a:schemeClr val="accent1"/>
            </a:solidFill>
          </a:ln>
        </p:spPr>
      </p:pic>
      <p:sp>
        <p:nvSpPr>
          <p:cNvPr id="5" name="Textfeld 4">
            <a:extLst>
              <a:ext uri="{FF2B5EF4-FFF2-40B4-BE49-F238E27FC236}">
                <a16:creationId xmlns:a16="http://schemas.microsoft.com/office/drawing/2014/main" id="{77019C5E-0A65-FE4B-BE9E-B0665B8C044A}"/>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spTree>
    <p:extLst>
      <p:ext uri="{BB962C8B-B14F-4D97-AF65-F5344CB8AC3E}">
        <p14:creationId xmlns:p14="http://schemas.microsoft.com/office/powerpoint/2010/main" val="409427534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F6CD83-99CC-B842-9EEB-646AEEA13949}"/>
              </a:ext>
            </a:extLst>
          </p:cNvPr>
          <p:cNvSpPr>
            <a:spLocks noGrp="1"/>
          </p:cNvSpPr>
          <p:nvPr>
            <p:ph type="title"/>
          </p:nvPr>
        </p:nvSpPr>
        <p:spPr/>
        <p:txBody>
          <a:bodyPr>
            <a:normAutofit/>
          </a:bodyPr>
          <a:lstStyle/>
          <a:p>
            <a:pPr algn="ctr"/>
            <a:r>
              <a:rPr lang="en" dirty="0"/>
              <a:t>MWNT junctions</a:t>
            </a:r>
            <a:endParaRPr lang="de-DE" dirty="0"/>
          </a:p>
        </p:txBody>
      </p:sp>
      <p:pic>
        <p:nvPicPr>
          <p:cNvPr id="5" name="Inhaltsplatzhalter 4">
            <a:extLst>
              <a:ext uri="{FF2B5EF4-FFF2-40B4-BE49-F238E27FC236}">
                <a16:creationId xmlns:a16="http://schemas.microsoft.com/office/drawing/2014/main" id="{AA948843-FFB2-604C-8470-4DADC2AC4202}"/>
              </a:ext>
            </a:extLst>
          </p:cNvPr>
          <p:cNvPicPr>
            <a:picLocks noGrp="1" noChangeAspect="1"/>
          </p:cNvPicPr>
          <p:nvPr>
            <p:ph idx="1"/>
          </p:nvPr>
        </p:nvPicPr>
        <p:blipFill rotWithShape="1">
          <a:blip r:embed="rId2"/>
          <a:srcRect l="36204" r="35854"/>
          <a:stretch/>
        </p:blipFill>
        <p:spPr>
          <a:xfrm>
            <a:off x="4645152" y="1690688"/>
            <a:ext cx="2938272" cy="2863705"/>
          </a:xfrm>
        </p:spPr>
      </p:pic>
      <p:sp>
        <p:nvSpPr>
          <p:cNvPr id="3" name="Textfeld 2">
            <a:extLst>
              <a:ext uri="{FF2B5EF4-FFF2-40B4-BE49-F238E27FC236}">
                <a16:creationId xmlns:a16="http://schemas.microsoft.com/office/drawing/2014/main" id="{5EDD8C95-4637-364F-8E49-910914BDC913}"/>
              </a:ext>
            </a:extLst>
          </p:cNvPr>
          <p:cNvSpPr txBox="1"/>
          <p:nvPr/>
        </p:nvSpPr>
        <p:spPr>
          <a:xfrm>
            <a:off x="4032504" y="5033195"/>
            <a:ext cx="4392613" cy="523220"/>
          </a:xfrm>
          <a:prstGeom prst="rect">
            <a:avLst/>
          </a:prstGeom>
          <a:noFill/>
        </p:spPr>
        <p:txBody>
          <a:bodyPr wrap="none" rtlCol="0">
            <a:spAutoFit/>
          </a:bodyPr>
          <a:lstStyle/>
          <a:p>
            <a:r>
              <a:rPr lang="en" sz="2800" dirty="0"/>
              <a:t>(b) MWNTs joined with EBID.</a:t>
            </a:r>
          </a:p>
        </p:txBody>
      </p:sp>
      <p:sp>
        <p:nvSpPr>
          <p:cNvPr id="6" name="Textfeld 5">
            <a:extLst>
              <a:ext uri="{FF2B5EF4-FFF2-40B4-BE49-F238E27FC236}">
                <a16:creationId xmlns:a16="http://schemas.microsoft.com/office/drawing/2014/main" id="{CC420869-43F1-0448-845B-14E57E56F7D0}"/>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spTree>
    <p:extLst>
      <p:ext uri="{BB962C8B-B14F-4D97-AF65-F5344CB8AC3E}">
        <p14:creationId xmlns:p14="http://schemas.microsoft.com/office/powerpoint/2010/main" val="397272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66BD84-BB28-4C4C-AA8E-B81044B4F07E}"/>
              </a:ext>
            </a:extLst>
          </p:cNvPr>
          <p:cNvSpPr>
            <a:spLocks noGrp="1"/>
          </p:cNvSpPr>
          <p:nvPr>
            <p:ph type="title"/>
          </p:nvPr>
        </p:nvSpPr>
        <p:spPr/>
        <p:txBody>
          <a:bodyPr/>
          <a:lstStyle/>
          <a:p>
            <a:r>
              <a:rPr lang="de-DE" dirty="0" err="1"/>
              <a:t>Supramolecular</a:t>
            </a:r>
            <a:r>
              <a:rPr lang="de-DE" dirty="0"/>
              <a:t> Chemistry</a:t>
            </a:r>
          </a:p>
        </p:txBody>
      </p:sp>
      <p:sp>
        <p:nvSpPr>
          <p:cNvPr id="3" name="Inhaltsplatzhalter 2">
            <a:extLst>
              <a:ext uri="{FF2B5EF4-FFF2-40B4-BE49-F238E27FC236}">
                <a16:creationId xmlns:a16="http://schemas.microsoft.com/office/drawing/2014/main" id="{418E7CAF-F2D1-F04E-B9C4-B3AB1E409521}"/>
              </a:ext>
            </a:extLst>
          </p:cNvPr>
          <p:cNvSpPr>
            <a:spLocks noGrp="1"/>
          </p:cNvSpPr>
          <p:nvPr>
            <p:ph idx="1"/>
          </p:nvPr>
        </p:nvSpPr>
        <p:spPr/>
        <p:txBody>
          <a:bodyPr>
            <a:normAutofit lnSpcReduction="10000"/>
          </a:bodyPr>
          <a:lstStyle/>
          <a:p>
            <a:r>
              <a:rPr lang="en" b="1" dirty="0"/>
              <a:t>Supramolecular chemistry</a:t>
            </a:r>
            <a:r>
              <a:rPr lang="en" dirty="0"/>
              <a:t> is the domain of chemistry beyond that of molecules that focuses on the </a:t>
            </a:r>
            <a:r>
              <a:rPr lang="en" b="1" dirty="0"/>
              <a:t>chemical systems made up of </a:t>
            </a:r>
            <a:r>
              <a:rPr lang="en" dirty="0"/>
              <a:t>a discrete number of </a:t>
            </a:r>
            <a:r>
              <a:rPr lang="en" b="1" dirty="0"/>
              <a:t>assembled molecular subunits or components</a:t>
            </a:r>
            <a:r>
              <a:rPr lang="en" dirty="0"/>
              <a:t>.</a:t>
            </a:r>
          </a:p>
          <a:p>
            <a:r>
              <a:rPr lang="en" dirty="0"/>
              <a:t> The </a:t>
            </a:r>
            <a:r>
              <a:rPr lang="en" b="1" dirty="0"/>
              <a:t>forces</a:t>
            </a:r>
            <a:r>
              <a:rPr lang="en" dirty="0"/>
              <a:t> responsible </a:t>
            </a:r>
            <a:r>
              <a:rPr lang="en" b="1" dirty="0"/>
              <a:t>for the spatial organization </a:t>
            </a:r>
            <a:r>
              <a:rPr lang="en" dirty="0"/>
              <a:t>may vary from weak (intermolecular forces, electrostatic or hydrogen bonding) to strong (covalent bonding), provided that the degree of electronic coupling between the molecular component remains small with respect to relevant energy parameters of the component.</a:t>
            </a:r>
          </a:p>
          <a:p>
            <a:r>
              <a:rPr lang="en" dirty="0"/>
              <a:t>While traditional chemistry focuses on the covalent bond, </a:t>
            </a:r>
            <a:r>
              <a:rPr lang="en" b="1" dirty="0"/>
              <a:t>supramolecular chemistry examines the weaker and reversible noncovalent interactions between molecules.</a:t>
            </a:r>
          </a:p>
          <a:p>
            <a:endParaRPr lang="en" dirty="0"/>
          </a:p>
        </p:txBody>
      </p:sp>
      <p:pic>
        <p:nvPicPr>
          <p:cNvPr id="4" name="Grafik 3">
            <a:extLst>
              <a:ext uri="{FF2B5EF4-FFF2-40B4-BE49-F238E27FC236}">
                <a16:creationId xmlns:a16="http://schemas.microsoft.com/office/drawing/2014/main" id="{DC17B3ED-62B3-2043-AD21-9E1C622F3CEE}"/>
              </a:ext>
            </a:extLst>
          </p:cNvPr>
          <p:cNvPicPr>
            <a:picLocks noChangeAspect="1"/>
          </p:cNvPicPr>
          <p:nvPr/>
        </p:nvPicPr>
        <p:blipFill>
          <a:blip r:embed="rId2"/>
          <a:stretch>
            <a:fillRect/>
          </a:stretch>
        </p:blipFill>
        <p:spPr>
          <a:xfrm>
            <a:off x="10144400" y="0"/>
            <a:ext cx="1920599" cy="1825625"/>
          </a:xfrm>
          <a:prstGeom prst="rect">
            <a:avLst/>
          </a:prstGeom>
        </p:spPr>
      </p:pic>
      <p:sp>
        <p:nvSpPr>
          <p:cNvPr id="6" name="Textfeld 5">
            <a:extLst>
              <a:ext uri="{FF2B5EF4-FFF2-40B4-BE49-F238E27FC236}">
                <a16:creationId xmlns:a16="http://schemas.microsoft.com/office/drawing/2014/main" id="{31AFFDDC-4980-CD4C-9B5E-6AA1DFDBB9DC}"/>
              </a:ext>
            </a:extLst>
          </p:cNvPr>
          <p:cNvSpPr txBox="1"/>
          <p:nvPr/>
        </p:nvSpPr>
        <p:spPr>
          <a:xfrm>
            <a:off x="9491453" y="6492875"/>
            <a:ext cx="2633863" cy="369332"/>
          </a:xfrm>
          <a:prstGeom prst="rect">
            <a:avLst/>
          </a:prstGeom>
          <a:noFill/>
        </p:spPr>
        <p:txBody>
          <a:bodyPr wrap="none" rtlCol="0">
            <a:spAutoFit/>
          </a:bodyPr>
          <a:lstStyle/>
          <a:p>
            <a:r>
              <a:rPr lang="de-DE" dirty="0" err="1"/>
              <a:t>Overview</a:t>
            </a:r>
            <a:r>
              <a:rPr lang="de-DE" dirty="0"/>
              <a:t> </a:t>
            </a:r>
            <a:r>
              <a:rPr lang="de-DE" dirty="0" err="1"/>
              <a:t>of</a:t>
            </a:r>
            <a:r>
              <a:rPr lang="de-DE" dirty="0"/>
              <a:t> </a:t>
            </a:r>
            <a:r>
              <a:rPr lang="de-DE" dirty="0" err="1"/>
              <a:t>Nanorobotics</a:t>
            </a:r>
            <a:endParaRPr lang="de-DE" dirty="0"/>
          </a:p>
        </p:txBody>
      </p:sp>
    </p:spTree>
    <p:extLst>
      <p:ext uri="{BB962C8B-B14F-4D97-AF65-F5344CB8AC3E}">
        <p14:creationId xmlns:p14="http://schemas.microsoft.com/office/powerpoint/2010/main" val="24157634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903E14-FC3F-7047-89EC-670E4299F4C4}"/>
              </a:ext>
            </a:extLst>
          </p:cNvPr>
          <p:cNvSpPr>
            <a:spLocks noGrp="1"/>
          </p:cNvSpPr>
          <p:nvPr>
            <p:ph type="title"/>
          </p:nvPr>
        </p:nvSpPr>
        <p:spPr/>
        <p:txBody>
          <a:bodyPr/>
          <a:lstStyle/>
          <a:p>
            <a:pPr algn="ctr"/>
            <a:r>
              <a:rPr lang="en" dirty="0"/>
              <a:t>MWNT junctions connected with EBID</a:t>
            </a:r>
            <a:endParaRPr lang="de-DE" dirty="0"/>
          </a:p>
        </p:txBody>
      </p:sp>
      <p:sp>
        <p:nvSpPr>
          <p:cNvPr id="3" name="Inhaltsplatzhalter 2">
            <a:extLst>
              <a:ext uri="{FF2B5EF4-FFF2-40B4-BE49-F238E27FC236}">
                <a16:creationId xmlns:a16="http://schemas.microsoft.com/office/drawing/2014/main" id="{AC78A3FD-0923-FB48-AFEE-8DB79629E26E}"/>
              </a:ext>
            </a:extLst>
          </p:cNvPr>
          <p:cNvSpPr>
            <a:spLocks noGrp="1"/>
          </p:cNvSpPr>
          <p:nvPr>
            <p:ph idx="1"/>
          </p:nvPr>
        </p:nvSpPr>
        <p:spPr/>
        <p:txBody>
          <a:bodyPr>
            <a:normAutofit/>
          </a:bodyPr>
          <a:lstStyle/>
          <a:p>
            <a:r>
              <a:rPr lang="de-DE" dirty="0"/>
              <a:t>The </a:t>
            </a:r>
            <a:r>
              <a:rPr lang="de-DE" dirty="0" err="1"/>
              <a:t>figure</a:t>
            </a:r>
            <a:r>
              <a:rPr lang="de-DE" dirty="0"/>
              <a:t> </a:t>
            </a:r>
            <a:r>
              <a:rPr lang="de-DE" dirty="0" err="1"/>
              <a:t>shows</a:t>
            </a:r>
            <a:r>
              <a:rPr lang="de-DE" dirty="0"/>
              <a:t> an MWNT </a:t>
            </a:r>
            <a:r>
              <a:rPr lang="de-DE" dirty="0" err="1"/>
              <a:t>junction</a:t>
            </a:r>
            <a:r>
              <a:rPr lang="de-DE" dirty="0"/>
              <a:t> </a:t>
            </a:r>
            <a:r>
              <a:rPr lang="de-DE" dirty="0" err="1"/>
              <a:t>connected</a:t>
            </a:r>
            <a:r>
              <a:rPr lang="de-DE" dirty="0"/>
              <a:t> </a:t>
            </a:r>
            <a:r>
              <a:rPr lang="de-DE" dirty="0" err="1"/>
              <a:t>through</a:t>
            </a:r>
            <a:r>
              <a:rPr lang="de-DE" dirty="0"/>
              <a:t> EBID, in </a:t>
            </a:r>
            <a:r>
              <a:rPr lang="de-DE" dirty="0" err="1"/>
              <a:t>which</a:t>
            </a:r>
            <a:r>
              <a:rPr lang="de-DE" dirty="0"/>
              <a:t> </a:t>
            </a:r>
            <a:r>
              <a:rPr lang="de-DE" dirty="0" err="1"/>
              <a:t>the</a:t>
            </a:r>
            <a:r>
              <a:rPr lang="de-DE" dirty="0"/>
              <a:t> </a:t>
            </a:r>
            <a:r>
              <a:rPr lang="de-DE" dirty="0" err="1"/>
              <a:t>upper</a:t>
            </a:r>
            <a:r>
              <a:rPr lang="de-DE" dirty="0"/>
              <a:t> </a:t>
            </a:r>
            <a:r>
              <a:rPr lang="de-DE" b="1" dirty="0"/>
              <a:t>MWNT</a:t>
            </a:r>
            <a:r>
              <a:rPr lang="de-DE" dirty="0"/>
              <a:t> </a:t>
            </a:r>
            <a:r>
              <a:rPr lang="de-DE" dirty="0" err="1"/>
              <a:t>is</a:t>
            </a:r>
            <a:r>
              <a:rPr lang="de-DE" dirty="0"/>
              <a:t> a </a:t>
            </a:r>
            <a:r>
              <a:rPr lang="de-DE" dirty="0" err="1"/>
              <a:t>single</a:t>
            </a:r>
            <a:r>
              <a:rPr lang="de-DE" dirty="0"/>
              <a:t> </a:t>
            </a:r>
            <a:r>
              <a:rPr lang="de-DE" dirty="0" err="1"/>
              <a:t>one</a:t>
            </a:r>
            <a:r>
              <a:rPr lang="de-DE" dirty="0"/>
              <a:t> </a:t>
            </a:r>
            <a:r>
              <a:rPr lang="de-DE" dirty="0" err="1"/>
              <a:t>with</a:t>
            </a:r>
            <a:r>
              <a:rPr lang="de-DE" dirty="0"/>
              <a:t> a </a:t>
            </a:r>
            <a:r>
              <a:rPr lang="de-DE" b="1" dirty="0" err="1"/>
              <a:t>diameter</a:t>
            </a:r>
            <a:r>
              <a:rPr lang="de-DE" b="1" dirty="0"/>
              <a:t> </a:t>
            </a:r>
            <a:r>
              <a:rPr lang="de-DE" b="1" dirty="0" err="1"/>
              <a:t>of</a:t>
            </a:r>
            <a:r>
              <a:rPr lang="de-DE" b="1" dirty="0"/>
              <a:t> 20 </a:t>
            </a:r>
            <a:r>
              <a:rPr lang="de-DE" b="1" dirty="0" err="1"/>
              <a:t>nm</a:t>
            </a:r>
            <a:r>
              <a:rPr lang="de-DE" dirty="0"/>
              <a:t> </a:t>
            </a:r>
            <a:r>
              <a:rPr lang="de-DE" dirty="0" err="1"/>
              <a:t>and</a:t>
            </a:r>
            <a:r>
              <a:rPr lang="de-DE" dirty="0"/>
              <a:t> </a:t>
            </a:r>
            <a:r>
              <a:rPr lang="de-DE" dirty="0" err="1"/>
              <a:t>the</a:t>
            </a:r>
            <a:r>
              <a:rPr lang="de-DE" dirty="0"/>
              <a:t> </a:t>
            </a:r>
            <a:r>
              <a:rPr lang="de-DE" dirty="0" err="1"/>
              <a:t>lower</a:t>
            </a:r>
            <a:r>
              <a:rPr lang="de-DE" dirty="0"/>
              <a:t> </a:t>
            </a:r>
            <a:r>
              <a:rPr lang="de-DE" dirty="0" err="1"/>
              <a:t>one</a:t>
            </a:r>
            <a:r>
              <a:rPr lang="de-DE" dirty="0"/>
              <a:t> </a:t>
            </a:r>
            <a:r>
              <a:rPr lang="de-DE" dirty="0" err="1"/>
              <a:t>is</a:t>
            </a:r>
            <a:r>
              <a:rPr lang="de-DE" dirty="0"/>
              <a:t> </a:t>
            </a:r>
            <a:r>
              <a:rPr lang="de-DE" b="1" dirty="0"/>
              <a:t>a </a:t>
            </a:r>
            <a:r>
              <a:rPr lang="de-DE" b="1" dirty="0" err="1"/>
              <a:t>bundle</a:t>
            </a:r>
            <a:r>
              <a:rPr lang="de-DE" b="1" dirty="0"/>
              <a:t> </a:t>
            </a:r>
            <a:r>
              <a:rPr lang="de-DE" b="1" dirty="0" err="1"/>
              <a:t>of</a:t>
            </a:r>
            <a:r>
              <a:rPr lang="de-DE" b="1" dirty="0"/>
              <a:t> MWNTs </a:t>
            </a:r>
            <a:r>
              <a:rPr lang="de-DE" b="1" dirty="0" err="1"/>
              <a:t>with</a:t>
            </a:r>
            <a:r>
              <a:rPr lang="de-DE" b="1" dirty="0"/>
              <a:t> an </a:t>
            </a:r>
            <a:r>
              <a:rPr lang="de-DE" b="1" dirty="0" err="1"/>
              <a:t>extruded</a:t>
            </a:r>
            <a:r>
              <a:rPr lang="de-DE" b="1" dirty="0"/>
              <a:t> </a:t>
            </a:r>
            <a:r>
              <a:rPr lang="de-DE" b="1" dirty="0" err="1"/>
              <a:t>single</a:t>
            </a:r>
            <a:r>
              <a:rPr lang="de-DE" b="1" dirty="0"/>
              <a:t> CNT </a:t>
            </a:r>
            <a:r>
              <a:rPr lang="de-DE" b="1" dirty="0" err="1"/>
              <a:t>with</a:t>
            </a:r>
            <a:r>
              <a:rPr lang="de-DE" b="1" dirty="0"/>
              <a:t> a </a:t>
            </a:r>
            <a:r>
              <a:rPr lang="de-DE" b="1" dirty="0" err="1"/>
              <a:t>diameter</a:t>
            </a:r>
            <a:r>
              <a:rPr lang="de-DE" b="1" dirty="0"/>
              <a:t> </a:t>
            </a:r>
            <a:r>
              <a:rPr lang="de-DE" b="1" dirty="0" err="1"/>
              <a:t>of</a:t>
            </a:r>
            <a:r>
              <a:rPr lang="de-DE" b="1" dirty="0"/>
              <a:t> 30 nm</a:t>
            </a:r>
            <a:r>
              <a:rPr lang="de-DE" dirty="0"/>
              <a:t>. </a:t>
            </a:r>
          </a:p>
          <a:p>
            <a:endParaRPr lang="de-DE" dirty="0"/>
          </a:p>
        </p:txBody>
      </p:sp>
      <p:sp>
        <p:nvSpPr>
          <p:cNvPr id="4" name="Textfeld 3">
            <a:extLst>
              <a:ext uri="{FF2B5EF4-FFF2-40B4-BE49-F238E27FC236}">
                <a16:creationId xmlns:a16="http://schemas.microsoft.com/office/drawing/2014/main" id="{3DD0C48B-372D-7149-9FF6-F16B74090EB5}"/>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spTree>
    <p:extLst>
      <p:ext uri="{BB962C8B-B14F-4D97-AF65-F5344CB8AC3E}">
        <p14:creationId xmlns:p14="http://schemas.microsoft.com/office/powerpoint/2010/main" val="328423083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F6CD83-99CC-B842-9EEB-646AEEA13949}"/>
              </a:ext>
            </a:extLst>
          </p:cNvPr>
          <p:cNvSpPr>
            <a:spLocks noGrp="1"/>
          </p:cNvSpPr>
          <p:nvPr>
            <p:ph type="title"/>
          </p:nvPr>
        </p:nvSpPr>
        <p:spPr/>
        <p:txBody>
          <a:bodyPr>
            <a:normAutofit/>
          </a:bodyPr>
          <a:lstStyle/>
          <a:p>
            <a:pPr algn="ctr"/>
            <a:r>
              <a:rPr lang="en" dirty="0"/>
              <a:t>MWNT junctions</a:t>
            </a:r>
            <a:endParaRPr lang="de-DE" dirty="0"/>
          </a:p>
        </p:txBody>
      </p:sp>
      <p:pic>
        <p:nvPicPr>
          <p:cNvPr id="5" name="Inhaltsplatzhalter 4">
            <a:extLst>
              <a:ext uri="{FF2B5EF4-FFF2-40B4-BE49-F238E27FC236}">
                <a16:creationId xmlns:a16="http://schemas.microsoft.com/office/drawing/2014/main" id="{AA948843-FFB2-604C-8470-4DADC2AC4202}"/>
              </a:ext>
            </a:extLst>
          </p:cNvPr>
          <p:cNvPicPr>
            <a:picLocks noGrp="1" noChangeAspect="1"/>
          </p:cNvPicPr>
          <p:nvPr>
            <p:ph idx="1"/>
          </p:nvPr>
        </p:nvPicPr>
        <p:blipFill rotWithShape="1">
          <a:blip r:embed="rId2"/>
          <a:srcRect l="36204" r="35854"/>
          <a:stretch/>
        </p:blipFill>
        <p:spPr>
          <a:xfrm>
            <a:off x="4645152" y="1690688"/>
            <a:ext cx="2938272" cy="2863705"/>
          </a:xfrm>
        </p:spPr>
      </p:pic>
      <p:sp>
        <p:nvSpPr>
          <p:cNvPr id="3" name="Textfeld 2">
            <a:extLst>
              <a:ext uri="{FF2B5EF4-FFF2-40B4-BE49-F238E27FC236}">
                <a16:creationId xmlns:a16="http://schemas.microsoft.com/office/drawing/2014/main" id="{5EDD8C95-4637-364F-8E49-910914BDC913}"/>
              </a:ext>
            </a:extLst>
          </p:cNvPr>
          <p:cNvSpPr txBox="1"/>
          <p:nvPr/>
        </p:nvSpPr>
        <p:spPr>
          <a:xfrm>
            <a:off x="4032504" y="5033195"/>
            <a:ext cx="4392613" cy="523220"/>
          </a:xfrm>
          <a:prstGeom prst="rect">
            <a:avLst/>
          </a:prstGeom>
          <a:noFill/>
        </p:spPr>
        <p:txBody>
          <a:bodyPr wrap="none" rtlCol="0">
            <a:spAutoFit/>
          </a:bodyPr>
          <a:lstStyle/>
          <a:p>
            <a:r>
              <a:rPr lang="en" sz="2800" dirty="0"/>
              <a:t>(b) MWNTs joined with EBID.</a:t>
            </a:r>
          </a:p>
        </p:txBody>
      </p:sp>
      <p:sp>
        <p:nvSpPr>
          <p:cNvPr id="6" name="Textfeld 5">
            <a:extLst>
              <a:ext uri="{FF2B5EF4-FFF2-40B4-BE49-F238E27FC236}">
                <a16:creationId xmlns:a16="http://schemas.microsoft.com/office/drawing/2014/main" id="{1D864488-2216-A74D-BA47-B266B21F01C0}"/>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spTree>
    <p:extLst>
      <p:ext uri="{BB962C8B-B14F-4D97-AF65-F5344CB8AC3E}">
        <p14:creationId xmlns:p14="http://schemas.microsoft.com/office/powerpoint/2010/main" val="367052038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903E14-FC3F-7047-89EC-670E4299F4C4}"/>
              </a:ext>
            </a:extLst>
          </p:cNvPr>
          <p:cNvSpPr>
            <a:spLocks noGrp="1"/>
          </p:cNvSpPr>
          <p:nvPr>
            <p:ph type="title"/>
          </p:nvPr>
        </p:nvSpPr>
        <p:spPr/>
        <p:txBody>
          <a:bodyPr/>
          <a:lstStyle/>
          <a:p>
            <a:pPr algn="ctr"/>
            <a:r>
              <a:rPr lang="en" dirty="0"/>
              <a:t>MWNT junctions connected with EBID</a:t>
            </a:r>
            <a:endParaRPr lang="de-DE" dirty="0"/>
          </a:p>
        </p:txBody>
      </p:sp>
      <p:sp>
        <p:nvSpPr>
          <p:cNvPr id="3" name="Inhaltsplatzhalter 2">
            <a:extLst>
              <a:ext uri="{FF2B5EF4-FFF2-40B4-BE49-F238E27FC236}">
                <a16:creationId xmlns:a16="http://schemas.microsoft.com/office/drawing/2014/main" id="{AC78A3FD-0923-FB48-AFEE-8DB79629E26E}"/>
              </a:ext>
            </a:extLst>
          </p:cNvPr>
          <p:cNvSpPr>
            <a:spLocks noGrp="1"/>
          </p:cNvSpPr>
          <p:nvPr>
            <p:ph idx="1"/>
          </p:nvPr>
        </p:nvSpPr>
        <p:spPr/>
        <p:txBody>
          <a:bodyPr>
            <a:normAutofit/>
          </a:bodyPr>
          <a:lstStyle/>
          <a:p>
            <a:r>
              <a:rPr lang="de-DE" dirty="0"/>
              <a:t>The </a:t>
            </a:r>
            <a:r>
              <a:rPr lang="de-DE" dirty="0" err="1"/>
              <a:t>development</a:t>
            </a:r>
            <a:r>
              <a:rPr lang="de-DE" dirty="0"/>
              <a:t> </a:t>
            </a:r>
            <a:r>
              <a:rPr lang="de-DE" dirty="0" err="1"/>
              <a:t>of</a:t>
            </a:r>
            <a:r>
              <a:rPr lang="de-DE" dirty="0"/>
              <a:t> </a:t>
            </a:r>
            <a:r>
              <a:rPr lang="de-DE" dirty="0" err="1"/>
              <a:t>conventional</a:t>
            </a:r>
            <a:r>
              <a:rPr lang="de-DE" dirty="0"/>
              <a:t> EBID </a:t>
            </a:r>
            <a:r>
              <a:rPr lang="de-DE" dirty="0" err="1"/>
              <a:t>has</a:t>
            </a:r>
            <a:r>
              <a:rPr lang="de-DE" dirty="0"/>
              <a:t> </a:t>
            </a:r>
            <a:r>
              <a:rPr lang="de-DE" dirty="0" err="1"/>
              <a:t>been</a:t>
            </a:r>
            <a:r>
              <a:rPr lang="de-DE" dirty="0"/>
              <a:t> limited </a:t>
            </a:r>
            <a:r>
              <a:rPr lang="de-DE" dirty="0" err="1"/>
              <a:t>by</a:t>
            </a:r>
            <a:r>
              <a:rPr lang="de-DE" dirty="0"/>
              <a:t> </a:t>
            </a:r>
            <a:r>
              <a:rPr lang="de-DE" dirty="0" err="1"/>
              <a:t>the</a:t>
            </a:r>
            <a:r>
              <a:rPr lang="de-DE" dirty="0"/>
              <a:t> </a:t>
            </a:r>
            <a:r>
              <a:rPr lang="de-DE" b="1" dirty="0"/>
              <a:t>expensive</a:t>
            </a:r>
            <a:r>
              <a:rPr lang="de-DE" dirty="0"/>
              <a:t> </a:t>
            </a:r>
            <a:r>
              <a:rPr lang="de-DE" b="1" dirty="0" err="1"/>
              <a:t>electron</a:t>
            </a:r>
            <a:r>
              <a:rPr lang="de-DE" b="1" dirty="0"/>
              <a:t> </a:t>
            </a:r>
            <a:r>
              <a:rPr lang="de-DE" b="1" dirty="0" err="1"/>
              <a:t>filament</a:t>
            </a:r>
            <a:r>
              <a:rPr lang="de-DE" b="1" dirty="0"/>
              <a:t> </a:t>
            </a:r>
            <a:r>
              <a:rPr lang="de-DE" dirty="0" err="1"/>
              <a:t>used</a:t>
            </a:r>
            <a:r>
              <a:rPr lang="de-DE" dirty="0"/>
              <a:t> </a:t>
            </a:r>
            <a:r>
              <a:rPr lang="de-DE" dirty="0" err="1"/>
              <a:t>and</a:t>
            </a:r>
            <a:r>
              <a:rPr lang="de-DE" dirty="0"/>
              <a:t> </a:t>
            </a:r>
            <a:r>
              <a:rPr lang="de-DE" dirty="0" err="1"/>
              <a:t>low</a:t>
            </a:r>
            <a:r>
              <a:rPr lang="de-DE" dirty="0"/>
              <a:t> </a:t>
            </a:r>
            <a:r>
              <a:rPr lang="de-DE" dirty="0" err="1"/>
              <a:t>productivity</a:t>
            </a:r>
            <a:r>
              <a:rPr lang="de-DE" dirty="0"/>
              <a:t>. </a:t>
            </a:r>
          </a:p>
          <a:p>
            <a:r>
              <a:rPr lang="de-DE" dirty="0" err="1"/>
              <a:t>Rinzler</a:t>
            </a:r>
            <a:r>
              <a:rPr lang="de-DE" dirty="0"/>
              <a:t> </a:t>
            </a:r>
            <a:r>
              <a:rPr lang="de-DE" dirty="0" err="1"/>
              <a:t>and</a:t>
            </a:r>
            <a:r>
              <a:rPr lang="de-DE" dirty="0"/>
              <a:t> </a:t>
            </a:r>
            <a:r>
              <a:rPr lang="de-DE" dirty="0" err="1"/>
              <a:t>coworkers</a:t>
            </a:r>
            <a:r>
              <a:rPr lang="de-DE" dirty="0"/>
              <a:t> </a:t>
            </a:r>
            <a:r>
              <a:rPr lang="de-DE" dirty="0" err="1"/>
              <a:t>have</a:t>
            </a:r>
            <a:r>
              <a:rPr lang="de-DE" dirty="0"/>
              <a:t> </a:t>
            </a:r>
            <a:r>
              <a:rPr lang="de-DE" dirty="0" err="1"/>
              <a:t>presented</a:t>
            </a:r>
            <a:r>
              <a:rPr lang="de-DE" dirty="0"/>
              <a:t> a parallel EBID </a:t>
            </a:r>
            <a:r>
              <a:rPr lang="de-DE" dirty="0" err="1"/>
              <a:t>system</a:t>
            </a:r>
            <a:r>
              <a:rPr lang="de-DE" dirty="0"/>
              <a:t> </a:t>
            </a:r>
            <a:r>
              <a:rPr lang="de-DE" dirty="0" err="1"/>
              <a:t>by</a:t>
            </a:r>
            <a:r>
              <a:rPr lang="de-DE" dirty="0"/>
              <a:t> </a:t>
            </a:r>
            <a:r>
              <a:rPr lang="de-DE" b="1" dirty="0" err="1"/>
              <a:t>using</a:t>
            </a:r>
            <a:r>
              <a:rPr lang="de-DE" b="1" dirty="0"/>
              <a:t> CNTs </a:t>
            </a:r>
            <a:r>
              <a:rPr lang="de-DE" b="1" dirty="0" err="1"/>
              <a:t>as</a:t>
            </a:r>
            <a:r>
              <a:rPr lang="de-DE" b="1" dirty="0"/>
              <a:t> </a:t>
            </a:r>
            <a:r>
              <a:rPr lang="de-DE" b="1" dirty="0" err="1"/>
              <a:t>emitters</a:t>
            </a:r>
            <a:r>
              <a:rPr lang="de-DE" b="1" dirty="0"/>
              <a:t> </a:t>
            </a:r>
            <a:r>
              <a:rPr lang="de-DE" b="1" dirty="0" err="1"/>
              <a:t>because</a:t>
            </a:r>
            <a:r>
              <a:rPr lang="de-DE" b="1" dirty="0"/>
              <a:t> </a:t>
            </a:r>
            <a:r>
              <a:rPr lang="de-DE" b="1" dirty="0" err="1"/>
              <a:t>of</a:t>
            </a:r>
            <a:r>
              <a:rPr lang="de-DE" b="1" dirty="0"/>
              <a:t> </a:t>
            </a:r>
            <a:r>
              <a:rPr lang="de-DE" b="1" dirty="0" err="1"/>
              <a:t>their</a:t>
            </a:r>
            <a:r>
              <a:rPr lang="de-DE" b="1" dirty="0"/>
              <a:t> </a:t>
            </a:r>
            <a:r>
              <a:rPr lang="de-DE" b="1" dirty="0" err="1"/>
              <a:t>excellent</a:t>
            </a:r>
            <a:r>
              <a:rPr lang="de-DE" b="1" dirty="0"/>
              <a:t> </a:t>
            </a:r>
            <a:r>
              <a:rPr lang="de-DE" b="1" dirty="0" err="1"/>
              <a:t>field</a:t>
            </a:r>
            <a:r>
              <a:rPr lang="de-DE" b="1" dirty="0"/>
              <a:t>-emission </a:t>
            </a:r>
            <a:r>
              <a:rPr lang="de-DE" b="1" dirty="0" err="1"/>
              <a:t>properties</a:t>
            </a:r>
            <a:r>
              <a:rPr lang="de-DE" dirty="0"/>
              <a:t>.</a:t>
            </a:r>
          </a:p>
          <a:p>
            <a:r>
              <a:rPr lang="de-DE" b="1" dirty="0"/>
              <a:t>Parallel EBID </a:t>
            </a:r>
            <a:r>
              <a:rPr lang="de-DE" dirty="0" err="1"/>
              <a:t>is</a:t>
            </a:r>
            <a:r>
              <a:rPr lang="de-DE" dirty="0"/>
              <a:t> a promising </a:t>
            </a:r>
            <a:r>
              <a:rPr lang="de-DE" dirty="0" err="1"/>
              <a:t>strategy</a:t>
            </a:r>
            <a:r>
              <a:rPr lang="de-DE" dirty="0"/>
              <a:t> </a:t>
            </a:r>
            <a:r>
              <a:rPr lang="de-DE" dirty="0" err="1"/>
              <a:t>for</a:t>
            </a:r>
            <a:r>
              <a:rPr lang="de-DE" dirty="0"/>
              <a:t> large-</a:t>
            </a:r>
            <a:r>
              <a:rPr lang="de-DE" dirty="0" err="1"/>
              <a:t>scale</a:t>
            </a:r>
            <a:r>
              <a:rPr lang="de-DE" dirty="0"/>
              <a:t> </a:t>
            </a:r>
            <a:r>
              <a:rPr lang="de-DE" dirty="0" err="1"/>
              <a:t>fabrications</a:t>
            </a:r>
            <a:r>
              <a:rPr lang="de-DE" dirty="0"/>
              <a:t> </a:t>
            </a:r>
            <a:r>
              <a:rPr lang="de-DE" dirty="0" err="1"/>
              <a:t>of</a:t>
            </a:r>
            <a:r>
              <a:rPr lang="de-DE" dirty="0"/>
              <a:t> </a:t>
            </a:r>
            <a:r>
              <a:rPr lang="de-DE" dirty="0" err="1"/>
              <a:t>nanotube</a:t>
            </a:r>
            <a:r>
              <a:rPr lang="de-DE" dirty="0"/>
              <a:t> </a:t>
            </a:r>
            <a:r>
              <a:rPr lang="de-DE" dirty="0" err="1"/>
              <a:t>junctions</a:t>
            </a:r>
            <a:r>
              <a:rPr lang="de-DE" dirty="0"/>
              <a:t>. </a:t>
            </a:r>
          </a:p>
          <a:p>
            <a:endParaRPr lang="de-DE" dirty="0"/>
          </a:p>
        </p:txBody>
      </p:sp>
      <p:sp>
        <p:nvSpPr>
          <p:cNvPr id="4" name="Textfeld 3">
            <a:extLst>
              <a:ext uri="{FF2B5EF4-FFF2-40B4-BE49-F238E27FC236}">
                <a16:creationId xmlns:a16="http://schemas.microsoft.com/office/drawing/2014/main" id="{BB455123-255E-3A47-ABE6-7CB1CE6E989D}"/>
              </a:ext>
            </a:extLst>
          </p:cNvPr>
          <p:cNvSpPr txBox="1"/>
          <p:nvPr/>
        </p:nvSpPr>
        <p:spPr>
          <a:xfrm>
            <a:off x="0" y="6176963"/>
            <a:ext cx="10060959" cy="923330"/>
          </a:xfrm>
          <a:prstGeom prst="rect">
            <a:avLst/>
          </a:prstGeom>
          <a:noFill/>
        </p:spPr>
        <p:txBody>
          <a:bodyPr wrap="none" rtlCol="0">
            <a:spAutoFit/>
          </a:bodyPr>
          <a:lstStyle/>
          <a:p>
            <a:r>
              <a:rPr lang="de-DE" dirty="0"/>
              <a:t>A.G. </a:t>
            </a:r>
            <a:r>
              <a:rPr lang="de-DE" dirty="0" err="1"/>
              <a:t>Rinzler</a:t>
            </a:r>
            <a:r>
              <a:rPr lang="de-DE" dirty="0"/>
              <a:t>, J.H. Hafner, P. </a:t>
            </a:r>
            <a:r>
              <a:rPr lang="de-DE" dirty="0" err="1"/>
              <a:t>Nikolaev</a:t>
            </a:r>
            <a:r>
              <a:rPr lang="de-DE" dirty="0"/>
              <a:t>, L. Lou, S.G. Kim, D. </a:t>
            </a:r>
            <a:r>
              <a:rPr lang="de-DE" dirty="0" err="1"/>
              <a:t>Tom.nek</a:t>
            </a:r>
            <a:r>
              <a:rPr lang="de-DE" dirty="0"/>
              <a:t>, P. </a:t>
            </a:r>
            <a:r>
              <a:rPr lang="de-DE" dirty="0" err="1"/>
              <a:t>Nordlander</a:t>
            </a:r>
            <a:r>
              <a:rPr lang="de-DE" dirty="0"/>
              <a:t>, D.T. Colbert, R.E. </a:t>
            </a:r>
            <a:r>
              <a:rPr lang="de-DE" dirty="0" err="1"/>
              <a:t>Smalley</a:t>
            </a:r>
            <a:r>
              <a:rPr lang="de-DE" dirty="0"/>
              <a:t>: </a:t>
            </a:r>
          </a:p>
          <a:p>
            <a:r>
              <a:rPr lang="de-DE" dirty="0" err="1"/>
              <a:t>Unraveling</a:t>
            </a:r>
            <a:r>
              <a:rPr lang="de-DE" dirty="0"/>
              <a:t> </a:t>
            </a:r>
            <a:r>
              <a:rPr lang="de-DE" dirty="0" err="1"/>
              <a:t>nanotubes</a:t>
            </a:r>
            <a:r>
              <a:rPr lang="de-DE" dirty="0"/>
              <a:t>: </a:t>
            </a:r>
            <a:r>
              <a:rPr lang="de-DE" dirty="0" err="1"/>
              <a:t>field</a:t>
            </a:r>
            <a:r>
              <a:rPr lang="de-DE" dirty="0"/>
              <a:t> </a:t>
            </a:r>
            <a:r>
              <a:rPr lang="de-DE" dirty="0" err="1"/>
              <a:t>emission</a:t>
            </a:r>
            <a:r>
              <a:rPr lang="de-DE" dirty="0"/>
              <a:t> </a:t>
            </a:r>
            <a:r>
              <a:rPr lang="de-DE" dirty="0" err="1"/>
              <a:t>from</a:t>
            </a:r>
            <a:r>
              <a:rPr lang="de-DE" dirty="0"/>
              <a:t> an </a:t>
            </a:r>
            <a:r>
              <a:rPr lang="de-DE" dirty="0" err="1"/>
              <a:t>atomic</a:t>
            </a:r>
            <a:r>
              <a:rPr lang="de-DE" dirty="0"/>
              <a:t> </a:t>
            </a:r>
            <a:r>
              <a:rPr lang="de-DE" dirty="0" err="1"/>
              <a:t>wire</a:t>
            </a:r>
            <a:r>
              <a:rPr lang="de-DE" dirty="0"/>
              <a:t>, Science 269, 1550–1553 (1995) </a:t>
            </a:r>
            <a:endParaRPr lang="de-AT" dirty="0"/>
          </a:p>
          <a:p>
            <a:endParaRPr lang="de-DE" dirty="0"/>
          </a:p>
        </p:txBody>
      </p:sp>
      <p:sp>
        <p:nvSpPr>
          <p:cNvPr id="5" name="Textfeld 4">
            <a:extLst>
              <a:ext uri="{FF2B5EF4-FFF2-40B4-BE49-F238E27FC236}">
                <a16:creationId xmlns:a16="http://schemas.microsoft.com/office/drawing/2014/main" id="{52FB7BF8-9671-054A-9062-060E68340C24}"/>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spTree>
    <p:extLst>
      <p:ext uri="{BB962C8B-B14F-4D97-AF65-F5344CB8AC3E}">
        <p14:creationId xmlns:p14="http://schemas.microsoft.com/office/powerpoint/2010/main" val="159045730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903E14-FC3F-7047-89EC-670E4299F4C4}"/>
              </a:ext>
            </a:extLst>
          </p:cNvPr>
          <p:cNvSpPr>
            <a:spLocks noGrp="1"/>
          </p:cNvSpPr>
          <p:nvPr>
            <p:ph type="title"/>
          </p:nvPr>
        </p:nvSpPr>
        <p:spPr/>
        <p:txBody>
          <a:bodyPr/>
          <a:lstStyle/>
          <a:p>
            <a:pPr algn="ctr"/>
            <a:r>
              <a:rPr lang="en" dirty="0"/>
              <a:t>MWNT junctions connected with EBID</a:t>
            </a:r>
            <a:endParaRPr lang="de-DE" dirty="0"/>
          </a:p>
        </p:txBody>
      </p:sp>
      <p:sp>
        <p:nvSpPr>
          <p:cNvPr id="3" name="Inhaltsplatzhalter 2">
            <a:extLst>
              <a:ext uri="{FF2B5EF4-FFF2-40B4-BE49-F238E27FC236}">
                <a16:creationId xmlns:a16="http://schemas.microsoft.com/office/drawing/2014/main" id="{AC78A3FD-0923-FB48-AFEE-8DB79629E26E}"/>
              </a:ext>
            </a:extLst>
          </p:cNvPr>
          <p:cNvSpPr>
            <a:spLocks noGrp="1"/>
          </p:cNvSpPr>
          <p:nvPr>
            <p:ph idx="1"/>
          </p:nvPr>
        </p:nvSpPr>
        <p:spPr/>
        <p:txBody>
          <a:bodyPr>
            <a:normAutofit/>
          </a:bodyPr>
          <a:lstStyle/>
          <a:p>
            <a:r>
              <a:rPr lang="de-DE" dirty="0" err="1"/>
              <a:t>Similar</a:t>
            </a:r>
            <a:r>
              <a:rPr lang="de-DE" dirty="0"/>
              <a:t> </a:t>
            </a:r>
            <a:r>
              <a:rPr lang="de-DE" dirty="0" err="1"/>
              <a:t>to</a:t>
            </a:r>
            <a:r>
              <a:rPr lang="de-DE" dirty="0"/>
              <a:t> </a:t>
            </a:r>
            <a:r>
              <a:rPr lang="de-DE" dirty="0" err="1"/>
              <a:t>its</a:t>
            </a:r>
            <a:r>
              <a:rPr lang="de-DE" dirty="0"/>
              <a:t> </a:t>
            </a:r>
            <a:r>
              <a:rPr lang="de-DE" dirty="0" err="1"/>
              <a:t>macro</a:t>
            </a:r>
            <a:r>
              <a:rPr lang="de-DE" dirty="0"/>
              <a:t> </a:t>
            </a:r>
            <a:r>
              <a:rPr lang="de-DE" dirty="0" err="1"/>
              <a:t>counterpart</a:t>
            </a:r>
            <a:r>
              <a:rPr lang="de-DE" dirty="0"/>
              <a:t>, </a:t>
            </a:r>
            <a:r>
              <a:rPr lang="de-DE" dirty="0" err="1"/>
              <a:t>welding</a:t>
            </a:r>
            <a:r>
              <a:rPr lang="de-DE" dirty="0"/>
              <a:t>, EBID </a:t>
            </a:r>
            <a:r>
              <a:rPr lang="de-DE" dirty="0" err="1"/>
              <a:t>works</a:t>
            </a:r>
            <a:r>
              <a:rPr lang="de-DE" dirty="0"/>
              <a:t> </a:t>
            </a:r>
            <a:r>
              <a:rPr lang="de-DE" dirty="0" err="1"/>
              <a:t>by</a:t>
            </a:r>
            <a:r>
              <a:rPr lang="de-DE" dirty="0"/>
              <a:t> </a:t>
            </a:r>
            <a:r>
              <a:rPr lang="de-DE" dirty="0" err="1"/>
              <a:t>adding</a:t>
            </a:r>
            <a:r>
              <a:rPr lang="de-DE" dirty="0"/>
              <a:t> material </a:t>
            </a:r>
            <a:r>
              <a:rPr lang="de-DE" dirty="0" err="1"/>
              <a:t>to</a:t>
            </a:r>
            <a:r>
              <a:rPr lang="de-DE" dirty="0"/>
              <a:t> </a:t>
            </a:r>
            <a:r>
              <a:rPr lang="de-DE" dirty="0" err="1"/>
              <a:t>obtain</a:t>
            </a:r>
            <a:r>
              <a:rPr lang="de-DE" dirty="0"/>
              <a:t> </a:t>
            </a:r>
            <a:r>
              <a:rPr lang="de-DE" dirty="0" err="1"/>
              <a:t>stronger</a:t>
            </a:r>
            <a:r>
              <a:rPr lang="de-DE" dirty="0"/>
              <a:t> </a:t>
            </a:r>
            <a:r>
              <a:rPr lang="de-DE" dirty="0" err="1"/>
              <a:t>connections</a:t>
            </a:r>
            <a:r>
              <a:rPr lang="de-DE" dirty="0"/>
              <a:t>, but in </a:t>
            </a:r>
            <a:r>
              <a:rPr lang="de-DE" dirty="0" err="1"/>
              <a:t>some</a:t>
            </a:r>
            <a:r>
              <a:rPr lang="de-DE" dirty="0"/>
              <a:t> </a:t>
            </a:r>
            <a:r>
              <a:rPr lang="de-DE" dirty="0" err="1"/>
              <a:t>cases</a:t>
            </a:r>
            <a:r>
              <a:rPr lang="de-DE" dirty="0"/>
              <a:t>, </a:t>
            </a:r>
            <a:r>
              <a:rPr lang="de-DE" dirty="0" err="1"/>
              <a:t>added</a:t>
            </a:r>
            <a:r>
              <a:rPr lang="de-DE" dirty="0"/>
              <a:t> material </a:t>
            </a:r>
            <a:r>
              <a:rPr lang="de-DE" dirty="0" err="1"/>
              <a:t>might</a:t>
            </a:r>
            <a:r>
              <a:rPr lang="de-DE" dirty="0"/>
              <a:t> </a:t>
            </a:r>
            <a:r>
              <a:rPr lang="de-DE" dirty="0" err="1"/>
              <a:t>influence</a:t>
            </a:r>
            <a:r>
              <a:rPr lang="de-DE" dirty="0"/>
              <a:t> normal </a:t>
            </a:r>
            <a:r>
              <a:rPr lang="de-DE" dirty="0" err="1"/>
              <a:t>functions</a:t>
            </a:r>
            <a:r>
              <a:rPr lang="de-DE" dirty="0"/>
              <a:t> </a:t>
            </a:r>
            <a:r>
              <a:rPr lang="de-DE" dirty="0" err="1"/>
              <a:t>for</a:t>
            </a:r>
            <a:r>
              <a:rPr lang="de-DE" dirty="0"/>
              <a:t> </a:t>
            </a:r>
            <a:r>
              <a:rPr lang="de-DE" dirty="0" err="1"/>
              <a:t>nanosystems</a:t>
            </a:r>
            <a:r>
              <a:rPr lang="de-DE" dirty="0"/>
              <a:t>. </a:t>
            </a:r>
          </a:p>
          <a:p>
            <a:r>
              <a:rPr lang="de-DE" dirty="0"/>
              <a:t>So, </a:t>
            </a:r>
            <a:r>
              <a:rPr lang="de-DE" b="1" dirty="0"/>
              <a:t>EBID</a:t>
            </a:r>
            <a:r>
              <a:rPr lang="de-DE" dirty="0"/>
              <a:t> </a:t>
            </a:r>
            <a:r>
              <a:rPr lang="de-DE" dirty="0" err="1"/>
              <a:t>is</a:t>
            </a:r>
            <a:r>
              <a:rPr lang="de-DE" dirty="0"/>
              <a:t> </a:t>
            </a:r>
            <a:r>
              <a:rPr lang="de-DE" b="1" dirty="0" err="1"/>
              <a:t>mainly</a:t>
            </a:r>
            <a:r>
              <a:rPr lang="de-DE" b="1" dirty="0"/>
              <a:t> </a:t>
            </a:r>
            <a:r>
              <a:rPr lang="de-DE" b="1" dirty="0" err="1"/>
              <a:t>applied</a:t>
            </a:r>
            <a:r>
              <a:rPr lang="de-DE" b="1" dirty="0"/>
              <a:t> </a:t>
            </a:r>
            <a:r>
              <a:rPr lang="de-DE" b="1" dirty="0" err="1"/>
              <a:t>to</a:t>
            </a:r>
            <a:r>
              <a:rPr lang="de-DE" b="1" dirty="0"/>
              <a:t> </a:t>
            </a:r>
            <a:r>
              <a:rPr lang="de-DE" b="1" dirty="0" err="1"/>
              <a:t>nanostructures</a:t>
            </a:r>
            <a:r>
              <a:rPr lang="de-DE" b="1" dirty="0"/>
              <a:t> </a:t>
            </a:r>
            <a:r>
              <a:rPr lang="de-DE" dirty="0" err="1"/>
              <a:t>rather</a:t>
            </a:r>
            <a:r>
              <a:rPr lang="de-DE" dirty="0"/>
              <a:t> </a:t>
            </a:r>
            <a:r>
              <a:rPr lang="de-DE" dirty="0" err="1"/>
              <a:t>than</a:t>
            </a:r>
            <a:r>
              <a:rPr lang="de-DE" dirty="0"/>
              <a:t> </a:t>
            </a:r>
            <a:r>
              <a:rPr lang="de-DE" dirty="0" err="1"/>
              <a:t>nanomechanisms</a:t>
            </a:r>
            <a:r>
              <a:rPr lang="de-DE" dirty="0"/>
              <a:t>. </a:t>
            </a:r>
            <a:endParaRPr lang="de-AT" dirty="0"/>
          </a:p>
          <a:p>
            <a:endParaRPr lang="de-DE" dirty="0"/>
          </a:p>
        </p:txBody>
      </p:sp>
      <p:sp>
        <p:nvSpPr>
          <p:cNvPr id="4" name="Textfeld 3">
            <a:extLst>
              <a:ext uri="{FF2B5EF4-FFF2-40B4-BE49-F238E27FC236}">
                <a16:creationId xmlns:a16="http://schemas.microsoft.com/office/drawing/2014/main" id="{42E1F0C4-B79E-4D46-B8CE-5760AAF9C670}"/>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spTree>
    <p:extLst>
      <p:ext uri="{BB962C8B-B14F-4D97-AF65-F5344CB8AC3E}">
        <p14:creationId xmlns:p14="http://schemas.microsoft.com/office/powerpoint/2010/main" val="245738305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903E14-FC3F-7047-89EC-670E4299F4C4}"/>
              </a:ext>
            </a:extLst>
          </p:cNvPr>
          <p:cNvSpPr>
            <a:spLocks noGrp="1"/>
          </p:cNvSpPr>
          <p:nvPr>
            <p:ph type="title"/>
          </p:nvPr>
        </p:nvSpPr>
        <p:spPr/>
        <p:txBody>
          <a:bodyPr/>
          <a:lstStyle/>
          <a:p>
            <a:pPr algn="ctr"/>
            <a:r>
              <a:rPr lang="en" dirty="0"/>
              <a:t>MWNT bonded through </a:t>
            </a:r>
            <a:r>
              <a:rPr lang="en" b="1" dirty="0"/>
              <a:t>mechanochemistry</a:t>
            </a:r>
            <a:endParaRPr lang="de-DE" dirty="0"/>
          </a:p>
        </p:txBody>
      </p:sp>
      <p:sp>
        <p:nvSpPr>
          <p:cNvPr id="3" name="Inhaltsplatzhalter 2">
            <a:extLst>
              <a:ext uri="{FF2B5EF4-FFF2-40B4-BE49-F238E27FC236}">
                <a16:creationId xmlns:a16="http://schemas.microsoft.com/office/drawing/2014/main" id="{AC78A3FD-0923-FB48-AFEE-8DB79629E26E}"/>
              </a:ext>
            </a:extLst>
          </p:cNvPr>
          <p:cNvSpPr>
            <a:spLocks noGrp="1"/>
          </p:cNvSpPr>
          <p:nvPr>
            <p:ph idx="1"/>
          </p:nvPr>
        </p:nvSpPr>
        <p:spPr/>
        <p:txBody>
          <a:bodyPr>
            <a:normAutofit/>
          </a:bodyPr>
          <a:lstStyle/>
          <a:p>
            <a:r>
              <a:rPr lang="de-DE" dirty="0" err="1"/>
              <a:t>To</a:t>
            </a:r>
            <a:r>
              <a:rPr lang="de-DE" dirty="0"/>
              <a:t> </a:t>
            </a:r>
            <a:r>
              <a:rPr lang="de-DE" dirty="0" err="1"/>
              <a:t>construct</a:t>
            </a:r>
            <a:r>
              <a:rPr lang="de-DE" dirty="0"/>
              <a:t> </a:t>
            </a:r>
            <a:r>
              <a:rPr lang="de-DE" dirty="0" err="1"/>
              <a:t>stronger</a:t>
            </a:r>
            <a:r>
              <a:rPr lang="de-DE" dirty="0"/>
              <a:t> </a:t>
            </a:r>
            <a:r>
              <a:rPr lang="de-DE" dirty="0" err="1"/>
              <a:t>junctions</a:t>
            </a:r>
            <a:r>
              <a:rPr lang="de-DE" dirty="0"/>
              <a:t> </a:t>
            </a:r>
            <a:r>
              <a:rPr lang="de-DE" dirty="0" err="1"/>
              <a:t>without</a:t>
            </a:r>
            <a:r>
              <a:rPr lang="de-DE" dirty="0"/>
              <a:t> </a:t>
            </a:r>
            <a:r>
              <a:rPr lang="de-DE" dirty="0" err="1"/>
              <a:t>adding</a:t>
            </a:r>
            <a:r>
              <a:rPr lang="de-DE" dirty="0"/>
              <a:t> additional material, </a:t>
            </a:r>
            <a:r>
              <a:rPr lang="de-DE" b="1" dirty="0" err="1"/>
              <a:t>mechanochemical</a:t>
            </a:r>
            <a:r>
              <a:rPr lang="de-DE" b="1" dirty="0"/>
              <a:t> </a:t>
            </a:r>
            <a:r>
              <a:rPr lang="de-DE" b="1" dirty="0" err="1"/>
              <a:t>nanorobotic</a:t>
            </a:r>
            <a:r>
              <a:rPr lang="de-DE" b="1" dirty="0"/>
              <a:t> </a:t>
            </a:r>
            <a:r>
              <a:rPr lang="de-DE" b="1" dirty="0" err="1"/>
              <a:t>assembly</a:t>
            </a:r>
            <a:r>
              <a:rPr lang="de-DE" b="1" dirty="0"/>
              <a:t> </a:t>
            </a:r>
            <a:r>
              <a:rPr lang="de-DE" dirty="0" err="1"/>
              <a:t>is</a:t>
            </a:r>
            <a:r>
              <a:rPr lang="de-DE" dirty="0"/>
              <a:t> an </a:t>
            </a:r>
            <a:r>
              <a:rPr lang="de-DE" dirty="0" err="1"/>
              <a:t>important</a:t>
            </a:r>
            <a:r>
              <a:rPr lang="de-DE" dirty="0"/>
              <a:t> </a:t>
            </a:r>
            <a:r>
              <a:rPr lang="de-DE" dirty="0" err="1"/>
              <a:t>strategy</a:t>
            </a:r>
            <a:r>
              <a:rPr lang="de-DE" dirty="0"/>
              <a:t>.</a:t>
            </a:r>
          </a:p>
          <a:p>
            <a:r>
              <a:rPr lang="de-DE" dirty="0" err="1"/>
              <a:t>Mechanochemical</a:t>
            </a:r>
            <a:r>
              <a:rPr lang="de-DE" dirty="0"/>
              <a:t> </a:t>
            </a:r>
            <a:r>
              <a:rPr lang="de-DE" dirty="0" err="1"/>
              <a:t>nanorobotic</a:t>
            </a:r>
            <a:r>
              <a:rPr lang="de-DE" dirty="0"/>
              <a:t> </a:t>
            </a:r>
            <a:r>
              <a:rPr lang="de-DE" dirty="0" err="1"/>
              <a:t>assembly</a:t>
            </a:r>
            <a:r>
              <a:rPr lang="de-DE" dirty="0"/>
              <a:t> </a:t>
            </a:r>
            <a:r>
              <a:rPr lang="de-DE" dirty="0" err="1"/>
              <a:t>is</a:t>
            </a:r>
            <a:r>
              <a:rPr lang="de-DE" dirty="0"/>
              <a:t> </a:t>
            </a:r>
            <a:r>
              <a:rPr lang="de-DE" dirty="0" err="1"/>
              <a:t>based</a:t>
            </a:r>
            <a:r>
              <a:rPr lang="de-DE" dirty="0"/>
              <a:t> on solid-phase </a:t>
            </a:r>
            <a:r>
              <a:rPr lang="de-DE" dirty="0" err="1"/>
              <a:t>chemical</a:t>
            </a:r>
            <a:r>
              <a:rPr lang="de-DE" dirty="0"/>
              <a:t> </a:t>
            </a:r>
            <a:r>
              <a:rPr lang="de-DE" dirty="0" err="1"/>
              <a:t>reactions</a:t>
            </a:r>
            <a:r>
              <a:rPr lang="de-DE" dirty="0"/>
              <a:t>, </a:t>
            </a:r>
            <a:r>
              <a:rPr lang="de-DE" dirty="0" err="1"/>
              <a:t>or</a:t>
            </a:r>
            <a:r>
              <a:rPr lang="de-DE" dirty="0"/>
              <a:t> </a:t>
            </a:r>
            <a:r>
              <a:rPr lang="de-DE" b="1" dirty="0" err="1"/>
              <a:t>mechanosynthesis</a:t>
            </a:r>
            <a:r>
              <a:rPr lang="de-DE" dirty="0"/>
              <a:t>, </a:t>
            </a:r>
            <a:r>
              <a:rPr lang="de-DE" dirty="0" err="1"/>
              <a:t>which</a:t>
            </a:r>
            <a:r>
              <a:rPr lang="de-DE" dirty="0"/>
              <a:t> </a:t>
            </a:r>
            <a:r>
              <a:rPr lang="de-DE" dirty="0" err="1"/>
              <a:t>is</a:t>
            </a:r>
            <a:r>
              <a:rPr lang="de-DE" dirty="0"/>
              <a:t> </a:t>
            </a:r>
            <a:r>
              <a:rPr lang="de-DE" dirty="0" err="1"/>
              <a:t>defined</a:t>
            </a:r>
            <a:r>
              <a:rPr lang="de-DE" dirty="0"/>
              <a:t> </a:t>
            </a:r>
            <a:r>
              <a:rPr lang="de-DE" dirty="0" err="1"/>
              <a:t>as</a:t>
            </a:r>
            <a:r>
              <a:rPr lang="de-DE" dirty="0"/>
              <a:t> </a:t>
            </a:r>
            <a:r>
              <a:rPr lang="de-DE" b="1" dirty="0" err="1"/>
              <a:t>chemical</a:t>
            </a:r>
            <a:r>
              <a:rPr lang="de-DE" b="1" dirty="0"/>
              <a:t> </a:t>
            </a:r>
            <a:r>
              <a:rPr lang="de-DE" b="1" dirty="0" err="1"/>
              <a:t>synthesis</a:t>
            </a:r>
            <a:r>
              <a:rPr lang="de-DE" b="1" dirty="0"/>
              <a:t> </a:t>
            </a:r>
            <a:r>
              <a:rPr lang="de-DE" b="1" dirty="0" err="1"/>
              <a:t>controlled</a:t>
            </a:r>
            <a:r>
              <a:rPr lang="de-DE" b="1" dirty="0"/>
              <a:t> </a:t>
            </a:r>
            <a:r>
              <a:rPr lang="de-DE" b="1" dirty="0" err="1"/>
              <a:t>by</a:t>
            </a:r>
            <a:r>
              <a:rPr lang="de-DE" b="1" dirty="0"/>
              <a:t> </a:t>
            </a:r>
            <a:r>
              <a:rPr lang="de-DE" b="1" dirty="0" err="1"/>
              <a:t>mechanical</a:t>
            </a:r>
            <a:r>
              <a:rPr lang="de-DE" b="1" dirty="0"/>
              <a:t> </a:t>
            </a:r>
            <a:r>
              <a:rPr lang="de-DE" b="1" dirty="0" err="1"/>
              <a:t>systems</a:t>
            </a:r>
            <a:r>
              <a:rPr lang="de-DE" b="1" dirty="0"/>
              <a:t> </a:t>
            </a:r>
            <a:r>
              <a:rPr lang="de-DE" b="1" dirty="0" err="1"/>
              <a:t>operating</a:t>
            </a:r>
            <a:r>
              <a:rPr lang="de-DE" b="1" dirty="0"/>
              <a:t> </a:t>
            </a:r>
            <a:r>
              <a:rPr lang="de-DE" b="1" dirty="0" err="1"/>
              <a:t>with</a:t>
            </a:r>
            <a:r>
              <a:rPr lang="de-DE" b="1" dirty="0"/>
              <a:t> </a:t>
            </a:r>
            <a:r>
              <a:rPr lang="de-DE" b="1" dirty="0" err="1"/>
              <a:t>atomic-scale</a:t>
            </a:r>
            <a:r>
              <a:rPr lang="de-DE" b="1" dirty="0"/>
              <a:t> </a:t>
            </a:r>
            <a:r>
              <a:rPr lang="de-DE" b="1" dirty="0" err="1"/>
              <a:t>precision</a:t>
            </a:r>
            <a:r>
              <a:rPr lang="de-DE" dirty="0"/>
              <a:t>, </a:t>
            </a:r>
            <a:r>
              <a:rPr lang="de-DE" dirty="0" err="1"/>
              <a:t>enabling</a:t>
            </a:r>
            <a:r>
              <a:rPr lang="de-DE" dirty="0"/>
              <a:t> </a:t>
            </a:r>
            <a:r>
              <a:rPr lang="de-DE" dirty="0" err="1"/>
              <a:t>direct</a:t>
            </a:r>
            <a:r>
              <a:rPr lang="de-DE" dirty="0"/>
              <a:t> </a:t>
            </a:r>
            <a:r>
              <a:rPr lang="de-DE" dirty="0" err="1"/>
              <a:t>positional</a:t>
            </a:r>
            <a:r>
              <a:rPr lang="de-DE" dirty="0"/>
              <a:t> </a:t>
            </a:r>
            <a:r>
              <a:rPr lang="de-DE" dirty="0" err="1"/>
              <a:t>selection</a:t>
            </a:r>
            <a:r>
              <a:rPr lang="de-DE" dirty="0"/>
              <a:t> </a:t>
            </a:r>
            <a:r>
              <a:rPr lang="de-DE" dirty="0" err="1"/>
              <a:t>of</a:t>
            </a:r>
            <a:r>
              <a:rPr lang="de-DE" dirty="0"/>
              <a:t> </a:t>
            </a:r>
            <a:r>
              <a:rPr lang="de-DE" dirty="0" err="1"/>
              <a:t>reaction</a:t>
            </a:r>
            <a:r>
              <a:rPr lang="de-DE" dirty="0"/>
              <a:t> </a:t>
            </a:r>
            <a:r>
              <a:rPr lang="de-DE" dirty="0" err="1"/>
              <a:t>sites</a:t>
            </a:r>
            <a:r>
              <a:rPr lang="de-DE" dirty="0"/>
              <a:t>. </a:t>
            </a:r>
          </a:p>
          <a:p>
            <a:endParaRPr lang="de-DE" dirty="0"/>
          </a:p>
        </p:txBody>
      </p:sp>
      <p:pic>
        <p:nvPicPr>
          <p:cNvPr id="6" name="Grafik 5">
            <a:extLst>
              <a:ext uri="{FF2B5EF4-FFF2-40B4-BE49-F238E27FC236}">
                <a16:creationId xmlns:a16="http://schemas.microsoft.com/office/drawing/2014/main" id="{86E13762-5D67-7A41-9530-C9DF6333D4F5}"/>
              </a:ext>
            </a:extLst>
          </p:cNvPr>
          <p:cNvPicPr>
            <a:picLocks noChangeAspect="1"/>
          </p:cNvPicPr>
          <p:nvPr/>
        </p:nvPicPr>
        <p:blipFill>
          <a:blip r:embed="rId2"/>
          <a:stretch>
            <a:fillRect/>
          </a:stretch>
        </p:blipFill>
        <p:spPr>
          <a:xfrm>
            <a:off x="3730753" y="4442714"/>
            <a:ext cx="2415286" cy="2415286"/>
          </a:xfrm>
          <a:prstGeom prst="rect">
            <a:avLst/>
          </a:prstGeom>
        </p:spPr>
      </p:pic>
      <p:sp>
        <p:nvSpPr>
          <p:cNvPr id="7" name="Textfeld 6">
            <a:extLst>
              <a:ext uri="{FF2B5EF4-FFF2-40B4-BE49-F238E27FC236}">
                <a16:creationId xmlns:a16="http://schemas.microsoft.com/office/drawing/2014/main" id="{EEF72756-0A26-AF43-AEF1-071F4B02C9A9}"/>
              </a:ext>
            </a:extLst>
          </p:cNvPr>
          <p:cNvSpPr txBox="1"/>
          <p:nvPr/>
        </p:nvSpPr>
        <p:spPr>
          <a:xfrm>
            <a:off x="6955032" y="5650357"/>
            <a:ext cx="4398768" cy="369332"/>
          </a:xfrm>
          <a:prstGeom prst="rect">
            <a:avLst/>
          </a:prstGeom>
          <a:noFill/>
        </p:spPr>
        <p:txBody>
          <a:bodyPr wrap="none" rtlCol="0">
            <a:spAutoFit/>
          </a:bodyPr>
          <a:lstStyle/>
          <a:p>
            <a:r>
              <a:rPr lang="de-DE" dirty="0"/>
              <a:t>Biological </a:t>
            </a:r>
            <a:r>
              <a:rPr lang="de-DE" dirty="0" err="1"/>
              <a:t>mechanosynthesis</a:t>
            </a:r>
            <a:r>
              <a:rPr lang="de-DE" dirty="0"/>
              <a:t> in </a:t>
            </a:r>
            <a:r>
              <a:rPr lang="de-DE" dirty="0" err="1"/>
              <a:t>the</a:t>
            </a:r>
            <a:r>
              <a:rPr lang="de-DE" dirty="0"/>
              <a:t> </a:t>
            </a:r>
            <a:r>
              <a:rPr lang="de-DE" dirty="0" err="1"/>
              <a:t>ribosome</a:t>
            </a:r>
            <a:endParaRPr lang="de-DE" dirty="0"/>
          </a:p>
        </p:txBody>
      </p:sp>
      <p:sp>
        <p:nvSpPr>
          <p:cNvPr id="8" name="Textfeld 7">
            <a:extLst>
              <a:ext uri="{FF2B5EF4-FFF2-40B4-BE49-F238E27FC236}">
                <a16:creationId xmlns:a16="http://schemas.microsoft.com/office/drawing/2014/main" id="{08C2D5D0-C762-8540-978D-1001C050563B}"/>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spTree>
    <p:extLst>
      <p:ext uri="{BB962C8B-B14F-4D97-AF65-F5344CB8AC3E}">
        <p14:creationId xmlns:p14="http://schemas.microsoft.com/office/powerpoint/2010/main" val="56064739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903E14-FC3F-7047-89EC-670E4299F4C4}"/>
              </a:ext>
            </a:extLst>
          </p:cNvPr>
          <p:cNvSpPr>
            <a:spLocks noGrp="1"/>
          </p:cNvSpPr>
          <p:nvPr>
            <p:ph type="title"/>
          </p:nvPr>
        </p:nvSpPr>
        <p:spPr/>
        <p:txBody>
          <a:bodyPr/>
          <a:lstStyle/>
          <a:p>
            <a:r>
              <a:rPr lang="de-DE" dirty="0"/>
              <a:t>Biological </a:t>
            </a:r>
            <a:r>
              <a:rPr lang="de-DE" dirty="0" err="1"/>
              <a:t>mechanosynthesis</a:t>
            </a:r>
            <a:r>
              <a:rPr lang="de-DE" dirty="0"/>
              <a:t> in </a:t>
            </a:r>
            <a:r>
              <a:rPr lang="de-DE" dirty="0" err="1"/>
              <a:t>the</a:t>
            </a:r>
            <a:r>
              <a:rPr lang="de-DE" dirty="0"/>
              <a:t> </a:t>
            </a:r>
            <a:r>
              <a:rPr lang="de-DE" dirty="0" err="1"/>
              <a:t>ribosome</a:t>
            </a:r>
            <a:endParaRPr lang="de-DE" dirty="0"/>
          </a:p>
        </p:txBody>
      </p:sp>
      <p:pic>
        <p:nvPicPr>
          <p:cNvPr id="6" name="Grafik 5">
            <a:extLst>
              <a:ext uri="{FF2B5EF4-FFF2-40B4-BE49-F238E27FC236}">
                <a16:creationId xmlns:a16="http://schemas.microsoft.com/office/drawing/2014/main" id="{86E13762-5D67-7A41-9530-C9DF6333D4F5}"/>
              </a:ext>
            </a:extLst>
          </p:cNvPr>
          <p:cNvPicPr>
            <a:picLocks noChangeAspect="1"/>
          </p:cNvPicPr>
          <p:nvPr/>
        </p:nvPicPr>
        <p:blipFill>
          <a:blip r:embed="rId2"/>
          <a:stretch>
            <a:fillRect/>
          </a:stretch>
        </p:blipFill>
        <p:spPr>
          <a:xfrm>
            <a:off x="6267384" y="1539508"/>
            <a:ext cx="3778984" cy="3778984"/>
          </a:xfrm>
          <a:prstGeom prst="rect">
            <a:avLst/>
          </a:prstGeom>
        </p:spPr>
      </p:pic>
      <p:pic>
        <p:nvPicPr>
          <p:cNvPr id="5" name="Grafik 4">
            <a:extLst>
              <a:ext uri="{FF2B5EF4-FFF2-40B4-BE49-F238E27FC236}">
                <a16:creationId xmlns:a16="http://schemas.microsoft.com/office/drawing/2014/main" id="{DE75806E-9BF3-AB41-92FC-778D7D38A9F7}"/>
              </a:ext>
            </a:extLst>
          </p:cNvPr>
          <p:cNvPicPr>
            <a:picLocks noChangeAspect="1"/>
          </p:cNvPicPr>
          <p:nvPr/>
        </p:nvPicPr>
        <p:blipFill>
          <a:blip r:embed="rId3"/>
          <a:stretch>
            <a:fillRect/>
          </a:stretch>
        </p:blipFill>
        <p:spPr>
          <a:xfrm>
            <a:off x="356937" y="2229978"/>
            <a:ext cx="5718465" cy="3653464"/>
          </a:xfrm>
          <a:prstGeom prst="rect">
            <a:avLst/>
          </a:prstGeom>
        </p:spPr>
      </p:pic>
      <p:sp>
        <p:nvSpPr>
          <p:cNvPr id="7" name="Textfeld 6">
            <a:extLst>
              <a:ext uri="{FF2B5EF4-FFF2-40B4-BE49-F238E27FC236}">
                <a16:creationId xmlns:a16="http://schemas.microsoft.com/office/drawing/2014/main" id="{FD9D54F3-2CB6-1349-B097-676645A869B7}"/>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spTree>
    <p:extLst>
      <p:ext uri="{BB962C8B-B14F-4D97-AF65-F5344CB8AC3E}">
        <p14:creationId xmlns:p14="http://schemas.microsoft.com/office/powerpoint/2010/main" val="225905388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903E14-FC3F-7047-89EC-670E4299F4C4}"/>
              </a:ext>
            </a:extLst>
          </p:cNvPr>
          <p:cNvSpPr>
            <a:spLocks noGrp="1"/>
          </p:cNvSpPr>
          <p:nvPr>
            <p:ph type="title"/>
          </p:nvPr>
        </p:nvSpPr>
        <p:spPr/>
        <p:txBody>
          <a:bodyPr/>
          <a:lstStyle/>
          <a:p>
            <a:pPr algn="ctr"/>
            <a:r>
              <a:rPr lang="en" dirty="0"/>
              <a:t>MWNT bonded through </a:t>
            </a:r>
            <a:r>
              <a:rPr lang="en" b="1" dirty="0"/>
              <a:t>mechanochemistry</a:t>
            </a:r>
            <a:endParaRPr lang="de-DE" dirty="0"/>
          </a:p>
        </p:txBody>
      </p:sp>
      <p:sp>
        <p:nvSpPr>
          <p:cNvPr id="3" name="Inhaltsplatzhalter 2">
            <a:extLst>
              <a:ext uri="{FF2B5EF4-FFF2-40B4-BE49-F238E27FC236}">
                <a16:creationId xmlns:a16="http://schemas.microsoft.com/office/drawing/2014/main" id="{AC78A3FD-0923-FB48-AFEE-8DB79629E26E}"/>
              </a:ext>
            </a:extLst>
          </p:cNvPr>
          <p:cNvSpPr>
            <a:spLocks noGrp="1"/>
          </p:cNvSpPr>
          <p:nvPr>
            <p:ph idx="1"/>
          </p:nvPr>
        </p:nvSpPr>
        <p:spPr/>
        <p:txBody>
          <a:bodyPr>
            <a:normAutofit/>
          </a:bodyPr>
          <a:lstStyle/>
          <a:p>
            <a:r>
              <a:rPr lang="de-DE" dirty="0" err="1"/>
              <a:t>By</a:t>
            </a:r>
            <a:r>
              <a:rPr lang="de-DE" dirty="0"/>
              <a:t> </a:t>
            </a:r>
            <a:r>
              <a:rPr lang="de-DE" dirty="0" err="1"/>
              <a:t>picking</a:t>
            </a:r>
            <a:r>
              <a:rPr lang="de-DE" dirty="0"/>
              <a:t> </a:t>
            </a:r>
            <a:r>
              <a:rPr lang="de-DE" dirty="0" err="1"/>
              <a:t>up</a:t>
            </a:r>
            <a:r>
              <a:rPr lang="de-DE" dirty="0"/>
              <a:t> </a:t>
            </a:r>
            <a:r>
              <a:rPr lang="de-DE" b="1" dirty="0" err="1"/>
              <a:t>atoms</a:t>
            </a:r>
            <a:r>
              <a:rPr lang="de-DE" b="1" dirty="0"/>
              <a:t> </a:t>
            </a:r>
            <a:r>
              <a:rPr lang="de-DE" b="1" dirty="0" err="1"/>
              <a:t>with</a:t>
            </a:r>
            <a:r>
              <a:rPr lang="de-DE" b="1" dirty="0"/>
              <a:t> </a:t>
            </a:r>
            <a:r>
              <a:rPr lang="de-DE" b="1" dirty="0" err="1"/>
              <a:t>dangling</a:t>
            </a:r>
            <a:r>
              <a:rPr lang="de-DE" b="1" dirty="0"/>
              <a:t> </a:t>
            </a:r>
            <a:r>
              <a:rPr lang="de-DE" b="1" dirty="0" err="1"/>
              <a:t>bonds</a:t>
            </a:r>
            <a:r>
              <a:rPr lang="de-DE" b="1" dirty="0"/>
              <a:t> </a:t>
            </a:r>
            <a:r>
              <a:rPr lang="de-DE" dirty="0" err="1"/>
              <a:t>rather</a:t>
            </a:r>
            <a:r>
              <a:rPr lang="de-DE" dirty="0"/>
              <a:t> </a:t>
            </a:r>
            <a:r>
              <a:rPr lang="de-DE" dirty="0" err="1"/>
              <a:t>than</a:t>
            </a:r>
            <a:r>
              <a:rPr lang="de-DE" dirty="0"/>
              <a:t> </a:t>
            </a:r>
            <a:r>
              <a:rPr lang="de-DE" dirty="0" err="1"/>
              <a:t>natural</a:t>
            </a:r>
            <a:r>
              <a:rPr lang="de-DE" dirty="0"/>
              <a:t> </a:t>
            </a:r>
            <a:r>
              <a:rPr lang="de-DE" dirty="0" err="1"/>
              <a:t>atoms</a:t>
            </a:r>
            <a:r>
              <a:rPr lang="de-DE" dirty="0"/>
              <a:t> </a:t>
            </a:r>
            <a:r>
              <a:rPr lang="de-DE" dirty="0" err="1"/>
              <a:t>only</a:t>
            </a:r>
            <a:r>
              <a:rPr lang="de-DE" dirty="0"/>
              <a:t>, </a:t>
            </a:r>
            <a:r>
              <a:rPr lang="de-DE" dirty="0" err="1"/>
              <a:t>it</a:t>
            </a:r>
            <a:r>
              <a:rPr lang="de-DE" dirty="0"/>
              <a:t> </a:t>
            </a:r>
            <a:r>
              <a:rPr lang="de-DE" dirty="0" err="1"/>
              <a:t>is</a:t>
            </a:r>
            <a:r>
              <a:rPr lang="de-DE" dirty="0"/>
              <a:t> </a:t>
            </a:r>
            <a:r>
              <a:rPr lang="de-DE" b="1" dirty="0" err="1"/>
              <a:t>easier</a:t>
            </a:r>
            <a:r>
              <a:rPr lang="de-DE" b="1" dirty="0"/>
              <a:t> </a:t>
            </a:r>
            <a:r>
              <a:rPr lang="de-DE" b="1" dirty="0" err="1"/>
              <a:t>to</a:t>
            </a:r>
            <a:r>
              <a:rPr lang="de-DE" b="1" dirty="0"/>
              <a:t> form </a:t>
            </a:r>
            <a:r>
              <a:rPr lang="de-DE" b="1" dirty="0" err="1"/>
              <a:t>primary</a:t>
            </a:r>
            <a:r>
              <a:rPr lang="de-DE" b="1" dirty="0"/>
              <a:t> </a:t>
            </a:r>
            <a:r>
              <a:rPr lang="de-DE" b="1" dirty="0" err="1"/>
              <a:t>bonds</a:t>
            </a:r>
            <a:r>
              <a:rPr lang="de-DE" dirty="0"/>
              <a:t>, </a:t>
            </a:r>
            <a:r>
              <a:rPr lang="de-DE" dirty="0" err="1"/>
              <a:t>which</a:t>
            </a:r>
            <a:r>
              <a:rPr lang="de-DE" dirty="0"/>
              <a:t> </a:t>
            </a:r>
            <a:r>
              <a:rPr lang="de-DE" dirty="0" err="1"/>
              <a:t>provides</a:t>
            </a:r>
            <a:r>
              <a:rPr lang="de-DE" dirty="0"/>
              <a:t> a </a:t>
            </a:r>
            <a:r>
              <a:rPr lang="de-DE" b="1" dirty="0"/>
              <a:t>simple but strong </a:t>
            </a:r>
            <a:r>
              <a:rPr lang="de-DE" b="1" dirty="0" err="1"/>
              <a:t>connection</a:t>
            </a:r>
            <a:r>
              <a:rPr lang="de-DE" dirty="0"/>
              <a:t>. </a:t>
            </a:r>
          </a:p>
          <a:p>
            <a:r>
              <a:rPr lang="de-DE" b="1" dirty="0" err="1"/>
              <a:t>Destructive</a:t>
            </a:r>
            <a:r>
              <a:rPr lang="de-DE" b="1" dirty="0"/>
              <a:t> </a:t>
            </a:r>
            <a:r>
              <a:rPr lang="de-DE" b="1" dirty="0" err="1"/>
              <a:t>fabrication</a:t>
            </a:r>
            <a:r>
              <a:rPr lang="de-DE" dirty="0"/>
              <a:t> </a:t>
            </a:r>
            <a:r>
              <a:rPr lang="de-DE" dirty="0" err="1"/>
              <a:t>provides</a:t>
            </a:r>
            <a:r>
              <a:rPr lang="de-DE" dirty="0"/>
              <a:t> a </a:t>
            </a:r>
            <a:r>
              <a:rPr lang="de-DE" dirty="0" err="1"/>
              <a:t>way</a:t>
            </a:r>
            <a:r>
              <a:rPr lang="de-DE" dirty="0"/>
              <a:t> </a:t>
            </a:r>
            <a:r>
              <a:rPr lang="de-DE" dirty="0" err="1"/>
              <a:t>to</a:t>
            </a:r>
            <a:r>
              <a:rPr lang="de-DE" dirty="0"/>
              <a:t> form </a:t>
            </a:r>
            <a:r>
              <a:rPr lang="de-DE" dirty="0" err="1"/>
              <a:t>dangling</a:t>
            </a:r>
            <a:r>
              <a:rPr lang="de-DE" dirty="0"/>
              <a:t> </a:t>
            </a:r>
            <a:r>
              <a:rPr lang="de-DE" dirty="0" err="1"/>
              <a:t>bonds</a:t>
            </a:r>
            <a:r>
              <a:rPr lang="de-DE" dirty="0"/>
              <a:t> at </a:t>
            </a:r>
            <a:r>
              <a:rPr lang="de-DE" dirty="0" err="1"/>
              <a:t>the</a:t>
            </a:r>
            <a:r>
              <a:rPr lang="de-DE" dirty="0"/>
              <a:t> </a:t>
            </a:r>
            <a:r>
              <a:rPr lang="de-DE" dirty="0" err="1"/>
              <a:t>ends</a:t>
            </a:r>
            <a:r>
              <a:rPr lang="de-DE" dirty="0"/>
              <a:t> </a:t>
            </a:r>
            <a:r>
              <a:rPr lang="de-DE" dirty="0" err="1"/>
              <a:t>of</a:t>
            </a:r>
            <a:r>
              <a:rPr lang="de-DE" dirty="0"/>
              <a:t> </a:t>
            </a:r>
            <a:r>
              <a:rPr lang="de-DE" dirty="0" err="1"/>
              <a:t>broken</a:t>
            </a:r>
            <a:r>
              <a:rPr lang="de-DE" dirty="0"/>
              <a:t> </a:t>
            </a:r>
            <a:r>
              <a:rPr lang="de-DE" dirty="0" err="1"/>
              <a:t>tubes</a:t>
            </a:r>
            <a:r>
              <a:rPr lang="de-DE" dirty="0"/>
              <a:t>. </a:t>
            </a:r>
          </a:p>
          <a:p>
            <a:r>
              <a:rPr lang="de-DE" dirty="0" err="1"/>
              <a:t>Some</a:t>
            </a:r>
            <a:r>
              <a:rPr lang="de-DE" dirty="0"/>
              <a:t> </a:t>
            </a:r>
            <a:r>
              <a:rPr lang="de-DE" dirty="0" err="1"/>
              <a:t>of</a:t>
            </a:r>
            <a:r>
              <a:rPr lang="de-DE" dirty="0"/>
              <a:t> </a:t>
            </a:r>
            <a:r>
              <a:rPr lang="de-DE" dirty="0" err="1"/>
              <a:t>the</a:t>
            </a:r>
            <a:r>
              <a:rPr lang="de-DE" dirty="0"/>
              <a:t> </a:t>
            </a:r>
            <a:r>
              <a:rPr lang="de-DE" dirty="0" err="1"/>
              <a:t>dangling</a:t>
            </a:r>
            <a:r>
              <a:rPr lang="de-DE" dirty="0"/>
              <a:t> </a:t>
            </a:r>
            <a:r>
              <a:rPr lang="de-DE" dirty="0" err="1"/>
              <a:t>bonds</a:t>
            </a:r>
            <a:r>
              <a:rPr lang="de-DE" dirty="0"/>
              <a:t> </a:t>
            </a:r>
            <a:r>
              <a:rPr lang="de-DE" dirty="0" err="1"/>
              <a:t>may</a:t>
            </a:r>
            <a:r>
              <a:rPr lang="de-DE" dirty="0"/>
              <a:t> </a:t>
            </a:r>
            <a:r>
              <a:rPr lang="de-DE" dirty="0" err="1"/>
              <a:t>close</a:t>
            </a:r>
            <a:r>
              <a:rPr lang="de-DE" dirty="0"/>
              <a:t> </a:t>
            </a:r>
            <a:r>
              <a:rPr lang="de-DE" dirty="0" err="1"/>
              <a:t>with</a:t>
            </a:r>
            <a:r>
              <a:rPr lang="de-DE" dirty="0"/>
              <a:t> </a:t>
            </a:r>
            <a:r>
              <a:rPr lang="de-DE" dirty="0" err="1"/>
              <a:t>neighboring</a:t>
            </a:r>
            <a:r>
              <a:rPr lang="de-DE" dirty="0"/>
              <a:t> </a:t>
            </a:r>
            <a:r>
              <a:rPr lang="de-DE" dirty="0" err="1"/>
              <a:t>atoms</a:t>
            </a:r>
            <a:r>
              <a:rPr lang="de-DE" dirty="0"/>
              <a:t>, but </a:t>
            </a:r>
            <a:r>
              <a:rPr lang="de-DE" dirty="0" err="1"/>
              <a:t>generally</a:t>
            </a:r>
            <a:r>
              <a:rPr lang="de-DE" dirty="0"/>
              <a:t> a </a:t>
            </a:r>
            <a:r>
              <a:rPr lang="de-DE" dirty="0" err="1"/>
              <a:t>few</a:t>
            </a:r>
            <a:r>
              <a:rPr lang="de-DE" dirty="0"/>
              <a:t> </a:t>
            </a:r>
            <a:r>
              <a:rPr lang="de-DE" dirty="0" err="1"/>
              <a:t>bonds</a:t>
            </a:r>
            <a:r>
              <a:rPr lang="de-DE" dirty="0"/>
              <a:t> will </a:t>
            </a:r>
            <a:r>
              <a:rPr lang="de-DE" dirty="0" err="1"/>
              <a:t>remain</a:t>
            </a:r>
            <a:r>
              <a:rPr lang="de-DE" dirty="0"/>
              <a:t> </a:t>
            </a:r>
            <a:r>
              <a:rPr lang="de-DE" dirty="0" err="1"/>
              <a:t>dangling</a:t>
            </a:r>
            <a:r>
              <a:rPr lang="de-DE" dirty="0"/>
              <a:t>.</a:t>
            </a:r>
          </a:p>
          <a:p>
            <a:r>
              <a:rPr lang="de-DE" dirty="0"/>
              <a:t>A </a:t>
            </a:r>
            <a:r>
              <a:rPr lang="de-DE" dirty="0" err="1"/>
              <a:t>nanotubewith</a:t>
            </a:r>
            <a:r>
              <a:rPr lang="de-DE" dirty="0"/>
              <a:t> </a:t>
            </a:r>
            <a:r>
              <a:rPr lang="de-DE" dirty="0" err="1"/>
              <a:t>dangling</a:t>
            </a:r>
            <a:r>
              <a:rPr lang="de-DE" dirty="0"/>
              <a:t> </a:t>
            </a:r>
            <a:r>
              <a:rPr lang="de-DE" dirty="0" err="1"/>
              <a:t>bonds</a:t>
            </a:r>
            <a:r>
              <a:rPr lang="de-DE" dirty="0"/>
              <a:t> at </a:t>
            </a:r>
            <a:r>
              <a:rPr lang="de-DE" dirty="0" err="1"/>
              <a:t>its</a:t>
            </a:r>
            <a:r>
              <a:rPr lang="de-DE" dirty="0"/>
              <a:t> end will bind </a:t>
            </a:r>
            <a:r>
              <a:rPr lang="de-DE" dirty="0" err="1"/>
              <a:t>more</a:t>
            </a:r>
            <a:r>
              <a:rPr lang="de-DE" dirty="0"/>
              <a:t> </a:t>
            </a:r>
            <a:r>
              <a:rPr lang="de-DE" dirty="0" err="1"/>
              <a:t>easily</a:t>
            </a:r>
            <a:r>
              <a:rPr lang="de-DE" dirty="0"/>
              <a:t> </a:t>
            </a:r>
            <a:r>
              <a:rPr lang="de-DE" dirty="0" err="1"/>
              <a:t>to</a:t>
            </a:r>
            <a:r>
              <a:rPr lang="de-DE" dirty="0"/>
              <a:t> </a:t>
            </a:r>
            <a:r>
              <a:rPr lang="de-DE" dirty="0" err="1"/>
              <a:t>another</a:t>
            </a:r>
            <a:r>
              <a:rPr lang="de-DE" dirty="0"/>
              <a:t> </a:t>
            </a:r>
            <a:r>
              <a:rPr lang="de-DE" dirty="0" err="1"/>
              <a:t>to</a:t>
            </a:r>
            <a:r>
              <a:rPr lang="de-DE" dirty="0"/>
              <a:t> form </a:t>
            </a:r>
            <a:r>
              <a:rPr lang="de-DE" dirty="0" err="1"/>
              <a:t>intramolecular</a:t>
            </a:r>
            <a:r>
              <a:rPr lang="de-DE" dirty="0"/>
              <a:t> </a:t>
            </a:r>
            <a:r>
              <a:rPr lang="de-DE" dirty="0" err="1"/>
              <a:t>junctions</a:t>
            </a:r>
            <a:r>
              <a:rPr lang="de-DE" dirty="0"/>
              <a:t>. </a:t>
            </a:r>
            <a:endParaRPr lang="de-AT" dirty="0"/>
          </a:p>
          <a:p>
            <a:endParaRPr lang="de-DE" dirty="0"/>
          </a:p>
        </p:txBody>
      </p:sp>
      <p:sp>
        <p:nvSpPr>
          <p:cNvPr id="4" name="Textfeld 3">
            <a:extLst>
              <a:ext uri="{FF2B5EF4-FFF2-40B4-BE49-F238E27FC236}">
                <a16:creationId xmlns:a16="http://schemas.microsoft.com/office/drawing/2014/main" id="{D972EB9F-3B80-044C-81D6-C0B813B7D4D2}"/>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spTree>
    <p:extLst>
      <p:ext uri="{BB962C8B-B14F-4D97-AF65-F5344CB8AC3E}">
        <p14:creationId xmlns:p14="http://schemas.microsoft.com/office/powerpoint/2010/main" val="79028647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9BD70D-0E98-D148-B723-5B95E85F5776}"/>
              </a:ext>
            </a:extLst>
          </p:cNvPr>
          <p:cNvSpPr>
            <a:spLocks noGrp="1"/>
          </p:cNvSpPr>
          <p:nvPr>
            <p:ph type="title"/>
          </p:nvPr>
        </p:nvSpPr>
        <p:spPr/>
        <p:txBody>
          <a:bodyPr/>
          <a:lstStyle/>
          <a:p>
            <a:r>
              <a:rPr lang="de-DE" dirty="0" err="1"/>
              <a:t>Dangling</a:t>
            </a:r>
            <a:r>
              <a:rPr lang="de-DE" dirty="0"/>
              <a:t> Bonds</a:t>
            </a:r>
          </a:p>
        </p:txBody>
      </p:sp>
      <p:sp>
        <p:nvSpPr>
          <p:cNvPr id="3" name="Inhaltsplatzhalter 2">
            <a:extLst>
              <a:ext uri="{FF2B5EF4-FFF2-40B4-BE49-F238E27FC236}">
                <a16:creationId xmlns:a16="http://schemas.microsoft.com/office/drawing/2014/main" id="{0299BD40-0E13-7F49-9419-33C4EEF91756}"/>
              </a:ext>
            </a:extLst>
          </p:cNvPr>
          <p:cNvSpPr>
            <a:spLocks noGrp="1"/>
          </p:cNvSpPr>
          <p:nvPr>
            <p:ph idx="1"/>
          </p:nvPr>
        </p:nvSpPr>
        <p:spPr/>
        <p:txBody>
          <a:bodyPr/>
          <a:lstStyle/>
          <a:p>
            <a:r>
              <a:rPr lang="en" dirty="0"/>
              <a:t>A dangling bond is an unsatisfied valence on an immobilized atom. </a:t>
            </a:r>
          </a:p>
          <a:p>
            <a:r>
              <a:rPr lang="en" dirty="0"/>
              <a:t>An atom with a dangling bond is also referred to as an immobilized free radical or an immobilized radical, a reference to its structural and chemical similarity to a free radical.</a:t>
            </a:r>
            <a:endParaRPr lang="de-DE" dirty="0"/>
          </a:p>
        </p:txBody>
      </p:sp>
      <p:pic>
        <p:nvPicPr>
          <p:cNvPr id="4" name="Grafik 3">
            <a:extLst>
              <a:ext uri="{FF2B5EF4-FFF2-40B4-BE49-F238E27FC236}">
                <a16:creationId xmlns:a16="http://schemas.microsoft.com/office/drawing/2014/main" id="{02CD9706-0FD4-DE4F-81F0-5C54C01B6BA7}"/>
              </a:ext>
            </a:extLst>
          </p:cNvPr>
          <p:cNvPicPr>
            <a:picLocks noChangeAspect="1"/>
          </p:cNvPicPr>
          <p:nvPr/>
        </p:nvPicPr>
        <p:blipFill>
          <a:blip r:embed="rId2"/>
          <a:stretch>
            <a:fillRect/>
          </a:stretch>
        </p:blipFill>
        <p:spPr>
          <a:xfrm>
            <a:off x="4314992" y="4159919"/>
            <a:ext cx="3469440" cy="2704524"/>
          </a:xfrm>
          <a:prstGeom prst="rect">
            <a:avLst/>
          </a:prstGeom>
        </p:spPr>
      </p:pic>
      <p:sp>
        <p:nvSpPr>
          <p:cNvPr id="5" name="Textfeld 4">
            <a:extLst>
              <a:ext uri="{FF2B5EF4-FFF2-40B4-BE49-F238E27FC236}">
                <a16:creationId xmlns:a16="http://schemas.microsoft.com/office/drawing/2014/main" id="{7D24BDC2-BB09-7943-8678-668E152525D3}"/>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spTree>
    <p:extLst>
      <p:ext uri="{BB962C8B-B14F-4D97-AF65-F5344CB8AC3E}">
        <p14:creationId xmlns:p14="http://schemas.microsoft.com/office/powerpoint/2010/main" val="7673964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F6CD83-99CC-B842-9EEB-646AEEA13949}"/>
              </a:ext>
            </a:extLst>
          </p:cNvPr>
          <p:cNvSpPr>
            <a:spLocks noGrp="1"/>
          </p:cNvSpPr>
          <p:nvPr>
            <p:ph type="title"/>
          </p:nvPr>
        </p:nvSpPr>
        <p:spPr/>
        <p:txBody>
          <a:bodyPr>
            <a:normAutofit/>
          </a:bodyPr>
          <a:lstStyle/>
          <a:p>
            <a:pPr algn="ctr"/>
            <a:r>
              <a:rPr lang="en" dirty="0"/>
              <a:t>Production of a CNT with dangling bonds</a:t>
            </a:r>
            <a:endParaRPr lang="de-DE" dirty="0"/>
          </a:p>
        </p:txBody>
      </p:sp>
      <p:pic>
        <p:nvPicPr>
          <p:cNvPr id="5" name="Inhaltsplatzhalter 4">
            <a:extLst>
              <a:ext uri="{FF2B5EF4-FFF2-40B4-BE49-F238E27FC236}">
                <a16:creationId xmlns:a16="http://schemas.microsoft.com/office/drawing/2014/main" id="{AA948843-FFB2-604C-8470-4DADC2AC4202}"/>
              </a:ext>
            </a:extLst>
          </p:cNvPr>
          <p:cNvPicPr>
            <a:picLocks noGrp="1" noChangeAspect="1"/>
          </p:cNvPicPr>
          <p:nvPr>
            <p:ph idx="1"/>
          </p:nvPr>
        </p:nvPicPr>
        <p:blipFill rotWithShape="1">
          <a:blip r:embed="rId2"/>
          <a:srcRect l="64111"/>
          <a:stretch/>
        </p:blipFill>
        <p:spPr>
          <a:xfrm>
            <a:off x="3220798" y="1329741"/>
            <a:ext cx="6445009" cy="4890585"/>
          </a:xfrm>
        </p:spPr>
      </p:pic>
      <p:sp>
        <p:nvSpPr>
          <p:cNvPr id="6" name="Textfeld 5">
            <a:extLst>
              <a:ext uri="{FF2B5EF4-FFF2-40B4-BE49-F238E27FC236}">
                <a16:creationId xmlns:a16="http://schemas.microsoft.com/office/drawing/2014/main" id="{06969870-3045-0545-B843-D4B8C99D1BC6}"/>
              </a:ext>
            </a:extLst>
          </p:cNvPr>
          <p:cNvSpPr txBox="1"/>
          <p:nvPr/>
        </p:nvSpPr>
        <p:spPr>
          <a:xfrm>
            <a:off x="0" y="6211669"/>
            <a:ext cx="8843210" cy="646331"/>
          </a:xfrm>
          <a:prstGeom prst="rect">
            <a:avLst/>
          </a:prstGeom>
          <a:noFill/>
        </p:spPr>
        <p:txBody>
          <a:bodyPr wrap="square" rtlCol="0">
            <a:spAutoFit/>
          </a:bodyPr>
          <a:lstStyle/>
          <a:p>
            <a:r>
              <a:rPr lang="de-AT" dirty="0"/>
              <a:t>L.X. Dong, F. </a:t>
            </a:r>
            <a:r>
              <a:rPr lang="de-AT" dirty="0" err="1"/>
              <a:t>Arai</a:t>
            </a:r>
            <a:r>
              <a:rPr lang="de-AT" dirty="0"/>
              <a:t>, T. </a:t>
            </a:r>
            <a:r>
              <a:rPr lang="de-AT" dirty="0" err="1"/>
              <a:t>Fukuda</a:t>
            </a:r>
            <a:r>
              <a:rPr lang="de-AT" dirty="0"/>
              <a:t>: </a:t>
            </a:r>
            <a:r>
              <a:rPr lang="de-AT" dirty="0" err="1"/>
              <a:t>Mechanochemical</a:t>
            </a:r>
            <a:r>
              <a:rPr lang="de-AT" dirty="0"/>
              <a:t> </a:t>
            </a:r>
            <a:r>
              <a:rPr lang="de-AT" dirty="0" err="1"/>
              <a:t>nanorobotic</a:t>
            </a:r>
            <a:r>
              <a:rPr lang="de-AT" dirty="0"/>
              <a:t> </a:t>
            </a:r>
            <a:r>
              <a:rPr lang="de-AT" dirty="0" err="1"/>
              <a:t>manipulations</a:t>
            </a:r>
            <a:r>
              <a:rPr lang="de-AT" dirty="0"/>
              <a:t> </a:t>
            </a:r>
            <a:r>
              <a:rPr lang="de-AT" dirty="0" err="1"/>
              <a:t>of</a:t>
            </a:r>
            <a:r>
              <a:rPr lang="de-AT" dirty="0"/>
              <a:t> </a:t>
            </a:r>
            <a:r>
              <a:rPr lang="de-AT" dirty="0" err="1"/>
              <a:t>carbon</a:t>
            </a:r>
            <a:r>
              <a:rPr lang="de-AT" dirty="0"/>
              <a:t> </a:t>
            </a:r>
            <a:r>
              <a:rPr lang="de-AT" dirty="0" err="1"/>
              <a:t>nanotubes</a:t>
            </a:r>
            <a:r>
              <a:rPr lang="de-AT" dirty="0"/>
              <a:t>, </a:t>
            </a:r>
            <a:r>
              <a:rPr lang="de-AT" dirty="0" err="1"/>
              <a:t>Jpn</a:t>
            </a:r>
            <a:r>
              <a:rPr lang="de-AT" dirty="0"/>
              <a:t>. J. </a:t>
            </a:r>
            <a:r>
              <a:rPr lang="de-AT" dirty="0" err="1"/>
              <a:t>Appl</a:t>
            </a:r>
            <a:r>
              <a:rPr lang="de-AT" dirty="0"/>
              <a:t>. Phys. 42, 295–298 (2003)</a:t>
            </a:r>
          </a:p>
        </p:txBody>
      </p:sp>
      <p:sp>
        <p:nvSpPr>
          <p:cNvPr id="7" name="Textfeld 6">
            <a:extLst>
              <a:ext uri="{FF2B5EF4-FFF2-40B4-BE49-F238E27FC236}">
                <a16:creationId xmlns:a16="http://schemas.microsoft.com/office/drawing/2014/main" id="{DBD36002-EA56-D34D-B65C-0114427F5321}"/>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spTree>
    <p:extLst>
      <p:ext uri="{BB962C8B-B14F-4D97-AF65-F5344CB8AC3E}">
        <p14:creationId xmlns:p14="http://schemas.microsoft.com/office/powerpoint/2010/main" val="421347956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B21A1C-38E8-0E45-802B-82A838897443}"/>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11CF4751-A035-B847-B20F-8281F29A121F}"/>
              </a:ext>
            </a:extLst>
          </p:cNvPr>
          <p:cNvSpPr>
            <a:spLocks noGrp="1"/>
          </p:cNvSpPr>
          <p:nvPr>
            <p:ph idx="1"/>
          </p:nvPr>
        </p:nvSpPr>
        <p:spPr>
          <a:xfrm>
            <a:off x="838200" y="4075530"/>
            <a:ext cx="10515600" cy="4351338"/>
          </a:xfrm>
        </p:spPr>
        <p:txBody>
          <a:bodyPr/>
          <a:lstStyle/>
          <a:p>
            <a:r>
              <a:rPr lang="de-DE" dirty="0"/>
              <a:t>An MWNT (</a:t>
            </a:r>
            <a:r>
              <a:rPr lang="de-DE" dirty="0" err="1"/>
              <a:t>length</a:t>
            </a:r>
            <a:r>
              <a:rPr lang="de-DE" dirty="0"/>
              <a:t> L1 = 1329nm, </a:t>
            </a:r>
            <a:r>
              <a:rPr lang="de-DE" dirty="0" err="1"/>
              <a:t>diameter</a:t>
            </a:r>
            <a:r>
              <a:rPr lang="de-DE" dirty="0"/>
              <a:t> D1 = 42 </a:t>
            </a:r>
            <a:r>
              <a:rPr lang="de-DE" dirty="0" err="1"/>
              <a:t>nm</a:t>
            </a:r>
            <a:r>
              <a:rPr lang="de-DE" dirty="0"/>
              <a:t>) </a:t>
            </a:r>
            <a:r>
              <a:rPr lang="de-DE" dirty="0" err="1"/>
              <a:t>is</a:t>
            </a:r>
            <a:r>
              <a:rPr lang="de-DE" dirty="0"/>
              <a:t> </a:t>
            </a:r>
            <a:r>
              <a:rPr lang="de-DE" dirty="0" err="1"/>
              <a:t>placed</a:t>
            </a:r>
            <a:r>
              <a:rPr lang="de-DE" dirty="0"/>
              <a:t> </a:t>
            </a:r>
            <a:r>
              <a:rPr lang="de-DE" dirty="0" err="1"/>
              <a:t>between</a:t>
            </a:r>
            <a:r>
              <a:rPr lang="de-DE" dirty="0"/>
              <a:t> a </a:t>
            </a:r>
            <a:r>
              <a:rPr lang="de-DE" dirty="0" err="1"/>
              <a:t>substrate</a:t>
            </a:r>
            <a:r>
              <a:rPr lang="de-DE" dirty="0"/>
              <a:t> </a:t>
            </a:r>
            <a:r>
              <a:rPr lang="de-DE" dirty="0" err="1"/>
              <a:t>and</a:t>
            </a:r>
            <a:r>
              <a:rPr lang="de-DE" dirty="0"/>
              <a:t> an AFM </a:t>
            </a:r>
            <a:r>
              <a:rPr lang="de-DE" dirty="0" err="1"/>
              <a:t>cantilever</a:t>
            </a:r>
            <a:r>
              <a:rPr lang="de-DE" dirty="0"/>
              <a:t> </a:t>
            </a:r>
            <a:r>
              <a:rPr lang="de-DE" dirty="0" err="1"/>
              <a:t>with</a:t>
            </a:r>
            <a:r>
              <a:rPr lang="de-DE" dirty="0"/>
              <a:t> a CNT </a:t>
            </a:r>
            <a:r>
              <a:rPr lang="de-DE" dirty="0" err="1"/>
              <a:t>tip</a:t>
            </a:r>
            <a:r>
              <a:rPr lang="de-DE" dirty="0"/>
              <a:t>, </a:t>
            </a:r>
            <a:r>
              <a:rPr lang="de-DE" dirty="0" err="1"/>
              <a:t>and</a:t>
            </a:r>
            <a:r>
              <a:rPr lang="de-DE" dirty="0"/>
              <a:t> </a:t>
            </a:r>
            <a:r>
              <a:rPr lang="de-DE" dirty="0" err="1"/>
              <a:t>the</a:t>
            </a:r>
            <a:r>
              <a:rPr lang="de-DE" dirty="0"/>
              <a:t> </a:t>
            </a:r>
            <a:r>
              <a:rPr lang="de-DE" dirty="0" err="1"/>
              <a:t>two</a:t>
            </a:r>
            <a:r>
              <a:rPr lang="de-DE" dirty="0"/>
              <a:t> </a:t>
            </a:r>
            <a:r>
              <a:rPr lang="de-DE" dirty="0" err="1"/>
              <a:t>ends</a:t>
            </a:r>
            <a:r>
              <a:rPr lang="de-DE" dirty="0"/>
              <a:t> </a:t>
            </a:r>
            <a:r>
              <a:rPr lang="de-DE" dirty="0" err="1"/>
              <a:t>are</a:t>
            </a:r>
            <a:r>
              <a:rPr lang="de-DE" dirty="0"/>
              <a:t> </a:t>
            </a:r>
            <a:r>
              <a:rPr lang="de-DE" dirty="0" err="1"/>
              <a:t>fixed</a:t>
            </a:r>
            <a:r>
              <a:rPr lang="de-DE" dirty="0"/>
              <a:t>. </a:t>
            </a:r>
          </a:p>
          <a:p>
            <a:r>
              <a:rPr lang="de-DE" dirty="0" err="1"/>
              <a:t>By</a:t>
            </a:r>
            <a:r>
              <a:rPr lang="de-DE" dirty="0"/>
              <a:t> </a:t>
            </a:r>
            <a:r>
              <a:rPr lang="de-DE" dirty="0" err="1"/>
              <a:t>pulling</a:t>
            </a:r>
            <a:r>
              <a:rPr lang="de-DE" dirty="0"/>
              <a:t> </a:t>
            </a:r>
            <a:r>
              <a:rPr lang="de-DE" dirty="0" err="1"/>
              <a:t>the</a:t>
            </a:r>
            <a:r>
              <a:rPr lang="de-DE" dirty="0"/>
              <a:t> </a:t>
            </a:r>
            <a:r>
              <a:rPr lang="de-DE" dirty="0" err="1"/>
              <a:t>two</a:t>
            </a:r>
            <a:r>
              <a:rPr lang="de-DE" dirty="0"/>
              <a:t> </a:t>
            </a:r>
            <a:r>
              <a:rPr lang="de-DE" dirty="0" err="1"/>
              <a:t>ends</a:t>
            </a:r>
            <a:r>
              <a:rPr lang="de-DE" dirty="0"/>
              <a:t> </a:t>
            </a:r>
            <a:r>
              <a:rPr lang="de-DE" dirty="0" err="1"/>
              <a:t>of</a:t>
            </a:r>
            <a:r>
              <a:rPr lang="de-DE" dirty="0"/>
              <a:t> </a:t>
            </a:r>
            <a:r>
              <a:rPr lang="de-DE" dirty="0" err="1"/>
              <a:t>the</a:t>
            </a:r>
            <a:r>
              <a:rPr lang="de-DE" dirty="0"/>
              <a:t> MWNT, </a:t>
            </a:r>
            <a:r>
              <a:rPr lang="de-DE" dirty="0" err="1"/>
              <a:t>it</a:t>
            </a:r>
            <a:r>
              <a:rPr lang="de-DE" dirty="0"/>
              <a:t> </a:t>
            </a:r>
            <a:r>
              <a:rPr lang="de-DE" dirty="0" err="1"/>
              <a:t>is</a:t>
            </a:r>
            <a:r>
              <a:rPr lang="de-DE" dirty="0"/>
              <a:t> </a:t>
            </a:r>
            <a:r>
              <a:rPr lang="de-DE" dirty="0" err="1"/>
              <a:t>broken</a:t>
            </a:r>
            <a:r>
              <a:rPr lang="de-DE" dirty="0"/>
              <a:t> </a:t>
            </a:r>
            <a:r>
              <a:rPr lang="de-DE" dirty="0" err="1"/>
              <a:t>into</a:t>
            </a:r>
            <a:r>
              <a:rPr lang="de-DE" dirty="0"/>
              <a:t> </a:t>
            </a:r>
            <a:r>
              <a:rPr lang="de-DE" dirty="0" err="1"/>
              <a:t>two</a:t>
            </a:r>
            <a:r>
              <a:rPr lang="de-DE" dirty="0"/>
              <a:t> </a:t>
            </a:r>
            <a:r>
              <a:rPr lang="de-DE" dirty="0" err="1"/>
              <a:t>parts</a:t>
            </a:r>
            <a:r>
              <a:rPr lang="de-DE" dirty="0"/>
              <a:t>. </a:t>
            </a:r>
          </a:p>
          <a:p>
            <a:r>
              <a:rPr lang="de-DE" dirty="0" err="1"/>
              <a:t>By</a:t>
            </a:r>
            <a:r>
              <a:rPr lang="de-DE" dirty="0"/>
              <a:t> </a:t>
            </a:r>
            <a:r>
              <a:rPr lang="de-DE" dirty="0" err="1"/>
              <a:t>pushing</a:t>
            </a:r>
            <a:r>
              <a:rPr lang="de-DE" dirty="0"/>
              <a:t> </a:t>
            </a:r>
            <a:r>
              <a:rPr lang="de-DE" dirty="0" err="1"/>
              <a:t>the</a:t>
            </a:r>
            <a:r>
              <a:rPr lang="de-DE" dirty="0"/>
              <a:t> </a:t>
            </a:r>
            <a:r>
              <a:rPr lang="de-DE" dirty="0" err="1"/>
              <a:t>two</a:t>
            </a:r>
            <a:r>
              <a:rPr lang="de-DE" dirty="0"/>
              <a:t> </a:t>
            </a:r>
            <a:r>
              <a:rPr lang="de-DE" dirty="0" err="1"/>
              <a:t>nanotubes</a:t>
            </a:r>
            <a:r>
              <a:rPr lang="de-DE" dirty="0"/>
              <a:t> </a:t>
            </a:r>
            <a:r>
              <a:rPr lang="de-DE" dirty="0" err="1"/>
              <a:t>head</a:t>
            </a:r>
            <a:r>
              <a:rPr lang="de-DE" dirty="0"/>
              <a:t> </a:t>
            </a:r>
            <a:r>
              <a:rPr lang="de-DE" dirty="0" err="1"/>
              <a:t>to</a:t>
            </a:r>
            <a:r>
              <a:rPr lang="de-DE" dirty="0"/>
              <a:t> </a:t>
            </a:r>
            <a:r>
              <a:rPr lang="de-DE" dirty="0" err="1"/>
              <a:t>head</a:t>
            </a:r>
            <a:r>
              <a:rPr lang="de-DE" dirty="0"/>
              <a:t> </a:t>
            </a:r>
            <a:r>
              <a:rPr lang="de-DE" dirty="0" err="1"/>
              <a:t>close</a:t>
            </a:r>
            <a:r>
              <a:rPr lang="de-DE" dirty="0"/>
              <a:t> </a:t>
            </a:r>
            <a:r>
              <a:rPr lang="de-DE" dirty="0" err="1"/>
              <a:t>enough</a:t>
            </a:r>
            <a:r>
              <a:rPr lang="de-DE" dirty="0"/>
              <a:t>, a </a:t>
            </a:r>
            <a:r>
              <a:rPr lang="de-DE" dirty="0" err="1"/>
              <a:t>new</a:t>
            </a:r>
            <a:r>
              <a:rPr lang="de-DE" dirty="0"/>
              <a:t> </a:t>
            </a:r>
            <a:r>
              <a:rPr lang="de-DE" dirty="0" err="1"/>
              <a:t>one</a:t>
            </a:r>
            <a:r>
              <a:rPr lang="de-DE" dirty="0"/>
              <a:t> </a:t>
            </a:r>
            <a:r>
              <a:rPr lang="de-DE" dirty="0" err="1"/>
              <a:t>is</a:t>
            </a:r>
            <a:r>
              <a:rPr lang="de-DE" dirty="0"/>
              <a:t> </a:t>
            </a:r>
            <a:r>
              <a:rPr lang="de-DE" dirty="0" err="1"/>
              <a:t>formed</a:t>
            </a:r>
            <a:r>
              <a:rPr lang="de-DE" dirty="0"/>
              <a:t>. </a:t>
            </a:r>
            <a:endParaRPr lang="de-AT" dirty="0"/>
          </a:p>
          <a:p>
            <a:pPr marL="0" indent="0">
              <a:buNone/>
            </a:pPr>
            <a:endParaRPr lang="de-DE" dirty="0"/>
          </a:p>
        </p:txBody>
      </p:sp>
      <p:pic>
        <p:nvPicPr>
          <p:cNvPr id="4" name="Inhaltsplatzhalter 4">
            <a:extLst>
              <a:ext uri="{FF2B5EF4-FFF2-40B4-BE49-F238E27FC236}">
                <a16:creationId xmlns:a16="http://schemas.microsoft.com/office/drawing/2014/main" id="{CA872704-2A89-5848-8C5F-B01EACFAF592}"/>
              </a:ext>
            </a:extLst>
          </p:cNvPr>
          <p:cNvPicPr>
            <a:picLocks noChangeAspect="1"/>
          </p:cNvPicPr>
          <p:nvPr/>
        </p:nvPicPr>
        <p:blipFill rotWithShape="1">
          <a:blip r:embed="rId2"/>
          <a:srcRect l="64111"/>
          <a:stretch/>
        </p:blipFill>
        <p:spPr>
          <a:xfrm>
            <a:off x="3526231" y="0"/>
            <a:ext cx="5139537" cy="3899970"/>
          </a:xfrm>
          <a:prstGeom prst="rect">
            <a:avLst/>
          </a:prstGeom>
        </p:spPr>
      </p:pic>
      <p:sp>
        <p:nvSpPr>
          <p:cNvPr id="5" name="Textfeld 4">
            <a:extLst>
              <a:ext uri="{FF2B5EF4-FFF2-40B4-BE49-F238E27FC236}">
                <a16:creationId xmlns:a16="http://schemas.microsoft.com/office/drawing/2014/main" id="{3DD06FEA-C495-BF44-B445-285619A7C21D}"/>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spTree>
    <p:extLst>
      <p:ext uri="{BB962C8B-B14F-4D97-AF65-F5344CB8AC3E}">
        <p14:creationId xmlns:p14="http://schemas.microsoft.com/office/powerpoint/2010/main" val="9396381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95DA8B-B601-B547-96B9-29489F35E272}"/>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25DD008E-90DC-6D48-9914-1E93EDC717BD}"/>
              </a:ext>
            </a:extLst>
          </p:cNvPr>
          <p:cNvSpPr>
            <a:spLocks noGrp="1"/>
          </p:cNvSpPr>
          <p:nvPr>
            <p:ph idx="1"/>
          </p:nvPr>
        </p:nvSpPr>
        <p:spPr/>
        <p:txBody>
          <a:bodyPr/>
          <a:lstStyle/>
          <a:p>
            <a:r>
              <a:rPr lang="de-DE" dirty="0" err="1"/>
              <a:t>Several</a:t>
            </a:r>
            <a:r>
              <a:rPr lang="de-DE" dirty="0"/>
              <a:t> </a:t>
            </a:r>
            <a:r>
              <a:rPr lang="de-DE" dirty="0" err="1"/>
              <a:t>bottom-up</a:t>
            </a:r>
            <a:r>
              <a:rPr lang="de-DE" dirty="0"/>
              <a:t> </a:t>
            </a:r>
            <a:r>
              <a:rPr lang="de-DE" dirty="0" err="1"/>
              <a:t>strategies</a:t>
            </a:r>
            <a:r>
              <a:rPr lang="de-DE" dirty="0"/>
              <a:t> </a:t>
            </a:r>
            <a:r>
              <a:rPr lang="de-DE" dirty="0" err="1"/>
              <a:t>using</a:t>
            </a:r>
            <a:r>
              <a:rPr lang="de-DE" dirty="0"/>
              <a:t> </a:t>
            </a:r>
            <a:r>
              <a:rPr lang="de-DE" dirty="0" err="1"/>
              <a:t>self-assembly</a:t>
            </a:r>
            <a:r>
              <a:rPr lang="de-DE" dirty="0"/>
              <a:t> </a:t>
            </a:r>
            <a:r>
              <a:rPr lang="de-DE" dirty="0" err="1"/>
              <a:t>appear</a:t>
            </a:r>
            <a:r>
              <a:rPr lang="de-DE" dirty="0"/>
              <a:t> </a:t>
            </a:r>
            <a:r>
              <a:rPr lang="de-DE" dirty="0" err="1"/>
              <a:t>feasible</a:t>
            </a:r>
            <a:r>
              <a:rPr lang="de-DE" dirty="0"/>
              <a:t>.</a:t>
            </a:r>
          </a:p>
          <a:p>
            <a:r>
              <a:rPr lang="de-DE" dirty="0" err="1"/>
              <a:t>Fujita</a:t>
            </a:r>
            <a:r>
              <a:rPr lang="de-DE" dirty="0"/>
              <a:t> </a:t>
            </a:r>
            <a:r>
              <a:rPr lang="de-DE" i="1" dirty="0"/>
              <a:t>et </a:t>
            </a:r>
            <a:r>
              <a:rPr lang="de-DE" i="1" dirty="0" err="1"/>
              <a:t>al.</a:t>
            </a:r>
            <a:r>
              <a:rPr lang="de-DE" dirty="0" err="1"/>
              <a:t>’s</a:t>
            </a:r>
            <a:r>
              <a:rPr lang="de-DE" dirty="0"/>
              <a:t> </a:t>
            </a:r>
            <a:r>
              <a:rPr lang="de-DE" dirty="0" err="1"/>
              <a:t>pioneering</a:t>
            </a:r>
            <a:r>
              <a:rPr lang="de-DE" dirty="0"/>
              <a:t> </a:t>
            </a:r>
            <a:r>
              <a:rPr lang="de-DE" dirty="0" err="1"/>
              <a:t>work</a:t>
            </a:r>
            <a:r>
              <a:rPr lang="de-DE" dirty="0"/>
              <a:t> </a:t>
            </a:r>
            <a:r>
              <a:rPr lang="de-DE" dirty="0" err="1"/>
              <a:t>has</a:t>
            </a:r>
            <a:r>
              <a:rPr lang="de-DE" dirty="0"/>
              <a:t> </a:t>
            </a:r>
            <a:r>
              <a:rPr lang="de-DE" dirty="0" err="1"/>
              <a:t>shown</a:t>
            </a:r>
            <a:r>
              <a:rPr lang="de-DE" dirty="0"/>
              <a:t> </a:t>
            </a:r>
            <a:r>
              <a:rPr lang="de-DE" dirty="0" err="1"/>
              <a:t>that</a:t>
            </a:r>
            <a:r>
              <a:rPr lang="de-DE" dirty="0"/>
              <a:t> </a:t>
            </a:r>
            <a:r>
              <a:rPr lang="de-DE" dirty="0" err="1"/>
              <a:t>self-assembly</a:t>
            </a:r>
            <a:r>
              <a:rPr lang="de-DE" dirty="0"/>
              <a:t> </a:t>
            </a:r>
            <a:r>
              <a:rPr lang="de-DE" dirty="0" err="1"/>
              <a:t>can</a:t>
            </a:r>
            <a:r>
              <a:rPr lang="de-DE" dirty="0"/>
              <a:t> </a:t>
            </a:r>
            <a:r>
              <a:rPr lang="de-DE" dirty="0" err="1"/>
              <a:t>be</a:t>
            </a:r>
            <a:r>
              <a:rPr lang="de-DE" dirty="0"/>
              <a:t> </a:t>
            </a:r>
            <a:r>
              <a:rPr lang="de-DE" dirty="0" err="1"/>
              <a:t>directed</a:t>
            </a:r>
            <a:r>
              <a:rPr lang="de-DE" dirty="0"/>
              <a:t> </a:t>
            </a:r>
            <a:r>
              <a:rPr lang="de-DE" dirty="0" err="1"/>
              <a:t>by</a:t>
            </a:r>
            <a:r>
              <a:rPr lang="de-DE" dirty="0"/>
              <a:t> </a:t>
            </a:r>
            <a:r>
              <a:rPr lang="de-DE" dirty="0" err="1"/>
              <a:t>adroitly</a:t>
            </a:r>
            <a:r>
              <a:rPr lang="de-DE" dirty="0"/>
              <a:t> </a:t>
            </a:r>
            <a:r>
              <a:rPr lang="de-DE" dirty="0" err="1"/>
              <a:t>exploiting</a:t>
            </a:r>
            <a:r>
              <a:rPr lang="de-DE" dirty="0"/>
              <a:t> </a:t>
            </a:r>
            <a:r>
              <a:rPr lang="de-DE" dirty="0" err="1"/>
              <a:t>the</a:t>
            </a:r>
            <a:r>
              <a:rPr lang="de-DE" dirty="0"/>
              <a:t> </a:t>
            </a:r>
            <a:r>
              <a:rPr lang="de-DE" dirty="0" err="1"/>
              <a:t>chemical</a:t>
            </a:r>
            <a:r>
              <a:rPr lang="de-DE" dirty="0"/>
              <a:t> </a:t>
            </a:r>
            <a:r>
              <a:rPr lang="de-DE" dirty="0" err="1"/>
              <a:t>and</a:t>
            </a:r>
            <a:r>
              <a:rPr lang="de-DE" dirty="0"/>
              <a:t> </a:t>
            </a:r>
            <a:r>
              <a:rPr lang="de-DE" dirty="0" err="1"/>
              <a:t>electrical</a:t>
            </a:r>
            <a:r>
              <a:rPr lang="de-DE" dirty="0"/>
              <a:t> </a:t>
            </a:r>
            <a:r>
              <a:rPr lang="de-DE" dirty="0" err="1"/>
              <a:t>bonds</a:t>
            </a:r>
            <a:r>
              <a:rPr lang="de-DE" dirty="0"/>
              <a:t> </a:t>
            </a:r>
            <a:r>
              <a:rPr lang="de-DE" dirty="0" err="1"/>
              <a:t>that</a:t>
            </a:r>
            <a:r>
              <a:rPr lang="de-DE" dirty="0"/>
              <a:t> hold </a:t>
            </a:r>
            <a:r>
              <a:rPr lang="de-DE" dirty="0" err="1"/>
              <a:t>natural</a:t>
            </a:r>
            <a:r>
              <a:rPr lang="de-DE" dirty="0"/>
              <a:t> </a:t>
            </a:r>
            <a:r>
              <a:rPr lang="de-DE" dirty="0" err="1"/>
              <a:t>molecules</a:t>
            </a:r>
            <a:r>
              <a:rPr lang="de-DE" dirty="0"/>
              <a:t> </a:t>
            </a:r>
            <a:r>
              <a:rPr lang="de-DE" dirty="0" err="1"/>
              <a:t>together</a:t>
            </a:r>
            <a:r>
              <a:rPr lang="de-DE" dirty="0"/>
              <a:t>, </a:t>
            </a:r>
            <a:r>
              <a:rPr lang="de-DE" dirty="0" err="1"/>
              <a:t>and</a:t>
            </a:r>
            <a:r>
              <a:rPr lang="de-DE" dirty="0"/>
              <a:t> </a:t>
            </a:r>
            <a:r>
              <a:rPr lang="de-DE" dirty="0" err="1"/>
              <a:t>hence</a:t>
            </a:r>
            <a:r>
              <a:rPr lang="de-DE" dirty="0"/>
              <a:t> </a:t>
            </a:r>
            <a:r>
              <a:rPr lang="de-DE" b="1" dirty="0" err="1"/>
              <a:t>get</a:t>
            </a:r>
            <a:r>
              <a:rPr lang="de-DE" b="1" dirty="0"/>
              <a:t> </a:t>
            </a:r>
            <a:r>
              <a:rPr lang="de-DE" b="1" dirty="0" err="1"/>
              <a:t>molecules</a:t>
            </a:r>
            <a:r>
              <a:rPr lang="de-DE" b="1" dirty="0"/>
              <a:t> </a:t>
            </a:r>
            <a:r>
              <a:rPr lang="de-DE" b="1" dirty="0" err="1"/>
              <a:t>to</a:t>
            </a:r>
            <a:r>
              <a:rPr lang="de-DE" b="1" dirty="0"/>
              <a:t> form </a:t>
            </a:r>
            <a:r>
              <a:rPr lang="de-DE" b="1" dirty="0" err="1"/>
              <a:t>desired</a:t>
            </a:r>
            <a:r>
              <a:rPr lang="de-DE" b="1" dirty="0"/>
              <a:t> nanometer-</a:t>
            </a:r>
            <a:r>
              <a:rPr lang="de-DE" b="1" dirty="0" err="1"/>
              <a:t>scale</a:t>
            </a:r>
            <a:r>
              <a:rPr lang="de-DE" b="1" dirty="0"/>
              <a:t> </a:t>
            </a:r>
            <a:r>
              <a:rPr lang="de-DE" b="1" dirty="0" err="1"/>
              <a:t>structures</a:t>
            </a:r>
            <a:r>
              <a:rPr lang="de-DE" dirty="0"/>
              <a:t> [</a:t>
            </a:r>
            <a:r>
              <a:rPr lang="de-DE" i="1" dirty="0" err="1"/>
              <a:t>ref</a:t>
            </a:r>
            <a:r>
              <a:rPr lang="de-DE" dirty="0"/>
              <a:t>]. </a:t>
            </a:r>
            <a:endParaRPr lang="de-AT" dirty="0"/>
          </a:p>
          <a:p>
            <a:endParaRPr lang="de-DE" dirty="0"/>
          </a:p>
        </p:txBody>
      </p:sp>
      <p:sp>
        <p:nvSpPr>
          <p:cNvPr id="4" name="Textfeld 3">
            <a:extLst>
              <a:ext uri="{FF2B5EF4-FFF2-40B4-BE49-F238E27FC236}">
                <a16:creationId xmlns:a16="http://schemas.microsoft.com/office/drawing/2014/main" id="{BD803344-869A-9F4E-977D-41211C05BA6C}"/>
              </a:ext>
            </a:extLst>
          </p:cNvPr>
          <p:cNvSpPr txBox="1"/>
          <p:nvPr/>
        </p:nvSpPr>
        <p:spPr>
          <a:xfrm>
            <a:off x="3232958" y="5850235"/>
            <a:ext cx="8959042" cy="923330"/>
          </a:xfrm>
          <a:prstGeom prst="rect">
            <a:avLst/>
          </a:prstGeom>
          <a:noFill/>
        </p:spPr>
        <p:txBody>
          <a:bodyPr wrap="square" rtlCol="0">
            <a:spAutoFit/>
          </a:bodyPr>
          <a:lstStyle/>
          <a:p>
            <a:r>
              <a:rPr lang="en" dirty="0"/>
              <a:t>M. Fujita, N. Fujita, K. Ogura, K. Yamaguchi: Spontaneous assembling of ten small components into a three-dimensionally interlocked compound consisting of the same two cage frameworks, Nature 400, 52–55 (1999)</a:t>
            </a:r>
          </a:p>
        </p:txBody>
      </p:sp>
      <p:pic>
        <p:nvPicPr>
          <p:cNvPr id="5" name="Grafik 4">
            <a:extLst>
              <a:ext uri="{FF2B5EF4-FFF2-40B4-BE49-F238E27FC236}">
                <a16:creationId xmlns:a16="http://schemas.microsoft.com/office/drawing/2014/main" id="{58B63D22-8CF7-FE46-A99B-D9DD4D99CF2B}"/>
              </a:ext>
            </a:extLst>
          </p:cNvPr>
          <p:cNvPicPr>
            <a:picLocks noChangeAspect="1"/>
          </p:cNvPicPr>
          <p:nvPr/>
        </p:nvPicPr>
        <p:blipFill>
          <a:blip r:embed="rId2"/>
          <a:stretch>
            <a:fillRect/>
          </a:stretch>
        </p:blipFill>
        <p:spPr>
          <a:xfrm>
            <a:off x="3337062" y="4001293"/>
            <a:ext cx="3540815" cy="1759273"/>
          </a:xfrm>
          <a:prstGeom prst="rect">
            <a:avLst/>
          </a:prstGeom>
        </p:spPr>
      </p:pic>
      <p:sp>
        <p:nvSpPr>
          <p:cNvPr id="6" name="Textfeld 5">
            <a:extLst>
              <a:ext uri="{FF2B5EF4-FFF2-40B4-BE49-F238E27FC236}">
                <a16:creationId xmlns:a16="http://schemas.microsoft.com/office/drawing/2014/main" id="{8CB93FEF-621C-4C4D-A2D0-EF4B061CE600}"/>
              </a:ext>
            </a:extLst>
          </p:cNvPr>
          <p:cNvSpPr txBox="1"/>
          <p:nvPr/>
        </p:nvSpPr>
        <p:spPr>
          <a:xfrm>
            <a:off x="9491453" y="6492875"/>
            <a:ext cx="2633863" cy="369332"/>
          </a:xfrm>
          <a:prstGeom prst="rect">
            <a:avLst/>
          </a:prstGeom>
          <a:noFill/>
        </p:spPr>
        <p:txBody>
          <a:bodyPr wrap="none" rtlCol="0">
            <a:spAutoFit/>
          </a:bodyPr>
          <a:lstStyle/>
          <a:p>
            <a:r>
              <a:rPr lang="de-DE" dirty="0" err="1"/>
              <a:t>Overview</a:t>
            </a:r>
            <a:r>
              <a:rPr lang="de-DE" dirty="0"/>
              <a:t> </a:t>
            </a:r>
            <a:r>
              <a:rPr lang="de-DE" dirty="0" err="1"/>
              <a:t>of</a:t>
            </a:r>
            <a:r>
              <a:rPr lang="de-DE" dirty="0"/>
              <a:t> </a:t>
            </a:r>
            <a:r>
              <a:rPr lang="de-DE" dirty="0" err="1"/>
              <a:t>Nanorobotics</a:t>
            </a:r>
            <a:endParaRPr lang="de-DE" dirty="0"/>
          </a:p>
        </p:txBody>
      </p:sp>
    </p:spTree>
    <p:extLst>
      <p:ext uri="{BB962C8B-B14F-4D97-AF65-F5344CB8AC3E}">
        <p14:creationId xmlns:p14="http://schemas.microsoft.com/office/powerpoint/2010/main" val="247322623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5603E2-C323-744B-8350-8763555F8E34}"/>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4EB8FB4B-BD3C-5F42-8F3C-8F9C1DFCC0A4}"/>
              </a:ext>
            </a:extLst>
          </p:cNvPr>
          <p:cNvSpPr>
            <a:spLocks noGrp="1"/>
          </p:cNvSpPr>
          <p:nvPr>
            <p:ph idx="1"/>
          </p:nvPr>
        </p:nvSpPr>
        <p:spPr/>
        <p:txBody>
          <a:bodyPr>
            <a:normAutofit lnSpcReduction="10000"/>
          </a:bodyPr>
          <a:lstStyle/>
          <a:p>
            <a:r>
              <a:rPr lang="de-DE" dirty="0" err="1"/>
              <a:t>To</a:t>
            </a:r>
            <a:r>
              <a:rPr lang="de-DE" dirty="0"/>
              <a:t> </a:t>
            </a:r>
            <a:r>
              <a:rPr lang="de-DE" dirty="0" err="1"/>
              <a:t>test</a:t>
            </a:r>
            <a:r>
              <a:rPr lang="de-DE" dirty="0"/>
              <a:t> </a:t>
            </a:r>
            <a:r>
              <a:rPr lang="de-DE" dirty="0" err="1"/>
              <a:t>the</a:t>
            </a:r>
            <a:r>
              <a:rPr lang="de-DE" dirty="0"/>
              <a:t> </a:t>
            </a:r>
            <a:r>
              <a:rPr lang="de-DE" dirty="0" err="1"/>
              <a:t>strength</a:t>
            </a:r>
            <a:r>
              <a:rPr lang="de-DE" dirty="0"/>
              <a:t> </a:t>
            </a:r>
            <a:r>
              <a:rPr lang="de-DE" dirty="0" err="1"/>
              <a:t>of</a:t>
            </a:r>
            <a:r>
              <a:rPr lang="de-DE" dirty="0"/>
              <a:t> </a:t>
            </a:r>
            <a:r>
              <a:rPr lang="de-DE" dirty="0" err="1"/>
              <a:t>this</a:t>
            </a:r>
            <a:r>
              <a:rPr lang="de-DE" dirty="0"/>
              <a:t> </a:t>
            </a:r>
            <a:r>
              <a:rPr lang="de-DE" dirty="0" err="1"/>
              <a:t>nanotube</a:t>
            </a:r>
            <a:r>
              <a:rPr lang="de-DE" dirty="0"/>
              <a:t>, </a:t>
            </a:r>
            <a:r>
              <a:rPr lang="de-DE" dirty="0" err="1"/>
              <a:t>it</a:t>
            </a:r>
            <a:r>
              <a:rPr lang="de-DE" dirty="0"/>
              <a:t> was </a:t>
            </a:r>
            <a:r>
              <a:rPr lang="de-DE" dirty="0" err="1"/>
              <a:t>broken</a:t>
            </a:r>
            <a:r>
              <a:rPr lang="de-DE" dirty="0"/>
              <a:t> </a:t>
            </a:r>
            <a:r>
              <a:rPr lang="de-DE" dirty="0" err="1"/>
              <a:t>again</a:t>
            </a:r>
            <a:r>
              <a:rPr lang="de-DE" dirty="0"/>
              <a:t>. </a:t>
            </a:r>
          </a:p>
          <a:p>
            <a:r>
              <a:rPr lang="de-DE" dirty="0"/>
              <a:t>The </a:t>
            </a:r>
            <a:r>
              <a:rPr lang="de-DE" dirty="0" err="1"/>
              <a:t>fact</a:t>
            </a:r>
            <a:r>
              <a:rPr lang="de-DE" dirty="0"/>
              <a:t> </a:t>
            </a:r>
            <a:r>
              <a:rPr lang="de-DE" dirty="0" err="1"/>
              <a:t>that</a:t>
            </a:r>
            <a:r>
              <a:rPr lang="de-DE" dirty="0"/>
              <a:t> </a:t>
            </a:r>
            <a:r>
              <a:rPr lang="de-DE" dirty="0" err="1"/>
              <a:t>the</a:t>
            </a:r>
            <a:r>
              <a:rPr lang="de-DE" dirty="0"/>
              <a:t> </a:t>
            </a:r>
            <a:r>
              <a:rPr lang="de-DE" dirty="0" err="1"/>
              <a:t>nanotube</a:t>
            </a:r>
            <a:r>
              <a:rPr lang="de-DE" dirty="0"/>
              <a:t> </a:t>
            </a:r>
            <a:r>
              <a:rPr lang="de-DE" dirty="0" err="1"/>
              <a:t>breaks</a:t>
            </a:r>
            <a:r>
              <a:rPr lang="de-DE" dirty="0"/>
              <a:t> at a different </a:t>
            </a:r>
            <a:r>
              <a:rPr lang="de-DE" dirty="0" err="1"/>
              <a:t>site</a:t>
            </a:r>
            <a:r>
              <a:rPr lang="de-DE" dirty="0"/>
              <a:t> </a:t>
            </a:r>
            <a:r>
              <a:rPr lang="de-DE" dirty="0" err="1"/>
              <a:t>suggests</a:t>
            </a:r>
            <a:r>
              <a:rPr lang="de-DE" dirty="0"/>
              <a:t> </a:t>
            </a:r>
            <a:r>
              <a:rPr lang="de-DE" dirty="0" err="1"/>
              <a:t>that</a:t>
            </a:r>
            <a:r>
              <a:rPr lang="de-DE" dirty="0"/>
              <a:t> </a:t>
            </a:r>
            <a:r>
              <a:rPr lang="de-DE" dirty="0" err="1"/>
              <a:t>the</a:t>
            </a:r>
            <a:r>
              <a:rPr lang="de-DE" dirty="0"/>
              <a:t> </a:t>
            </a:r>
            <a:r>
              <a:rPr lang="de-DE" dirty="0" err="1"/>
              <a:t>tensile</a:t>
            </a:r>
            <a:r>
              <a:rPr lang="de-DE" dirty="0"/>
              <a:t> </a:t>
            </a:r>
            <a:r>
              <a:rPr lang="de-DE" dirty="0" err="1"/>
              <a:t>strength</a:t>
            </a:r>
            <a:r>
              <a:rPr lang="de-DE" dirty="0"/>
              <a:t> </a:t>
            </a:r>
            <a:r>
              <a:rPr lang="de-DE" dirty="0" err="1"/>
              <a:t>of</a:t>
            </a:r>
            <a:r>
              <a:rPr lang="de-DE" dirty="0"/>
              <a:t> </a:t>
            </a:r>
            <a:r>
              <a:rPr lang="de-DE" dirty="0" err="1"/>
              <a:t>the</a:t>
            </a:r>
            <a:r>
              <a:rPr lang="de-DE" dirty="0"/>
              <a:t> </a:t>
            </a:r>
            <a:r>
              <a:rPr lang="de-DE" dirty="0" err="1"/>
              <a:t>connected</a:t>
            </a:r>
            <a:r>
              <a:rPr lang="de-DE" dirty="0"/>
              <a:t> </a:t>
            </a:r>
            <a:r>
              <a:rPr lang="de-DE" dirty="0" err="1"/>
              <a:t>nanotubes</a:t>
            </a:r>
            <a:r>
              <a:rPr lang="de-DE" dirty="0"/>
              <a:t> </a:t>
            </a:r>
            <a:r>
              <a:rPr lang="de-DE" dirty="0" err="1"/>
              <a:t>is</a:t>
            </a:r>
            <a:r>
              <a:rPr lang="de-DE" dirty="0"/>
              <a:t> not </a:t>
            </a:r>
            <a:r>
              <a:rPr lang="de-DE" dirty="0" err="1"/>
              <a:t>weaker</a:t>
            </a:r>
            <a:r>
              <a:rPr lang="de-DE" dirty="0"/>
              <a:t> </a:t>
            </a:r>
            <a:r>
              <a:rPr lang="de-DE" dirty="0" err="1"/>
              <a:t>than</a:t>
            </a:r>
            <a:r>
              <a:rPr lang="de-DE" dirty="0"/>
              <a:t> </a:t>
            </a:r>
            <a:r>
              <a:rPr lang="de-DE" dirty="0" err="1"/>
              <a:t>that</a:t>
            </a:r>
            <a:r>
              <a:rPr lang="de-DE" dirty="0"/>
              <a:t> </a:t>
            </a:r>
            <a:r>
              <a:rPr lang="de-DE" dirty="0" err="1"/>
              <a:t>of</a:t>
            </a:r>
            <a:r>
              <a:rPr lang="de-DE" dirty="0"/>
              <a:t> </a:t>
            </a:r>
            <a:r>
              <a:rPr lang="de-DE" dirty="0" err="1"/>
              <a:t>the</a:t>
            </a:r>
            <a:r>
              <a:rPr lang="de-DE" dirty="0"/>
              <a:t> original </a:t>
            </a:r>
            <a:r>
              <a:rPr lang="de-DE" dirty="0" err="1"/>
              <a:t>nanotube</a:t>
            </a:r>
            <a:r>
              <a:rPr lang="de-DE" dirty="0"/>
              <a:t> </a:t>
            </a:r>
            <a:r>
              <a:rPr lang="de-DE" dirty="0" err="1"/>
              <a:t>itself</a:t>
            </a:r>
            <a:r>
              <a:rPr lang="de-DE" dirty="0"/>
              <a:t>.</a:t>
            </a:r>
          </a:p>
          <a:p>
            <a:r>
              <a:rPr lang="de-DE" dirty="0"/>
              <a:t>The </a:t>
            </a:r>
            <a:r>
              <a:rPr lang="de-DE" dirty="0" err="1"/>
              <a:t>authors</a:t>
            </a:r>
            <a:r>
              <a:rPr lang="de-DE" dirty="0"/>
              <a:t> </a:t>
            </a:r>
            <a:r>
              <a:rPr lang="de-DE" dirty="0" err="1"/>
              <a:t>have</a:t>
            </a:r>
            <a:r>
              <a:rPr lang="de-DE" dirty="0"/>
              <a:t> </a:t>
            </a:r>
            <a:r>
              <a:rPr lang="de-DE" dirty="0" err="1"/>
              <a:t>determined</a:t>
            </a:r>
            <a:r>
              <a:rPr lang="de-DE" dirty="0"/>
              <a:t> </a:t>
            </a:r>
            <a:r>
              <a:rPr lang="de-DE" dirty="0" err="1"/>
              <a:t>that</a:t>
            </a:r>
            <a:r>
              <a:rPr lang="de-DE" dirty="0"/>
              <a:t> </a:t>
            </a:r>
            <a:r>
              <a:rPr lang="de-DE" dirty="0" err="1"/>
              <a:t>no</a:t>
            </a:r>
            <a:r>
              <a:rPr lang="de-DE" dirty="0"/>
              <a:t> type </a:t>
            </a:r>
            <a:r>
              <a:rPr lang="de-DE" dirty="0" err="1"/>
              <a:t>of</a:t>
            </a:r>
            <a:r>
              <a:rPr lang="de-DE" dirty="0"/>
              <a:t> </a:t>
            </a:r>
            <a:r>
              <a:rPr lang="de-DE" dirty="0" err="1"/>
              <a:t>connection</a:t>
            </a:r>
            <a:r>
              <a:rPr lang="de-DE" dirty="0"/>
              <a:t> </a:t>
            </a:r>
            <a:r>
              <a:rPr lang="de-DE" dirty="0" err="1"/>
              <a:t>based</a:t>
            </a:r>
            <a:r>
              <a:rPr lang="de-DE" dirty="0"/>
              <a:t> on van der Waals </a:t>
            </a:r>
            <a:r>
              <a:rPr lang="de-DE" dirty="0" err="1"/>
              <a:t>interactions</a:t>
            </a:r>
            <a:r>
              <a:rPr lang="de-DE" dirty="0"/>
              <a:t> </a:t>
            </a:r>
            <a:r>
              <a:rPr lang="de-DE" dirty="0" err="1"/>
              <a:t>can</a:t>
            </a:r>
            <a:r>
              <a:rPr lang="de-DE" dirty="0"/>
              <a:t> </a:t>
            </a:r>
            <a:r>
              <a:rPr lang="de-DE" dirty="0" err="1"/>
              <a:t>provide</a:t>
            </a:r>
            <a:r>
              <a:rPr lang="de-DE" dirty="0"/>
              <a:t> such a </a:t>
            </a:r>
            <a:r>
              <a:rPr lang="de-DE" b="1" dirty="0"/>
              <a:t>strong </a:t>
            </a:r>
            <a:r>
              <a:rPr lang="de-DE" b="1" dirty="0" err="1"/>
              <a:t>connection</a:t>
            </a:r>
            <a:r>
              <a:rPr lang="de-DE" b="1" dirty="0"/>
              <a:t> </a:t>
            </a:r>
            <a:r>
              <a:rPr lang="de-DE" b="1" dirty="0" err="1"/>
              <a:t>strength</a:t>
            </a:r>
            <a:r>
              <a:rPr lang="de-DE" dirty="0"/>
              <a:t>. </a:t>
            </a:r>
          </a:p>
          <a:p>
            <a:r>
              <a:rPr lang="de-DE" dirty="0"/>
              <a:t>Also, </a:t>
            </a:r>
            <a:r>
              <a:rPr lang="de-DE" dirty="0" err="1"/>
              <a:t>they</a:t>
            </a:r>
            <a:r>
              <a:rPr lang="de-DE" dirty="0"/>
              <a:t> </a:t>
            </a:r>
            <a:r>
              <a:rPr lang="de-DE" dirty="0" err="1"/>
              <a:t>have</a:t>
            </a:r>
            <a:r>
              <a:rPr lang="de-DE" dirty="0"/>
              <a:t> </a:t>
            </a:r>
            <a:r>
              <a:rPr lang="de-DE" dirty="0" err="1"/>
              <a:t>shown</a:t>
            </a:r>
            <a:r>
              <a:rPr lang="de-DE" dirty="0"/>
              <a:t> </a:t>
            </a:r>
            <a:r>
              <a:rPr lang="de-DE" dirty="0" err="1"/>
              <a:t>that</a:t>
            </a:r>
            <a:r>
              <a:rPr lang="de-DE" dirty="0"/>
              <a:t>, </a:t>
            </a:r>
            <a:r>
              <a:rPr lang="de-DE" dirty="0" err="1"/>
              <a:t>from</a:t>
            </a:r>
            <a:r>
              <a:rPr lang="de-DE" dirty="0"/>
              <a:t> </a:t>
            </a:r>
            <a:r>
              <a:rPr lang="de-DE" dirty="0" err="1"/>
              <a:t>the</a:t>
            </a:r>
            <a:r>
              <a:rPr lang="de-DE" dirty="0"/>
              <a:t> </a:t>
            </a:r>
            <a:r>
              <a:rPr lang="de-DE" dirty="0" err="1"/>
              <a:t>measured</a:t>
            </a:r>
            <a:r>
              <a:rPr lang="de-DE" dirty="0"/>
              <a:t> </a:t>
            </a:r>
            <a:r>
              <a:rPr lang="de-DE" dirty="0" err="1"/>
              <a:t>tensile</a:t>
            </a:r>
            <a:r>
              <a:rPr lang="de-DE" dirty="0"/>
              <a:t> </a:t>
            </a:r>
            <a:r>
              <a:rPr lang="de-DE" dirty="0" err="1"/>
              <a:t>strength</a:t>
            </a:r>
            <a:r>
              <a:rPr lang="de-DE" dirty="0"/>
              <a:t> (1.3 </a:t>
            </a:r>
            <a:r>
              <a:rPr lang="de-DE" dirty="0" err="1"/>
              <a:t>TPa</a:t>
            </a:r>
            <a:r>
              <a:rPr lang="de-DE" dirty="0"/>
              <a:t>), </a:t>
            </a:r>
            <a:r>
              <a:rPr lang="de-DE" b="1" dirty="0" err="1"/>
              <a:t>chemical</a:t>
            </a:r>
            <a:r>
              <a:rPr lang="de-DE" b="1" dirty="0"/>
              <a:t> </a:t>
            </a:r>
            <a:r>
              <a:rPr lang="de-DE" b="1" dirty="0" err="1"/>
              <a:t>bonds</a:t>
            </a:r>
            <a:r>
              <a:rPr lang="de-DE" b="1" dirty="0"/>
              <a:t> </a:t>
            </a:r>
            <a:r>
              <a:rPr lang="de-DE" dirty="0"/>
              <a:t>must </a:t>
            </a:r>
            <a:r>
              <a:rPr lang="de-DE" dirty="0" err="1"/>
              <a:t>have</a:t>
            </a:r>
            <a:r>
              <a:rPr lang="de-DE" dirty="0"/>
              <a:t> </a:t>
            </a:r>
            <a:r>
              <a:rPr lang="de-DE" dirty="0" err="1"/>
              <a:t>been</a:t>
            </a:r>
            <a:r>
              <a:rPr lang="de-DE" dirty="0"/>
              <a:t> </a:t>
            </a:r>
            <a:r>
              <a:rPr lang="de-DE" dirty="0" err="1"/>
              <a:t>formed</a:t>
            </a:r>
            <a:r>
              <a:rPr lang="de-DE" dirty="0"/>
              <a:t> </a:t>
            </a:r>
            <a:r>
              <a:rPr lang="de-DE" dirty="0" err="1"/>
              <a:t>when</a:t>
            </a:r>
            <a:r>
              <a:rPr lang="de-DE" dirty="0"/>
              <a:t> </a:t>
            </a:r>
            <a:r>
              <a:rPr lang="de-DE" dirty="0" err="1"/>
              <a:t>the</a:t>
            </a:r>
            <a:r>
              <a:rPr lang="de-DE" dirty="0"/>
              <a:t> </a:t>
            </a:r>
            <a:r>
              <a:rPr lang="de-DE" dirty="0" err="1"/>
              <a:t>junction</a:t>
            </a:r>
            <a:r>
              <a:rPr lang="de-DE" dirty="0"/>
              <a:t> </a:t>
            </a:r>
            <a:r>
              <a:rPr lang="de-DE" dirty="0" err="1"/>
              <a:t>formed</a:t>
            </a:r>
            <a:r>
              <a:rPr lang="de-DE" dirty="0"/>
              <a:t>, </a:t>
            </a:r>
            <a:r>
              <a:rPr lang="de-DE" dirty="0" err="1"/>
              <a:t>and</a:t>
            </a:r>
            <a:r>
              <a:rPr lang="de-DE" dirty="0"/>
              <a:t> </a:t>
            </a:r>
            <a:r>
              <a:rPr lang="de-DE" dirty="0" err="1"/>
              <a:t>that</a:t>
            </a:r>
            <a:r>
              <a:rPr lang="de-DE" dirty="0"/>
              <a:t> </a:t>
            </a:r>
            <a:r>
              <a:rPr lang="de-DE" dirty="0" err="1"/>
              <a:t>these</a:t>
            </a:r>
            <a:r>
              <a:rPr lang="de-DE" dirty="0"/>
              <a:t> </a:t>
            </a:r>
            <a:r>
              <a:rPr lang="de-DE" dirty="0" err="1"/>
              <a:t>are</a:t>
            </a:r>
            <a:r>
              <a:rPr lang="de-DE" dirty="0"/>
              <a:t> </a:t>
            </a:r>
            <a:r>
              <a:rPr lang="de-DE" dirty="0" err="1"/>
              <a:t>most</a:t>
            </a:r>
            <a:r>
              <a:rPr lang="de-DE" dirty="0"/>
              <a:t> </a:t>
            </a:r>
            <a:r>
              <a:rPr lang="de-DE" dirty="0" err="1"/>
              <a:t>likely</a:t>
            </a:r>
            <a:r>
              <a:rPr lang="de-DE" dirty="0"/>
              <a:t> </a:t>
            </a:r>
            <a:r>
              <a:rPr lang="de-DE" dirty="0" err="1"/>
              <a:t>to</a:t>
            </a:r>
            <a:r>
              <a:rPr lang="de-DE" dirty="0"/>
              <a:t> </a:t>
            </a:r>
            <a:r>
              <a:rPr lang="de-DE" dirty="0" err="1"/>
              <a:t>be</a:t>
            </a:r>
            <a:r>
              <a:rPr lang="de-DE" dirty="0"/>
              <a:t> </a:t>
            </a:r>
            <a:r>
              <a:rPr lang="de-DE" dirty="0" err="1"/>
              <a:t>covalent</a:t>
            </a:r>
            <a:r>
              <a:rPr lang="de-DE" dirty="0"/>
              <a:t> </a:t>
            </a:r>
            <a:r>
              <a:rPr lang="de-DE" dirty="0" err="1"/>
              <a:t>bonds</a:t>
            </a:r>
            <a:r>
              <a:rPr lang="de-DE" dirty="0"/>
              <a:t> (sp2- hybrid type, </a:t>
            </a:r>
            <a:r>
              <a:rPr lang="de-DE" dirty="0" err="1"/>
              <a:t>as</a:t>
            </a:r>
            <a:r>
              <a:rPr lang="de-DE" dirty="0"/>
              <a:t> in a </a:t>
            </a:r>
            <a:r>
              <a:rPr lang="de-DE" dirty="0" err="1"/>
              <a:t>nanotube</a:t>
            </a:r>
            <a:r>
              <a:rPr lang="de-DE" dirty="0"/>
              <a:t>). </a:t>
            </a:r>
            <a:endParaRPr lang="de-AT" dirty="0"/>
          </a:p>
          <a:p>
            <a:endParaRPr lang="de-AT" dirty="0"/>
          </a:p>
          <a:p>
            <a:pPr marL="0" indent="0">
              <a:buNone/>
            </a:pPr>
            <a:endParaRPr lang="de-AT" dirty="0"/>
          </a:p>
          <a:p>
            <a:endParaRPr lang="de-DE" dirty="0"/>
          </a:p>
        </p:txBody>
      </p:sp>
      <p:sp>
        <p:nvSpPr>
          <p:cNvPr id="5" name="Textfeld 4">
            <a:extLst>
              <a:ext uri="{FF2B5EF4-FFF2-40B4-BE49-F238E27FC236}">
                <a16:creationId xmlns:a16="http://schemas.microsoft.com/office/drawing/2014/main" id="{256C1424-1712-1442-A136-6BF2AE0AD8C8}"/>
              </a:ext>
            </a:extLst>
          </p:cNvPr>
          <p:cNvSpPr txBox="1"/>
          <p:nvPr/>
        </p:nvSpPr>
        <p:spPr>
          <a:xfrm>
            <a:off x="0" y="6211669"/>
            <a:ext cx="8843210" cy="646331"/>
          </a:xfrm>
          <a:prstGeom prst="rect">
            <a:avLst/>
          </a:prstGeom>
          <a:noFill/>
        </p:spPr>
        <p:txBody>
          <a:bodyPr wrap="square" rtlCol="0">
            <a:spAutoFit/>
          </a:bodyPr>
          <a:lstStyle/>
          <a:p>
            <a:r>
              <a:rPr lang="de-AT" dirty="0"/>
              <a:t>L.X. Dong, F. </a:t>
            </a:r>
            <a:r>
              <a:rPr lang="de-AT" dirty="0" err="1"/>
              <a:t>Arai</a:t>
            </a:r>
            <a:r>
              <a:rPr lang="de-AT" dirty="0"/>
              <a:t>, T. </a:t>
            </a:r>
            <a:r>
              <a:rPr lang="de-AT" dirty="0" err="1"/>
              <a:t>Fukuda</a:t>
            </a:r>
            <a:r>
              <a:rPr lang="de-AT" dirty="0"/>
              <a:t>: </a:t>
            </a:r>
            <a:r>
              <a:rPr lang="de-AT" dirty="0" err="1"/>
              <a:t>Mechanochemical</a:t>
            </a:r>
            <a:r>
              <a:rPr lang="de-AT" dirty="0"/>
              <a:t> </a:t>
            </a:r>
            <a:r>
              <a:rPr lang="de-AT" dirty="0" err="1"/>
              <a:t>nanorobotic</a:t>
            </a:r>
            <a:r>
              <a:rPr lang="de-AT" dirty="0"/>
              <a:t> </a:t>
            </a:r>
            <a:r>
              <a:rPr lang="de-AT" dirty="0" err="1"/>
              <a:t>manipulations</a:t>
            </a:r>
            <a:r>
              <a:rPr lang="de-AT" dirty="0"/>
              <a:t> </a:t>
            </a:r>
            <a:r>
              <a:rPr lang="de-AT" dirty="0" err="1"/>
              <a:t>of</a:t>
            </a:r>
            <a:r>
              <a:rPr lang="de-AT" dirty="0"/>
              <a:t> </a:t>
            </a:r>
            <a:r>
              <a:rPr lang="de-AT" dirty="0" err="1"/>
              <a:t>carbon</a:t>
            </a:r>
            <a:r>
              <a:rPr lang="de-AT" dirty="0"/>
              <a:t> </a:t>
            </a:r>
            <a:r>
              <a:rPr lang="de-AT" dirty="0" err="1"/>
              <a:t>nanotubes</a:t>
            </a:r>
            <a:r>
              <a:rPr lang="de-AT" dirty="0"/>
              <a:t>, </a:t>
            </a:r>
            <a:r>
              <a:rPr lang="de-AT" dirty="0" err="1"/>
              <a:t>Jpn</a:t>
            </a:r>
            <a:r>
              <a:rPr lang="de-AT" dirty="0"/>
              <a:t>. J. </a:t>
            </a:r>
            <a:r>
              <a:rPr lang="de-AT" dirty="0" err="1"/>
              <a:t>Appl</a:t>
            </a:r>
            <a:r>
              <a:rPr lang="de-AT" dirty="0"/>
              <a:t>. Phys. 42, 295–298 (2003)</a:t>
            </a:r>
          </a:p>
        </p:txBody>
      </p:sp>
      <p:sp>
        <p:nvSpPr>
          <p:cNvPr id="6" name="Textfeld 5">
            <a:extLst>
              <a:ext uri="{FF2B5EF4-FFF2-40B4-BE49-F238E27FC236}">
                <a16:creationId xmlns:a16="http://schemas.microsoft.com/office/drawing/2014/main" id="{217E64BE-A230-FD4E-ACFD-88EB0655ECE6}"/>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spTree>
    <p:extLst>
      <p:ext uri="{BB962C8B-B14F-4D97-AF65-F5344CB8AC3E}">
        <p14:creationId xmlns:p14="http://schemas.microsoft.com/office/powerpoint/2010/main" val="294476015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66D92A-693B-4440-8DCB-1C5B70B3B851}"/>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3BBF0DD9-38B4-E040-8D32-42803D3A90AF}"/>
              </a:ext>
            </a:extLst>
          </p:cNvPr>
          <p:cNvSpPr>
            <a:spLocks noGrp="1"/>
          </p:cNvSpPr>
          <p:nvPr>
            <p:ph idx="1"/>
          </p:nvPr>
        </p:nvSpPr>
        <p:spPr/>
        <p:txBody>
          <a:bodyPr>
            <a:normAutofit/>
          </a:bodyPr>
          <a:lstStyle/>
          <a:p>
            <a:r>
              <a:rPr lang="de-DE" b="1" dirty="0"/>
              <a:t>3-D </a:t>
            </a:r>
            <a:r>
              <a:rPr lang="de-DE" b="1" dirty="0" err="1"/>
              <a:t>nanorobotic</a:t>
            </a:r>
            <a:r>
              <a:rPr lang="de-DE" b="1" dirty="0"/>
              <a:t> </a:t>
            </a:r>
            <a:r>
              <a:rPr lang="de-DE" b="1" dirty="0" err="1"/>
              <a:t>manipulation</a:t>
            </a:r>
            <a:r>
              <a:rPr lang="de-DE" b="1" dirty="0"/>
              <a:t> </a:t>
            </a:r>
            <a:r>
              <a:rPr lang="de-DE" b="1" dirty="0" err="1"/>
              <a:t>has</a:t>
            </a:r>
            <a:r>
              <a:rPr lang="de-DE" b="1" dirty="0"/>
              <a:t> </a:t>
            </a:r>
            <a:r>
              <a:rPr lang="de-DE" b="1" dirty="0" err="1"/>
              <a:t>opened</a:t>
            </a:r>
            <a:r>
              <a:rPr lang="de-DE" b="1" dirty="0"/>
              <a:t> a </a:t>
            </a:r>
            <a:r>
              <a:rPr lang="de-DE" b="1" dirty="0" err="1"/>
              <a:t>new</a:t>
            </a:r>
            <a:r>
              <a:rPr lang="de-DE" b="1" dirty="0"/>
              <a:t> route </a:t>
            </a:r>
            <a:r>
              <a:rPr lang="de-DE" b="1" dirty="0" err="1"/>
              <a:t>for</a:t>
            </a:r>
            <a:r>
              <a:rPr lang="de-DE" b="1" dirty="0"/>
              <a:t> </a:t>
            </a:r>
            <a:r>
              <a:rPr lang="de-DE" b="1" dirty="0" err="1"/>
              <a:t>structuring</a:t>
            </a:r>
            <a:r>
              <a:rPr lang="de-DE" b="1" dirty="0"/>
              <a:t> </a:t>
            </a:r>
            <a:r>
              <a:rPr lang="de-DE" b="1" dirty="0" err="1"/>
              <a:t>and</a:t>
            </a:r>
            <a:r>
              <a:rPr lang="de-DE" b="1" dirty="0"/>
              <a:t> </a:t>
            </a:r>
            <a:r>
              <a:rPr lang="de-DE" b="1" dirty="0" err="1"/>
              <a:t>assembly</a:t>
            </a:r>
            <a:r>
              <a:rPr lang="de-DE" b="1" dirty="0"/>
              <a:t> </a:t>
            </a:r>
            <a:r>
              <a:rPr lang="de-DE" b="1" dirty="0" err="1"/>
              <a:t>nanotubes</a:t>
            </a:r>
            <a:r>
              <a:rPr lang="de-DE" b="1" dirty="0"/>
              <a:t> </a:t>
            </a:r>
            <a:r>
              <a:rPr lang="de-DE" b="1" dirty="0" err="1"/>
              <a:t>into</a:t>
            </a:r>
            <a:r>
              <a:rPr lang="de-DE" b="1" dirty="0"/>
              <a:t> </a:t>
            </a:r>
            <a:r>
              <a:rPr lang="de-DE" b="1" dirty="0" err="1"/>
              <a:t>nanodevices</a:t>
            </a:r>
            <a:r>
              <a:rPr lang="de-DE" dirty="0"/>
              <a:t>. </a:t>
            </a:r>
          </a:p>
          <a:p>
            <a:r>
              <a:rPr lang="de-DE" b="1" dirty="0" err="1"/>
              <a:t>However</a:t>
            </a:r>
            <a:r>
              <a:rPr lang="de-DE" dirty="0"/>
              <a:t>, at </a:t>
            </a:r>
            <a:r>
              <a:rPr lang="de-DE" dirty="0" err="1"/>
              <a:t>present</a:t>
            </a:r>
            <a:r>
              <a:rPr lang="de-DE" dirty="0"/>
              <a:t> </a:t>
            </a:r>
            <a:r>
              <a:rPr lang="de-DE" dirty="0" err="1"/>
              <a:t>nanomanipulation</a:t>
            </a:r>
            <a:r>
              <a:rPr lang="de-DE" dirty="0"/>
              <a:t> </a:t>
            </a:r>
            <a:r>
              <a:rPr lang="de-DE" dirty="0" err="1"/>
              <a:t>is</a:t>
            </a:r>
            <a:r>
              <a:rPr lang="de-DE" dirty="0"/>
              <a:t> </a:t>
            </a:r>
            <a:r>
              <a:rPr lang="de-DE" b="1" dirty="0"/>
              <a:t>still</a:t>
            </a:r>
            <a:r>
              <a:rPr lang="de-DE" dirty="0"/>
              <a:t> </a:t>
            </a:r>
            <a:r>
              <a:rPr lang="de-DE" dirty="0" err="1"/>
              <a:t>performed</a:t>
            </a:r>
            <a:r>
              <a:rPr lang="de-DE" dirty="0"/>
              <a:t> in a </a:t>
            </a:r>
            <a:r>
              <a:rPr lang="de-DE" b="1" dirty="0" err="1"/>
              <a:t>serial</a:t>
            </a:r>
            <a:r>
              <a:rPr lang="de-DE" dirty="0"/>
              <a:t> </a:t>
            </a:r>
            <a:r>
              <a:rPr lang="de-DE" dirty="0" err="1"/>
              <a:t>manner</a:t>
            </a:r>
            <a:r>
              <a:rPr lang="de-DE" dirty="0"/>
              <a:t> </a:t>
            </a:r>
            <a:r>
              <a:rPr lang="de-DE" dirty="0" err="1"/>
              <a:t>with</a:t>
            </a:r>
            <a:r>
              <a:rPr lang="de-DE" dirty="0"/>
              <a:t> </a:t>
            </a:r>
            <a:r>
              <a:rPr lang="de-DE" dirty="0" err="1"/>
              <a:t>master</a:t>
            </a:r>
            <a:r>
              <a:rPr lang="de-DE" dirty="0"/>
              <a:t>–</a:t>
            </a:r>
            <a:r>
              <a:rPr lang="de-DE" dirty="0" err="1"/>
              <a:t>slave</a:t>
            </a:r>
            <a:r>
              <a:rPr lang="de-DE" dirty="0"/>
              <a:t> </a:t>
            </a:r>
            <a:r>
              <a:rPr lang="de-DE" dirty="0" err="1"/>
              <a:t>control</a:t>
            </a:r>
            <a:r>
              <a:rPr lang="de-DE" dirty="0"/>
              <a:t>, </a:t>
            </a:r>
            <a:r>
              <a:rPr lang="de-DE" dirty="0" err="1"/>
              <a:t>which</a:t>
            </a:r>
            <a:r>
              <a:rPr lang="de-DE" dirty="0"/>
              <a:t> </a:t>
            </a:r>
            <a:r>
              <a:rPr lang="de-DE" dirty="0" err="1"/>
              <a:t>is</a:t>
            </a:r>
            <a:r>
              <a:rPr lang="de-DE" dirty="0"/>
              <a:t> not a large-</a:t>
            </a:r>
            <a:r>
              <a:rPr lang="de-DE" dirty="0" err="1"/>
              <a:t>scale</a:t>
            </a:r>
            <a:r>
              <a:rPr lang="de-DE" dirty="0"/>
              <a:t> </a:t>
            </a:r>
            <a:r>
              <a:rPr lang="de-DE" dirty="0" err="1"/>
              <a:t>production-oriented</a:t>
            </a:r>
            <a:r>
              <a:rPr lang="de-DE" dirty="0"/>
              <a:t> </a:t>
            </a:r>
            <a:r>
              <a:rPr lang="de-DE" dirty="0" err="1"/>
              <a:t>technique</a:t>
            </a:r>
            <a:r>
              <a:rPr lang="de-DE" dirty="0"/>
              <a:t>. </a:t>
            </a:r>
          </a:p>
          <a:p>
            <a:r>
              <a:rPr lang="de-DE" dirty="0" err="1"/>
              <a:t>Nevertheless</a:t>
            </a:r>
            <a:r>
              <a:rPr lang="de-DE" dirty="0"/>
              <a:t>, </a:t>
            </a:r>
            <a:r>
              <a:rPr lang="de-DE" dirty="0" err="1"/>
              <a:t>with</a:t>
            </a:r>
            <a:r>
              <a:rPr lang="de-DE" dirty="0"/>
              <a:t> </a:t>
            </a:r>
            <a:r>
              <a:rPr lang="de-DE" dirty="0" err="1"/>
              <a:t>advances</a:t>
            </a:r>
            <a:r>
              <a:rPr lang="de-DE" dirty="0"/>
              <a:t> in </a:t>
            </a:r>
            <a:r>
              <a:rPr lang="de-DE" dirty="0" err="1"/>
              <a:t>the</a:t>
            </a:r>
            <a:r>
              <a:rPr lang="de-DE" dirty="0"/>
              <a:t> </a:t>
            </a:r>
            <a:r>
              <a:rPr lang="de-DE" dirty="0" err="1"/>
              <a:t>exploration</a:t>
            </a:r>
            <a:r>
              <a:rPr lang="de-DE" dirty="0"/>
              <a:t> </a:t>
            </a:r>
            <a:r>
              <a:rPr lang="de-DE" dirty="0" err="1"/>
              <a:t>of</a:t>
            </a:r>
            <a:r>
              <a:rPr lang="de-DE" dirty="0"/>
              <a:t> </a:t>
            </a:r>
            <a:r>
              <a:rPr lang="de-DE" dirty="0" err="1"/>
              <a:t>mesoscopic</a:t>
            </a:r>
            <a:r>
              <a:rPr lang="de-DE" dirty="0"/>
              <a:t> </a:t>
            </a:r>
            <a:r>
              <a:rPr lang="de-DE" dirty="0" err="1"/>
              <a:t>physics</a:t>
            </a:r>
            <a:r>
              <a:rPr lang="de-DE" dirty="0"/>
              <a:t>, </a:t>
            </a:r>
            <a:r>
              <a:rPr lang="de-DE" dirty="0" err="1"/>
              <a:t>better</a:t>
            </a:r>
            <a:r>
              <a:rPr lang="de-DE" dirty="0"/>
              <a:t> </a:t>
            </a:r>
            <a:r>
              <a:rPr lang="de-DE" dirty="0" err="1"/>
              <a:t>control</a:t>
            </a:r>
            <a:r>
              <a:rPr lang="de-DE" dirty="0"/>
              <a:t> </a:t>
            </a:r>
            <a:r>
              <a:rPr lang="de-DE" dirty="0" err="1"/>
              <a:t>of</a:t>
            </a:r>
            <a:r>
              <a:rPr lang="de-DE" dirty="0"/>
              <a:t> </a:t>
            </a:r>
            <a:r>
              <a:rPr lang="de-DE" dirty="0" err="1"/>
              <a:t>the</a:t>
            </a:r>
            <a:r>
              <a:rPr lang="de-DE" dirty="0"/>
              <a:t> </a:t>
            </a:r>
            <a:r>
              <a:rPr lang="de-DE" dirty="0" err="1"/>
              <a:t>synthesis</a:t>
            </a:r>
            <a:r>
              <a:rPr lang="de-DE" dirty="0"/>
              <a:t> </a:t>
            </a:r>
            <a:r>
              <a:rPr lang="de-DE" dirty="0" err="1"/>
              <a:t>of</a:t>
            </a:r>
            <a:r>
              <a:rPr lang="de-DE" dirty="0"/>
              <a:t> </a:t>
            </a:r>
            <a:r>
              <a:rPr lang="de-DE" dirty="0" err="1"/>
              <a:t>nanotubes</a:t>
            </a:r>
            <a:r>
              <a:rPr lang="de-DE" dirty="0"/>
              <a:t>, </a:t>
            </a:r>
            <a:r>
              <a:rPr lang="de-DE" dirty="0" err="1"/>
              <a:t>more</a:t>
            </a:r>
            <a:r>
              <a:rPr lang="de-DE" dirty="0"/>
              <a:t> </a:t>
            </a:r>
            <a:r>
              <a:rPr lang="de-DE" dirty="0" err="1"/>
              <a:t>accurate</a:t>
            </a:r>
            <a:r>
              <a:rPr lang="de-DE" dirty="0"/>
              <a:t> </a:t>
            </a:r>
            <a:r>
              <a:rPr lang="de-DE" dirty="0" err="1"/>
              <a:t>actuators</a:t>
            </a:r>
            <a:r>
              <a:rPr lang="de-DE" dirty="0"/>
              <a:t>, </a:t>
            </a:r>
            <a:r>
              <a:rPr lang="de-DE" dirty="0" err="1"/>
              <a:t>and</a:t>
            </a:r>
            <a:r>
              <a:rPr lang="de-DE" dirty="0"/>
              <a:t> </a:t>
            </a:r>
            <a:r>
              <a:rPr lang="de-DE" dirty="0" err="1"/>
              <a:t>effective</a:t>
            </a:r>
            <a:r>
              <a:rPr lang="de-DE" dirty="0"/>
              <a:t> </a:t>
            </a:r>
            <a:r>
              <a:rPr lang="de-DE" dirty="0" err="1"/>
              <a:t>tools</a:t>
            </a:r>
            <a:r>
              <a:rPr lang="de-DE" dirty="0"/>
              <a:t> </a:t>
            </a:r>
            <a:r>
              <a:rPr lang="de-DE" dirty="0" err="1"/>
              <a:t>for</a:t>
            </a:r>
            <a:r>
              <a:rPr lang="de-DE" dirty="0"/>
              <a:t> </a:t>
            </a:r>
            <a:r>
              <a:rPr lang="de-DE" dirty="0" err="1"/>
              <a:t>manipulation</a:t>
            </a:r>
            <a:r>
              <a:rPr lang="de-DE" dirty="0"/>
              <a:t>, </a:t>
            </a:r>
            <a:r>
              <a:rPr lang="de-DE" dirty="0" err="1"/>
              <a:t>high-speed</a:t>
            </a:r>
            <a:r>
              <a:rPr lang="de-DE" dirty="0"/>
              <a:t> </a:t>
            </a:r>
            <a:r>
              <a:rPr lang="de-DE" dirty="0" err="1"/>
              <a:t>and</a:t>
            </a:r>
            <a:r>
              <a:rPr lang="de-DE" dirty="0"/>
              <a:t> </a:t>
            </a:r>
            <a:r>
              <a:rPr lang="de-DE" dirty="0" err="1"/>
              <a:t>automatic</a:t>
            </a:r>
            <a:r>
              <a:rPr lang="de-DE" dirty="0"/>
              <a:t> </a:t>
            </a:r>
            <a:r>
              <a:rPr lang="de-DE" dirty="0" err="1"/>
              <a:t>nanoassembly</a:t>
            </a:r>
            <a:r>
              <a:rPr lang="de-DE" dirty="0"/>
              <a:t> will </a:t>
            </a:r>
            <a:r>
              <a:rPr lang="de-DE" dirty="0" err="1"/>
              <a:t>be</a:t>
            </a:r>
            <a:r>
              <a:rPr lang="de-DE" dirty="0"/>
              <a:t> </a:t>
            </a:r>
            <a:r>
              <a:rPr lang="de-DE" dirty="0" err="1"/>
              <a:t>possible</a:t>
            </a:r>
            <a:r>
              <a:rPr lang="de-DE" dirty="0"/>
              <a:t>. </a:t>
            </a:r>
          </a:p>
        </p:txBody>
      </p:sp>
      <p:sp>
        <p:nvSpPr>
          <p:cNvPr id="4" name="Textfeld 3">
            <a:extLst>
              <a:ext uri="{FF2B5EF4-FFF2-40B4-BE49-F238E27FC236}">
                <a16:creationId xmlns:a16="http://schemas.microsoft.com/office/drawing/2014/main" id="{09A983E5-0D09-5E48-BDF6-C4DCDDA6B883}"/>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spTree>
    <p:extLst>
      <p:ext uri="{BB962C8B-B14F-4D97-AF65-F5344CB8AC3E}">
        <p14:creationId xmlns:p14="http://schemas.microsoft.com/office/powerpoint/2010/main" val="134753051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66D92A-693B-4440-8DCB-1C5B70B3B851}"/>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3BBF0DD9-38B4-E040-8D32-42803D3A90AF}"/>
              </a:ext>
            </a:extLst>
          </p:cNvPr>
          <p:cNvSpPr>
            <a:spLocks noGrp="1"/>
          </p:cNvSpPr>
          <p:nvPr>
            <p:ph idx="1"/>
          </p:nvPr>
        </p:nvSpPr>
        <p:spPr/>
        <p:txBody>
          <a:bodyPr>
            <a:normAutofit/>
          </a:bodyPr>
          <a:lstStyle/>
          <a:p>
            <a:r>
              <a:rPr lang="de-DE" b="1" dirty="0" err="1"/>
              <a:t>Another</a:t>
            </a:r>
            <a:r>
              <a:rPr lang="de-DE" b="1" dirty="0"/>
              <a:t> </a:t>
            </a:r>
            <a:r>
              <a:rPr lang="de-DE" b="1" dirty="0" err="1"/>
              <a:t>approach</a:t>
            </a:r>
            <a:r>
              <a:rPr lang="de-DE" b="1" dirty="0"/>
              <a:t> </a:t>
            </a:r>
            <a:r>
              <a:rPr lang="de-DE" dirty="0" err="1"/>
              <a:t>might</a:t>
            </a:r>
            <a:r>
              <a:rPr lang="de-DE" dirty="0"/>
              <a:t> </a:t>
            </a:r>
            <a:r>
              <a:rPr lang="de-DE" dirty="0" err="1"/>
              <a:t>be</a:t>
            </a:r>
            <a:r>
              <a:rPr lang="de-DE" dirty="0"/>
              <a:t> parallel </a:t>
            </a:r>
            <a:r>
              <a:rPr lang="de-DE" dirty="0" err="1"/>
              <a:t>assembly</a:t>
            </a:r>
            <a:r>
              <a:rPr lang="de-DE" dirty="0"/>
              <a:t> </a:t>
            </a:r>
            <a:r>
              <a:rPr lang="de-DE" dirty="0" err="1"/>
              <a:t>by</a:t>
            </a:r>
            <a:r>
              <a:rPr lang="de-DE" dirty="0"/>
              <a:t> </a:t>
            </a:r>
            <a:r>
              <a:rPr lang="de-DE" dirty="0" err="1"/>
              <a:t>positioning</a:t>
            </a:r>
            <a:r>
              <a:rPr lang="de-DE" dirty="0"/>
              <a:t> </a:t>
            </a:r>
            <a:r>
              <a:rPr lang="de-DE" dirty="0" err="1"/>
              <a:t>building</a:t>
            </a:r>
            <a:r>
              <a:rPr lang="de-DE" dirty="0"/>
              <a:t> </a:t>
            </a:r>
            <a:r>
              <a:rPr lang="de-DE" dirty="0" err="1"/>
              <a:t>blocks</a:t>
            </a:r>
            <a:r>
              <a:rPr lang="de-DE" dirty="0"/>
              <a:t> </a:t>
            </a:r>
            <a:r>
              <a:rPr lang="de-DE" dirty="0" err="1"/>
              <a:t>with</a:t>
            </a:r>
            <a:r>
              <a:rPr lang="de-DE" dirty="0"/>
              <a:t> an </a:t>
            </a:r>
            <a:r>
              <a:rPr lang="de-DE" b="1" dirty="0" err="1"/>
              <a:t>array</a:t>
            </a:r>
            <a:r>
              <a:rPr lang="de-DE" b="1" dirty="0"/>
              <a:t> </a:t>
            </a:r>
            <a:r>
              <a:rPr lang="de-DE" b="1" dirty="0" err="1"/>
              <a:t>of</a:t>
            </a:r>
            <a:r>
              <a:rPr lang="de-DE" b="1" dirty="0"/>
              <a:t> </a:t>
            </a:r>
            <a:r>
              <a:rPr lang="de-DE" b="1" dirty="0" err="1"/>
              <a:t>probes</a:t>
            </a:r>
            <a:r>
              <a:rPr lang="de-DE" b="1" dirty="0"/>
              <a:t> </a:t>
            </a:r>
            <a:r>
              <a:rPr lang="de-DE" dirty="0" err="1"/>
              <a:t>and</a:t>
            </a:r>
            <a:r>
              <a:rPr lang="de-DE" dirty="0"/>
              <a:t> </a:t>
            </a:r>
            <a:r>
              <a:rPr lang="de-DE" dirty="0" err="1"/>
              <a:t>joining</a:t>
            </a:r>
            <a:r>
              <a:rPr lang="de-DE" dirty="0"/>
              <a:t> </a:t>
            </a:r>
            <a:r>
              <a:rPr lang="de-DE" dirty="0" err="1"/>
              <a:t>them</a:t>
            </a:r>
            <a:r>
              <a:rPr lang="de-DE" dirty="0"/>
              <a:t> </a:t>
            </a:r>
            <a:r>
              <a:rPr lang="de-DE" dirty="0" err="1"/>
              <a:t>together</a:t>
            </a:r>
            <a:r>
              <a:rPr lang="de-DE" dirty="0"/>
              <a:t> </a:t>
            </a:r>
            <a:r>
              <a:rPr lang="de-DE" dirty="0" err="1"/>
              <a:t>simultaneously</a:t>
            </a:r>
            <a:r>
              <a:rPr lang="de-DE" dirty="0"/>
              <a:t>, e.g., </a:t>
            </a:r>
            <a:r>
              <a:rPr lang="de-DE" dirty="0" err="1"/>
              <a:t>with</a:t>
            </a:r>
            <a:r>
              <a:rPr lang="de-DE" dirty="0"/>
              <a:t> </a:t>
            </a:r>
            <a:r>
              <a:rPr lang="de-DE" dirty="0" err="1"/>
              <a:t>the</a:t>
            </a:r>
            <a:r>
              <a:rPr lang="de-DE" dirty="0"/>
              <a:t> parallel EBID </a:t>
            </a:r>
            <a:r>
              <a:rPr lang="de-DE" dirty="0" err="1"/>
              <a:t>approach</a:t>
            </a:r>
            <a:r>
              <a:rPr lang="de-DE" dirty="0"/>
              <a:t> </a:t>
            </a:r>
            <a:r>
              <a:rPr lang="de-DE" dirty="0" err="1"/>
              <a:t>that</a:t>
            </a:r>
            <a:r>
              <a:rPr lang="de-DE" dirty="0"/>
              <a:t> was </a:t>
            </a:r>
            <a:r>
              <a:rPr lang="de-DE" dirty="0" err="1"/>
              <a:t>presented</a:t>
            </a:r>
            <a:r>
              <a:rPr lang="de-DE" dirty="0"/>
              <a:t>. </a:t>
            </a:r>
          </a:p>
          <a:p>
            <a:r>
              <a:rPr lang="de-DE" dirty="0"/>
              <a:t>Further </a:t>
            </a:r>
            <a:r>
              <a:rPr lang="de-DE" dirty="0" err="1"/>
              <a:t>steps</a:t>
            </a:r>
            <a:r>
              <a:rPr lang="de-DE" dirty="0"/>
              <a:t> </a:t>
            </a:r>
            <a:r>
              <a:rPr lang="de-DE" dirty="0" err="1"/>
              <a:t>might</a:t>
            </a:r>
            <a:r>
              <a:rPr lang="de-DE" dirty="0"/>
              <a:t> </a:t>
            </a:r>
            <a:r>
              <a:rPr lang="de-DE" dirty="0" err="1"/>
              <a:t>progress</a:t>
            </a:r>
            <a:r>
              <a:rPr lang="de-DE" dirty="0"/>
              <a:t> </a:t>
            </a:r>
            <a:r>
              <a:rPr lang="de-DE" dirty="0" err="1"/>
              <a:t>towards</a:t>
            </a:r>
            <a:r>
              <a:rPr lang="de-DE" dirty="0"/>
              <a:t> </a:t>
            </a:r>
            <a:r>
              <a:rPr lang="de-DE" dirty="0" err="1"/>
              <a:t>exponential</a:t>
            </a:r>
            <a:r>
              <a:rPr lang="de-DE" dirty="0"/>
              <a:t> </a:t>
            </a:r>
            <a:r>
              <a:rPr lang="de-DE" dirty="0" err="1"/>
              <a:t>assembly</a:t>
            </a:r>
            <a:r>
              <a:rPr lang="de-DE" dirty="0"/>
              <a:t>, </a:t>
            </a:r>
            <a:r>
              <a:rPr lang="de-DE" dirty="0" err="1"/>
              <a:t>and</a:t>
            </a:r>
            <a:r>
              <a:rPr lang="de-DE" dirty="0"/>
              <a:t> in </a:t>
            </a:r>
            <a:r>
              <a:rPr lang="de-DE" dirty="0" err="1"/>
              <a:t>the</a:t>
            </a:r>
            <a:r>
              <a:rPr lang="de-DE" dirty="0"/>
              <a:t> </a:t>
            </a:r>
            <a:r>
              <a:rPr lang="de-DE" dirty="0" err="1"/>
              <a:t>far</a:t>
            </a:r>
            <a:r>
              <a:rPr lang="de-DE" dirty="0"/>
              <a:t> </a:t>
            </a:r>
            <a:r>
              <a:rPr lang="de-DE" dirty="0" err="1"/>
              <a:t>future</a:t>
            </a:r>
            <a:r>
              <a:rPr lang="de-DE" dirty="0"/>
              <a:t> </a:t>
            </a:r>
            <a:r>
              <a:rPr lang="de-DE" dirty="0" err="1"/>
              <a:t>to</a:t>
            </a:r>
            <a:r>
              <a:rPr lang="de-DE" dirty="0"/>
              <a:t> </a:t>
            </a:r>
            <a:r>
              <a:rPr lang="de-DE" dirty="0" err="1"/>
              <a:t>self-replicating</a:t>
            </a:r>
            <a:r>
              <a:rPr lang="de-DE" dirty="0"/>
              <a:t> </a:t>
            </a:r>
            <a:r>
              <a:rPr lang="de-DE" dirty="0" err="1"/>
              <a:t>assembly</a:t>
            </a:r>
            <a:r>
              <a:rPr lang="de-DE" dirty="0"/>
              <a:t>. </a:t>
            </a:r>
            <a:endParaRPr lang="de-AT" dirty="0"/>
          </a:p>
          <a:p>
            <a:endParaRPr lang="de-DE" dirty="0"/>
          </a:p>
        </p:txBody>
      </p:sp>
      <p:sp>
        <p:nvSpPr>
          <p:cNvPr id="4" name="Textfeld 3">
            <a:extLst>
              <a:ext uri="{FF2B5EF4-FFF2-40B4-BE49-F238E27FC236}">
                <a16:creationId xmlns:a16="http://schemas.microsoft.com/office/drawing/2014/main" id="{9A0B224C-CC51-9046-ADF6-86549379E761}"/>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spTree>
    <p:extLst>
      <p:ext uri="{BB962C8B-B14F-4D97-AF65-F5344CB8AC3E}">
        <p14:creationId xmlns:p14="http://schemas.microsoft.com/office/powerpoint/2010/main" val="69801976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AF8ED3-D8D2-3F44-99C7-4BD84DF3509A}"/>
              </a:ext>
            </a:extLst>
          </p:cNvPr>
          <p:cNvSpPr>
            <a:spLocks noGrp="1"/>
          </p:cNvSpPr>
          <p:nvPr>
            <p:ph type="title"/>
          </p:nvPr>
        </p:nvSpPr>
        <p:spPr/>
        <p:txBody>
          <a:bodyPr/>
          <a:lstStyle/>
          <a:p>
            <a:pPr algn="ctr"/>
            <a:r>
              <a:rPr lang="de-DE" dirty="0" err="1"/>
              <a:t>Nanocoils</a:t>
            </a:r>
            <a:endParaRPr lang="de-DE" dirty="0"/>
          </a:p>
        </p:txBody>
      </p:sp>
      <p:sp>
        <p:nvSpPr>
          <p:cNvPr id="3" name="Inhaltsplatzhalter 2">
            <a:extLst>
              <a:ext uri="{FF2B5EF4-FFF2-40B4-BE49-F238E27FC236}">
                <a16:creationId xmlns:a16="http://schemas.microsoft.com/office/drawing/2014/main" id="{883DF0B2-F69A-5B49-8364-6038BF5D51F3}"/>
              </a:ext>
            </a:extLst>
          </p:cNvPr>
          <p:cNvSpPr>
            <a:spLocks noGrp="1"/>
          </p:cNvSpPr>
          <p:nvPr>
            <p:ph idx="1"/>
          </p:nvPr>
        </p:nvSpPr>
        <p:spPr/>
        <p:txBody>
          <a:bodyPr>
            <a:normAutofit/>
          </a:bodyPr>
          <a:lstStyle/>
          <a:p>
            <a:r>
              <a:rPr lang="de-DE" dirty="0"/>
              <a:t>The </a:t>
            </a:r>
            <a:r>
              <a:rPr lang="de-DE" dirty="0" err="1"/>
              <a:t>construction</a:t>
            </a:r>
            <a:r>
              <a:rPr lang="de-DE" dirty="0"/>
              <a:t> </a:t>
            </a:r>
            <a:r>
              <a:rPr lang="de-DE" dirty="0" err="1"/>
              <a:t>of</a:t>
            </a:r>
            <a:r>
              <a:rPr lang="de-DE" dirty="0"/>
              <a:t> </a:t>
            </a:r>
            <a:r>
              <a:rPr lang="de-DE" dirty="0" err="1"/>
              <a:t>nanocoil-based</a:t>
            </a:r>
            <a:r>
              <a:rPr lang="de-DE" dirty="0"/>
              <a:t> NEMS </a:t>
            </a:r>
            <a:r>
              <a:rPr lang="de-DE" dirty="0" err="1"/>
              <a:t>involves</a:t>
            </a:r>
            <a:r>
              <a:rPr lang="de-DE" dirty="0"/>
              <a:t> </a:t>
            </a:r>
            <a:r>
              <a:rPr lang="de-DE" dirty="0" err="1"/>
              <a:t>the</a:t>
            </a:r>
            <a:r>
              <a:rPr lang="de-DE" dirty="0"/>
              <a:t> </a:t>
            </a:r>
            <a:r>
              <a:rPr lang="de-DE" dirty="0" err="1"/>
              <a:t>assembly</a:t>
            </a:r>
            <a:r>
              <a:rPr lang="de-DE" dirty="0"/>
              <a:t> </a:t>
            </a:r>
            <a:r>
              <a:rPr lang="de-DE" dirty="0" err="1"/>
              <a:t>of</a:t>
            </a:r>
            <a:r>
              <a:rPr lang="de-DE" dirty="0"/>
              <a:t> </a:t>
            </a:r>
            <a:r>
              <a:rPr lang="de-DE" b="1" dirty="0" err="1"/>
              <a:t>as-grown</a:t>
            </a:r>
            <a:r>
              <a:rPr lang="de-DE" b="1" dirty="0"/>
              <a:t> </a:t>
            </a:r>
            <a:r>
              <a:rPr lang="de-DE" b="1" dirty="0" err="1"/>
              <a:t>or</a:t>
            </a:r>
            <a:r>
              <a:rPr lang="de-DE" b="1" dirty="0"/>
              <a:t> </a:t>
            </a:r>
            <a:r>
              <a:rPr lang="de-DE" b="1" dirty="0" err="1"/>
              <a:t>as-fabricated</a:t>
            </a:r>
            <a:r>
              <a:rPr lang="de-DE" b="1" dirty="0"/>
              <a:t> </a:t>
            </a:r>
            <a:r>
              <a:rPr lang="de-DE" b="1" dirty="0" err="1"/>
              <a:t>nanocoils</a:t>
            </a:r>
            <a:r>
              <a:rPr lang="de-DE" dirty="0"/>
              <a:t>, </a:t>
            </a:r>
            <a:r>
              <a:rPr lang="de-DE" dirty="0" err="1"/>
              <a:t>which</a:t>
            </a:r>
            <a:r>
              <a:rPr lang="de-DE" dirty="0"/>
              <a:t> </a:t>
            </a:r>
            <a:r>
              <a:rPr lang="de-DE" dirty="0" err="1"/>
              <a:t>is</a:t>
            </a:r>
            <a:r>
              <a:rPr lang="de-DE" dirty="0"/>
              <a:t> a </a:t>
            </a:r>
            <a:r>
              <a:rPr lang="de-DE" b="1" dirty="0" err="1"/>
              <a:t>significant</a:t>
            </a:r>
            <a:r>
              <a:rPr lang="de-DE" b="1" dirty="0"/>
              <a:t> </a:t>
            </a:r>
            <a:r>
              <a:rPr lang="de-DE" b="1" dirty="0" err="1"/>
              <a:t>challenge</a:t>
            </a:r>
            <a:r>
              <a:rPr lang="de-DE" b="1" dirty="0"/>
              <a:t> </a:t>
            </a:r>
            <a:r>
              <a:rPr lang="de-DE" dirty="0" err="1"/>
              <a:t>from</a:t>
            </a:r>
            <a:r>
              <a:rPr lang="de-DE" dirty="0"/>
              <a:t> a </a:t>
            </a:r>
            <a:r>
              <a:rPr lang="de-DE" dirty="0" err="1"/>
              <a:t>fabrication</a:t>
            </a:r>
            <a:r>
              <a:rPr lang="de-DE" dirty="0"/>
              <a:t> </a:t>
            </a:r>
            <a:r>
              <a:rPr lang="de-DE" dirty="0" err="1"/>
              <a:t>standpoint</a:t>
            </a:r>
            <a:r>
              <a:rPr lang="de-DE" dirty="0"/>
              <a:t>.</a:t>
            </a:r>
          </a:p>
          <a:p>
            <a:r>
              <a:rPr lang="de-DE" dirty="0" err="1"/>
              <a:t>Focusing</a:t>
            </a:r>
            <a:r>
              <a:rPr lang="de-DE" dirty="0"/>
              <a:t> on </a:t>
            </a:r>
            <a:r>
              <a:rPr lang="de-DE" dirty="0" err="1"/>
              <a:t>the</a:t>
            </a:r>
            <a:r>
              <a:rPr lang="de-DE" dirty="0"/>
              <a:t> </a:t>
            </a:r>
            <a:r>
              <a:rPr lang="de-DE" dirty="0" err="1"/>
              <a:t>unique</a:t>
            </a:r>
            <a:r>
              <a:rPr lang="de-DE" dirty="0"/>
              <a:t> </a:t>
            </a:r>
            <a:r>
              <a:rPr lang="de-DE" dirty="0" err="1"/>
              <a:t>aspects</a:t>
            </a:r>
            <a:r>
              <a:rPr lang="de-DE" dirty="0"/>
              <a:t> </a:t>
            </a:r>
            <a:r>
              <a:rPr lang="de-DE" dirty="0" err="1"/>
              <a:t>of</a:t>
            </a:r>
            <a:r>
              <a:rPr lang="de-DE" dirty="0"/>
              <a:t> </a:t>
            </a:r>
            <a:r>
              <a:rPr lang="de-DE" dirty="0" err="1"/>
              <a:t>manipulating</a:t>
            </a:r>
            <a:r>
              <a:rPr lang="de-DE" dirty="0"/>
              <a:t> </a:t>
            </a:r>
            <a:r>
              <a:rPr lang="de-DE" dirty="0" err="1"/>
              <a:t>nanocoils</a:t>
            </a:r>
            <a:r>
              <a:rPr lang="de-DE" dirty="0"/>
              <a:t> due </a:t>
            </a:r>
            <a:r>
              <a:rPr lang="de-DE" dirty="0" err="1"/>
              <a:t>to</a:t>
            </a:r>
            <a:r>
              <a:rPr lang="de-DE" dirty="0"/>
              <a:t> </a:t>
            </a:r>
            <a:r>
              <a:rPr lang="de-DE" dirty="0" err="1"/>
              <a:t>their</a:t>
            </a:r>
            <a:r>
              <a:rPr lang="de-DE" dirty="0"/>
              <a:t> </a:t>
            </a:r>
            <a:r>
              <a:rPr lang="de-DE" dirty="0" err="1"/>
              <a:t>helical</a:t>
            </a:r>
            <a:r>
              <a:rPr lang="de-DE" dirty="0"/>
              <a:t> </a:t>
            </a:r>
            <a:r>
              <a:rPr lang="de-DE" dirty="0" err="1"/>
              <a:t>geometry</a:t>
            </a:r>
            <a:r>
              <a:rPr lang="de-DE" dirty="0"/>
              <a:t>, high </a:t>
            </a:r>
            <a:r>
              <a:rPr lang="de-DE" dirty="0" err="1"/>
              <a:t>elasticity</a:t>
            </a:r>
            <a:r>
              <a:rPr lang="de-DE" dirty="0"/>
              <a:t>, </a:t>
            </a:r>
            <a:r>
              <a:rPr lang="de-DE" dirty="0" err="1"/>
              <a:t>single</a:t>
            </a:r>
            <a:r>
              <a:rPr lang="de-DE" dirty="0"/>
              <a:t> end </a:t>
            </a:r>
            <a:r>
              <a:rPr lang="de-DE" dirty="0" err="1"/>
              <a:t>fixation</a:t>
            </a:r>
            <a:r>
              <a:rPr lang="de-DE" dirty="0"/>
              <a:t>, </a:t>
            </a:r>
            <a:r>
              <a:rPr lang="de-DE" dirty="0" err="1"/>
              <a:t>and</a:t>
            </a:r>
            <a:r>
              <a:rPr lang="de-DE" dirty="0"/>
              <a:t> strong </a:t>
            </a:r>
            <a:r>
              <a:rPr lang="de-DE" dirty="0" err="1"/>
              <a:t>adhesion</a:t>
            </a:r>
            <a:r>
              <a:rPr lang="de-DE" dirty="0"/>
              <a:t> </a:t>
            </a:r>
            <a:r>
              <a:rPr lang="de-DE" dirty="0" err="1"/>
              <a:t>to</a:t>
            </a:r>
            <a:r>
              <a:rPr lang="de-DE" dirty="0"/>
              <a:t> </a:t>
            </a:r>
            <a:r>
              <a:rPr lang="de-DE" dirty="0" err="1"/>
              <a:t>the</a:t>
            </a:r>
            <a:r>
              <a:rPr lang="de-DE" dirty="0"/>
              <a:t> </a:t>
            </a:r>
            <a:r>
              <a:rPr lang="de-DE" dirty="0" err="1"/>
              <a:t>substrate</a:t>
            </a:r>
            <a:r>
              <a:rPr lang="de-DE" dirty="0"/>
              <a:t> </a:t>
            </a:r>
            <a:r>
              <a:rPr lang="de-DE" dirty="0" err="1"/>
              <a:t>from</a:t>
            </a:r>
            <a:r>
              <a:rPr lang="de-DE" dirty="0"/>
              <a:t> </a:t>
            </a:r>
            <a:r>
              <a:rPr lang="de-DE" dirty="0" err="1"/>
              <a:t>wet</a:t>
            </a:r>
            <a:r>
              <a:rPr lang="de-DE" dirty="0"/>
              <a:t> </a:t>
            </a:r>
            <a:r>
              <a:rPr lang="de-DE" dirty="0" err="1"/>
              <a:t>etching</a:t>
            </a:r>
            <a:r>
              <a:rPr lang="de-DE" dirty="0"/>
              <a:t>, a </a:t>
            </a:r>
            <a:r>
              <a:rPr lang="de-DE" dirty="0" err="1"/>
              <a:t>series</a:t>
            </a:r>
            <a:r>
              <a:rPr lang="de-DE" dirty="0"/>
              <a:t> </a:t>
            </a:r>
            <a:r>
              <a:rPr lang="de-DE" dirty="0" err="1"/>
              <a:t>of</a:t>
            </a:r>
            <a:r>
              <a:rPr lang="de-DE" dirty="0"/>
              <a:t> </a:t>
            </a:r>
            <a:r>
              <a:rPr lang="de-DE" dirty="0" err="1"/>
              <a:t>new</a:t>
            </a:r>
            <a:r>
              <a:rPr lang="de-DE" dirty="0"/>
              <a:t> </a:t>
            </a:r>
            <a:r>
              <a:rPr lang="de-DE" dirty="0" err="1"/>
              <a:t>processes</a:t>
            </a:r>
            <a:r>
              <a:rPr lang="de-DE" dirty="0"/>
              <a:t> </a:t>
            </a:r>
            <a:r>
              <a:rPr lang="de-DE" dirty="0" err="1"/>
              <a:t>is</a:t>
            </a:r>
            <a:r>
              <a:rPr lang="de-DE" dirty="0"/>
              <a:t> </a:t>
            </a:r>
            <a:r>
              <a:rPr lang="de-DE" dirty="0" err="1"/>
              <a:t>presented</a:t>
            </a:r>
            <a:r>
              <a:rPr lang="de-DE" dirty="0"/>
              <a:t> </a:t>
            </a:r>
            <a:r>
              <a:rPr lang="de-DE" dirty="0" err="1"/>
              <a:t>using</a:t>
            </a:r>
            <a:r>
              <a:rPr lang="de-DE" dirty="0"/>
              <a:t> a </a:t>
            </a:r>
            <a:r>
              <a:rPr lang="de-DE" dirty="0" err="1"/>
              <a:t>manipulator</a:t>
            </a:r>
            <a:r>
              <a:rPr lang="de-DE" dirty="0"/>
              <a:t> (MM3A, </a:t>
            </a:r>
            <a:r>
              <a:rPr lang="de-DE" dirty="0" err="1"/>
              <a:t>Kleindiek</a:t>
            </a:r>
            <a:r>
              <a:rPr lang="de-DE" dirty="0"/>
              <a:t>) </a:t>
            </a:r>
            <a:r>
              <a:rPr lang="de-DE" dirty="0" err="1"/>
              <a:t>installed</a:t>
            </a:r>
            <a:r>
              <a:rPr lang="de-DE" dirty="0"/>
              <a:t> in an SEM (Zeiss DSM962). </a:t>
            </a:r>
          </a:p>
          <a:p>
            <a:pPr marL="0" indent="0">
              <a:buNone/>
            </a:pPr>
            <a:endParaRPr lang="de-DE" dirty="0"/>
          </a:p>
        </p:txBody>
      </p:sp>
      <p:sp>
        <p:nvSpPr>
          <p:cNvPr id="4" name="Textfeld 3">
            <a:extLst>
              <a:ext uri="{FF2B5EF4-FFF2-40B4-BE49-F238E27FC236}">
                <a16:creationId xmlns:a16="http://schemas.microsoft.com/office/drawing/2014/main" id="{9A70D1BE-3AC5-2E41-BC08-5F3BF50226EB}"/>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spTree>
    <p:extLst>
      <p:ext uri="{BB962C8B-B14F-4D97-AF65-F5344CB8AC3E}">
        <p14:creationId xmlns:p14="http://schemas.microsoft.com/office/powerpoint/2010/main" val="290991216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E7ADA9-34A8-0C4D-B320-EFFBE209F7AA}"/>
              </a:ext>
            </a:extLst>
          </p:cNvPr>
          <p:cNvSpPr>
            <a:spLocks noGrp="1"/>
          </p:cNvSpPr>
          <p:nvPr>
            <p:ph type="title"/>
          </p:nvPr>
        </p:nvSpPr>
        <p:spPr/>
        <p:txBody>
          <a:bodyPr/>
          <a:lstStyle/>
          <a:p>
            <a:pPr algn="ctr"/>
            <a:r>
              <a:rPr lang="de-DE" dirty="0"/>
              <a:t>As-</a:t>
            </a:r>
            <a:r>
              <a:rPr lang="de-DE" dirty="0" err="1"/>
              <a:t>fabricated</a:t>
            </a:r>
            <a:r>
              <a:rPr lang="de-DE" dirty="0"/>
              <a:t> </a:t>
            </a:r>
            <a:r>
              <a:rPr lang="de-DE" dirty="0" err="1"/>
              <a:t>SiGe</a:t>
            </a:r>
            <a:r>
              <a:rPr lang="de-DE" dirty="0"/>
              <a:t>/Si </a:t>
            </a:r>
            <a:r>
              <a:rPr lang="de-DE" dirty="0" err="1"/>
              <a:t>bilayer</a:t>
            </a:r>
            <a:r>
              <a:rPr lang="de-DE" dirty="0"/>
              <a:t> </a:t>
            </a:r>
            <a:r>
              <a:rPr lang="de-DE" dirty="0" err="1"/>
              <a:t>nanocoils</a:t>
            </a:r>
            <a:endParaRPr lang="de-DE" dirty="0"/>
          </a:p>
        </p:txBody>
      </p:sp>
      <p:pic>
        <p:nvPicPr>
          <p:cNvPr id="5" name="Inhaltsplatzhalter 4">
            <a:extLst>
              <a:ext uri="{FF2B5EF4-FFF2-40B4-BE49-F238E27FC236}">
                <a16:creationId xmlns:a16="http://schemas.microsoft.com/office/drawing/2014/main" id="{2684CB1B-5742-FD47-85DF-BC0FAA79A1C8}"/>
              </a:ext>
            </a:extLst>
          </p:cNvPr>
          <p:cNvPicPr>
            <a:picLocks noGrp="1" noChangeAspect="1"/>
          </p:cNvPicPr>
          <p:nvPr>
            <p:ph idx="1"/>
          </p:nvPr>
        </p:nvPicPr>
        <p:blipFill>
          <a:blip r:embed="rId2"/>
          <a:stretch>
            <a:fillRect/>
          </a:stretch>
        </p:blipFill>
        <p:spPr>
          <a:xfrm>
            <a:off x="3766254" y="1386090"/>
            <a:ext cx="4704831" cy="4351338"/>
          </a:xfrm>
        </p:spPr>
      </p:pic>
      <p:sp>
        <p:nvSpPr>
          <p:cNvPr id="3" name="Textfeld 2">
            <a:extLst>
              <a:ext uri="{FF2B5EF4-FFF2-40B4-BE49-F238E27FC236}">
                <a16:creationId xmlns:a16="http://schemas.microsoft.com/office/drawing/2014/main" id="{817ACD54-787F-3045-B4D0-6AED83D65A9B}"/>
              </a:ext>
            </a:extLst>
          </p:cNvPr>
          <p:cNvSpPr txBox="1"/>
          <p:nvPr/>
        </p:nvSpPr>
        <p:spPr>
          <a:xfrm>
            <a:off x="45340" y="5737428"/>
            <a:ext cx="12146660" cy="1231106"/>
          </a:xfrm>
          <a:prstGeom prst="rect">
            <a:avLst/>
          </a:prstGeom>
          <a:noFill/>
        </p:spPr>
        <p:txBody>
          <a:bodyPr wrap="square" rtlCol="0">
            <a:spAutoFit/>
          </a:bodyPr>
          <a:lstStyle/>
          <a:p>
            <a:r>
              <a:rPr lang="en" sz="2800" dirty="0"/>
              <a:t>As-fabricated </a:t>
            </a:r>
            <a:r>
              <a:rPr lang="en" sz="2800" dirty="0" err="1"/>
              <a:t>nanocoils</a:t>
            </a:r>
            <a:r>
              <a:rPr lang="en" sz="2800" dirty="0"/>
              <a:t> with a thickness of t = 20nm (without Cr layer) or 41 nm (with Cr layer). Diameter: D = 3.4um</a:t>
            </a:r>
          </a:p>
          <a:p>
            <a:endParaRPr lang="de-DE" dirty="0"/>
          </a:p>
        </p:txBody>
      </p:sp>
      <p:sp>
        <p:nvSpPr>
          <p:cNvPr id="6" name="Textfeld 5">
            <a:extLst>
              <a:ext uri="{FF2B5EF4-FFF2-40B4-BE49-F238E27FC236}">
                <a16:creationId xmlns:a16="http://schemas.microsoft.com/office/drawing/2014/main" id="{41E0787C-D015-7746-9E02-578F4BBCDAB3}"/>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spTree>
    <p:extLst>
      <p:ext uri="{BB962C8B-B14F-4D97-AF65-F5344CB8AC3E}">
        <p14:creationId xmlns:p14="http://schemas.microsoft.com/office/powerpoint/2010/main" val="209930571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C1E3F9-4B35-904A-9CA6-C41E4FB93D76}"/>
              </a:ext>
            </a:extLst>
          </p:cNvPr>
          <p:cNvSpPr>
            <a:spLocks noGrp="1"/>
          </p:cNvSpPr>
          <p:nvPr>
            <p:ph type="title"/>
          </p:nvPr>
        </p:nvSpPr>
        <p:spPr/>
        <p:txBody>
          <a:bodyPr/>
          <a:lstStyle/>
          <a:p>
            <a:pPr algn="ctr"/>
            <a:r>
              <a:rPr lang="de-DE" dirty="0" err="1"/>
              <a:t>Nanocoils</a:t>
            </a:r>
            <a:endParaRPr lang="de-DE" dirty="0"/>
          </a:p>
        </p:txBody>
      </p:sp>
      <p:sp>
        <p:nvSpPr>
          <p:cNvPr id="3" name="Inhaltsplatzhalter 2">
            <a:extLst>
              <a:ext uri="{FF2B5EF4-FFF2-40B4-BE49-F238E27FC236}">
                <a16:creationId xmlns:a16="http://schemas.microsoft.com/office/drawing/2014/main" id="{8E41E048-1154-5347-AF20-21245F947D5B}"/>
              </a:ext>
            </a:extLst>
          </p:cNvPr>
          <p:cNvSpPr>
            <a:spLocks noGrp="1"/>
          </p:cNvSpPr>
          <p:nvPr>
            <p:ph idx="1"/>
          </p:nvPr>
        </p:nvSpPr>
        <p:spPr/>
        <p:txBody>
          <a:bodyPr>
            <a:normAutofit/>
          </a:bodyPr>
          <a:lstStyle/>
          <a:p>
            <a:r>
              <a:rPr lang="de-DE" dirty="0"/>
              <a:t>Special </a:t>
            </a:r>
            <a:r>
              <a:rPr lang="de-DE" dirty="0" err="1"/>
              <a:t>tools</a:t>
            </a:r>
            <a:r>
              <a:rPr lang="de-DE" dirty="0"/>
              <a:t> </a:t>
            </a:r>
            <a:r>
              <a:rPr lang="de-DE" dirty="0" err="1"/>
              <a:t>have</a:t>
            </a:r>
            <a:r>
              <a:rPr lang="de-DE" dirty="0"/>
              <a:t> </a:t>
            </a:r>
            <a:r>
              <a:rPr lang="de-DE" dirty="0" err="1"/>
              <a:t>been</a:t>
            </a:r>
            <a:r>
              <a:rPr lang="de-DE" dirty="0"/>
              <a:t> </a:t>
            </a:r>
            <a:r>
              <a:rPr lang="de-DE" dirty="0" err="1"/>
              <a:t>fabricated</a:t>
            </a:r>
            <a:r>
              <a:rPr lang="de-DE" dirty="0"/>
              <a:t> </a:t>
            </a:r>
            <a:r>
              <a:rPr lang="de-DE" dirty="0" err="1"/>
              <a:t>including</a:t>
            </a:r>
            <a:r>
              <a:rPr lang="de-DE" dirty="0"/>
              <a:t> a </a:t>
            </a:r>
            <a:r>
              <a:rPr lang="de-DE" b="1" dirty="0" err="1"/>
              <a:t>nanohook</a:t>
            </a:r>
            <a:r>
              <a:rPr lang="de-DE" dirty="0"/>
              <a:t> </a:t>
            </a:r>
            <a:r>
              <a:rPr lang="de-DE" dirty="0" err="1"/>
              <a:t>prepared</a:t>
            </a:r>
            <a:r>
              <a:rPr lang="de-DE" dirty="0"/>
              <a:t> </a:t>
            </a:r>
            <a:r>
              <a:rPr lang="de-DE" dirty="0" err="1"/>
              <a:t>by</a:t>
            </a:r>
            <a:r>
              <a:rPr lang="de-DE" dirty="0"/>
              <a:t> </a:t>
            </a:r>
            <a:r>
              <a:rPr lang="de-DE" b="1" dirty="0" err="1"/>
              <a:t>controlled</a:t>
            </a:r>
            <a:r>
              <a:rPr lang="de-DE" b="1" dirty="0"/>
              <a:t> </a:t>
            </a:r>
            <a:r>
              <a:rPr lang="de-DE" b="1" dirty="0" err="1"/>
              <a:t>tip-crashing</a:t>
            </a:r>
            <a:r>
              <a:rPr lang="de-DE" b="1" dirty="0"/>
              <a:t> </a:t>
            </a:r>
            <a:r>
              <a:rPr lang="de-DE" dirty="0" err="1"/>
              <a:t>of</a:t>
            </a:r>
            <a:r>
              <a:rPr lang="de-DE" dirty="0"/>
              <a:t> a </a:t>
            </a:r>
            <a:r>
              <a:rPr lang="de-DE" dirty="0" err="1"/>
              <a:t>commercially</a:t>
            </a:r>
            <a:r>
              <a:rPr lang="de-DE" dirty="0"/>
              <a:t> </a:t>
            </a:r>
            <a:r>
              <a:rPr lang="de-DE" dirty="0" err="1"/>
              <a:t>available</a:t>
            </a:r>
            <a:r>
              <a:rPr lang="de-DE" dirty="0"/>
              <a:t> </a:t>
            </a:r>
            <a:r>
              <a:rPr lang="de-DE" dirty="0" err="1"/>
              <a:t>tungsten</a:t>
            </a:r>
            <a:r>
              <a:rPr lang="de-DE" dirty="0"/>
              <a:t> sharp probe </a:t>
            </a:r>
            <a:r>
              <a:rPr lang="de-DE" dirty="0" err="1"/>
              <a:t>onto</a:t>
            </a:r>
            <a:r>
              <a:rPr lang="de-DE" dirty="0"/>
              <a:t> a </a:t>
            </a:r>
            <a:r>
              <a:rPr lang="de-DE" dirty="0" err="1"/>
              <a:t>substrate</a:t>
            </a:r>
            <a:r>
              <a:rPr lang="de-DE" dirty="0"/>
              <a:t>, </a:t>
            </a:r>
            <a:r>
              <a:rPr lang="de-DE" dirty="0" err="1"/>
              <a:t>and</a:t>
            </a:r>
            <a:r>
              <a:rPr lang="de-DE" dirty="0"/>
              <a:t> a </a:t>
            </a:r>
            <a:r>
              <a:rPr lang="de-DE" b="1" dirty="0" err="1"/>
              <a:t>sticky</a:t>
            </a:r>
            <a:r>
              <a:rPr lang="de-DE" b="1" dirty="0"/>
              <a:t> probe </a:t>
            </a:r>
            <a:r>
              <a:rPr lang="de-DE" dirty="0" err="1"/>
              <a:t>prepared</a:t>
            </a:r>
            <a:r>
              <a:rPr lang="de-DE" dirty="0"/>
              <a:t> </a:t>
            </a:r>
            <a:r>
              <a:rPr lang="de-DE" dirty="0" err="1"/>
              <a:t>by</a:t>
            </a:r>
            <a:r>
              <a:rPr lang="de-DE" dirty="0"/>
              <a:t> </a:t>
            </a:r>
            <a:r>
              <a:rPr lang="de-DE" dirty="0" err="1"/>
              <a:t>tip</a:t>
            </a:r>
            <a:r>
              <a:rPr lang="de-DE" dirty="0"/>
              <a:t> </a:t>
            </a:r>
            <a:r>
              <a:rPr lang="de-DE" dirty="0" err="1"/>
              <a:t>dipping</a:t>
            </a:r>
            <a:r>
              <a:rPr lang="de-DE" dirty="0"/>
              <a:t> </a:t>
            </a:r>
            <a:r>
              <a:rPr lang="de-DE" dirty="0" err="1"/>
              <a:t>into</a:t>
            </a:r>
            <a:r>
              <a:rPr lang="de-DE" dirty="0"/>
              <a:t> a double-</a:t>
            </a:r>
            <a:r>
              <a:rPr lang="de-DE" dirty="0" err="1"/>
              <a:t>sided</a:t>
            </a:r>
            <a:r>
              <a:rPr lang="de-DE" dirty="0"/>
              <a:t> SEM </a:t>
            </a:r>
            <a:r>
              <a:rPr lang="de-DE" dirty="0" err="1"/>
              <a:t>silver</a:t>
            </a:r>
            <a:r>
              <a:rPr lang="de-DE" dirty="0"/>
              <a:t> </a:t>
            </a:r>
            <a:r>
              <a:rPr lang="de-DE" dirty="0" err="1"/>
              <a:t>conductive</a:t>
            </a:r>
            <a:r>
              <a:rPr lang="de-DE" dirty="0"/>
              <a:t> </a:t>
            </a:r>
            <a:r>
              <a:rPr lang="de-DE" dirty="0" err="1"/>
              <a:t>tape</a:t>
            </a:r>
            <a:r>
              <a:rPr lang="de-DE" dirty="0"/>
              <a:t>. </a:t>
            </a:r>
          </a:p>
          <a:p>
            <a:endParaRPr lang="de-DE" dirty="0"/>
          </a:p>
        </p:txBody>
      </p:sp>
      <p:sp>
        <p:nvSpPr>
          <p:cNvPr id="4" name="Textfeld 3">
            <a:extLst>
              <a:ext uri="{FF2B5EF4-FFF2-40B4-BE49-F238E27FC236}">
                <a16:creationId xmlns:a16="http://schemas.microsoft.com/office/drawing/2014/main" id="{18FB1C97-358D-6A40-8738-91C73CD5C817}"/>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spTree>
    <p:extLst>
      <p:ext uri="{BB962C8B-B14F-4D97-AF65-F5344CB8AC3E}">
        <p14:creationId xmlns:p14="http://schemas.microsoft.com/office/powerpoint/2010/main" val="9971922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CD31F6-D6F2-0A44-B65A-3BAD6413AD33}"/>
              </a:ext>
            </a:extLst>
          </p:cNvPr>
          <p:cNvSpPr>
            <a:spLocks noGrp="1"/>
          </p:cNvSpPr>
          <p:nvPr>
            <p:ph type="title"/>
          </p:nvPr>
        </p:nvSpPr>
        <p:spPr/>
        <p:txBody>
          <a:bodyPr/>
          <a:lstStyle/>
          <a:p>
            <a:endParaRPr lang="de-DE"/>
          </a:p>
        </p:txBody>
      </p:sp>
      <p:pic>
        <p:nvPicPr>
          <p:cNvPr id="5" name="Inhaltsplatzhalter 4">
            <a:extLst>
              <a:ext uri="{FF2B5EF4-FFF2-40B4-BE49-F238E27FC236}">
                <a16:creationId xmlns:a16="http://schemas.microsoft.com/office/drawing/2014/main" id="{AA5A44C1-3A87-7741-AD5E-5AD5E80A1349}"/>
              </a:ext>
            </a:extLst>
          </p:cNvPr>
          <p:cNvPicPr>
            <a:picLocks noGrp="1" noChangeAspect="1"/>
          </p:cNvPicPr>
          <p:nvPr>
            <p:ph idx="1"/>
          </p:nvPr>
        </p:nvPicPr>
        <p:blipFill>
          <a:blip r:embed="rId2"/>
          <a:stretch>
            <a:fillRect/>
          </a:stretch>
        </p:blipFill>
        <p:spPr>
          <a:xfrm>
            <a:off x="2329398" y="96252"/>
            <a:ext cx="7533203" cy="5107880"/>
          </a:xfrm>
        </p:spPr>
      </p:pic>
      <p:sp>
        <p:nvSpPr>
          <p:cNvPr id="3" name="Textfeld 2">
            <a:extLst>
              <a:ext uri="{FF2B5EF4-FFF2-40B4-BE49-F238E27FC236}">
                <a16:creationId xmlns:a16="http://schemas.microsoft.com/office/drawing/2014/main" id="{D32D82F1-1581-1440-B649-C380A4D3E1EA}"/>
              </a:ext>
            </a:extLst>
          </p:cNvPr>
          <p:cNvSpPr txBox="1"/>
          <p:nvPr/>
        </p:nvSpPr>
        <p:spPr>
          <a:xfrm>
            <a:off x="429126" y="5443401"/>
            <a:ext cx="11333746" cy="1384995"/>
          </a:xfrm>
          <a:prstGeom prst="rect">
            <a:avLst/>
          </a:prstGeom>
          <a:noFill/>
        </p:spPr>
        <p:txBody>
          <a:bodyPr wrap="square" rtlCol="0">
            <a:spAutoFit/>
          </a:bodyPr>
          <a:lstStyle/>
          <a:p>
            <a:r>
              <a:rPr lang="de-DE" sz="2800" dirty="0" err="1"/>
              <a:t>Nanocoils</a:t>
            </a:r>
            <a:r>
              <a:rPr lang="de-DE" sz="2800" dirty="0"/>
              <a:t> </a:t>
            </a:r>
            <a:r>
              <a:rPr lang="de-DE" sz="2800" dirty="0" err="1"/>
              <a:t>can</a:t>
            </a:r>
            <a:r>
              <a:rPr lang="de-DE" sz="2800" dirty="0"/>
              <a:t> </a:t>
            </a:r>
            <a:r>
              <a:rPr lang="de-DE" sz="2800" dirty="0" err="1"/>
              <a:t>be</a:t>
            </a:r>
            <a:r>
              <a:rPr lang="de-DE" sz="2800" dirty="0"/>
              <a:t> </a:t>
            </a:r>
            <a:r>
              <a:rPr lang="de-DE" sz="2800" dirty="0" err="1"/>
              <a:t>released</a:t>
            </a:r>
            <a:r>
              <a:rPr lang="de-DE" sz="2800" dirty="0"/>
              <a:t> </a:t>
            </a:r>
            <a:r>
              <a:rPr lang="de-DE" sz="2800" dirty="0" err="1"/>
              <a:t>from</a:t>
            </a:r>
            <a:r>
              <a:rPr lang="de-DE" sz="2800" dirty="0"/>
              <a:t> a </a:t>
            </a:r>
            <a:r>
              <a:rPr lang="de-DE" sz="2800" dirty="0" err="1"/>
              <a:t>chip</a:t>
            </a:r>
            <a:r>
              <a:rPr lang="de-DE" sz="2800" dirty="0"/>
              <a:t> </a:t>
            </a:r>
            <a:r>
              <a:rPr lang="de-DE" sz="2800" dirty="0" err="1"/>
              <a:t>by</a:t>
            </a:r>
            <a:r>
              <a:rPr lang="de-DE" sz="2800" dirty="0"/>
              <a:t> lateral </a:t>
            </a:r>
            <a:r>
              <a:rPr lang="de-DE" sz="2800" dirty="0" err="1"/>
              <a:t>pushing</a:t>
            </a:r>
            <a:r>
              <a:rPr lang="de-DE" sz="2800" dirty="0"/>
              <a:t>, </a:t>
            </a:r>
            <a:r>
              <a:rPr lang="de-DE" sz="2800" dirty="0" err="1"/>
              <a:t>picked</a:t>
            </a:r>
            <a:r>
              <a:rPr lang="de-DE" sz="2800" dirty="0"/>
              <a:t> </a:t>
            </a:r>
            <a:r>
              <a:rPr lang="de-DE" sz="2800" dirty="0" err="1"/>
              <a:t>up</a:t>
            </a:r>
            <a:r>
              <a:rPr lang="de-DE" sz="2800" dirty="0"/>
              <a:t> </a:t>
            </a:r>
            <a:r>
              <a:rPr lang="de-DE" sz="2800" dirty="0" err="1"/>
              <a:t>with</a:t>
            </a:r>
            <a:r>
              <a:rPr lang="de-DE" sz="2800" dirty="0"/>
              <a:t> a </a:t>
            </a:r>
            <a:r>
              <a:rPr lang="de-DE" sz="2800" dirty="0" err="1"/>
              <a:t>nanohook</a:t>
            </a:r>
            <a:r>
              <a:rPr lang="de-DE" sz="2800" dirty="0"/>
              <a:t> </a:t>
            </a:r>
            <a:r>
              <a:rPr lang="de-DE" sz="2800" dirty="0" err="1"/>
              <a:t>or</a:t>
            </a:r>
            <a:r>
              <a:rPr lang="de-DE" sz="2800" dirty="0"/>
              <a:t> a </a:t>
            </a:r>
            <a:r>
              <a:rPr lang="de-DE" sz="2800" dirty="0" err="1"/>
              <a:t>sticky</a:t>
            </a:r>
            <a:r>
              <a:rPr lang="de-DE" sz="2800" dirty="0"/>
              <a:t> probe, </a:t>
            </a:r>
            <a:r>
              <a:rPr lang="de-DE" sz="2800" dirty="0" err="1"/>
              <a:t>and</a:t>
            </a:r>
            <a:r>
              <a:rPr lang="de-DE" sz="2800" dirty="0"/>
              <a:t> </a:t>
            </a:r>
            <a:r>
              <a:rPr lang="de-DE" sz="2800" dirty="0" err="1"/>
              <a:t>placed</a:t>
            </a:r>
            <a:r>
              <a:rPr lang="de-DE" sz="2800" dirty="0"/>
              <a:t> </a:t>
            </a:r>
            <a:r>
              <a:rPr lang="de-DE" sz="2800" dirty="0" err="1"/>
              <a:t>between</a:t>
            </a:r>
            <a:r>
              <a:rPr lang="de-DE" sz="2800" dirty="0"/>
              <a:t> </a:t>
            </a:r>
            <a:r>
              <a:rPr lang="de-DE" sz="2800" dirty="0" err="1"/>
              <a:t>the</a:t>
            </a:r>
            <a:r>
              <a:rPr lang="de-DE" sz="2800" dirty="0"/>
              <a:t> probe/</a:t>
            </a:r>
            <a:r>
              <a:rPr lang="de-DE" sz="2800" dirty="0" err="1"/>
              <a:t>hook</a:t>
            </a:r>
            <a:r>
              <a:rPr lang="de-DE" sz="2800" dirty="0"/>
              <a:t> </a:t>
            </a:r>
            <a:r>
              <a:rPr lang="de-DE" sz="2800" dirty="0" err="1"/>
              <a:t>and</a:t>
            </a:r>
            <a:r>
              <a:rPr lang="de-DE" sz="2800" dirty="0"/>
              <a:t> </a:t>
            </a:r>
            <a:r>
              <a:rPr lang="de-DE" sz="2800" dirty="0" err="1"/>
              <a:t>another</a:t>
            </a:r>
            <a:r>
              <a:rPr lang="de-DE" sz="2800" dirty="0"/>
              <a:t> probe </a:t>
            </a:r>
            <a:r>
              <a:rPr lang="de-DE" sz="2800" dirty="0" err="1"/>
              <a:t>or</a:t>
            </a:r>
            <a:r>
              <a:rPr lang="de-DE" sz="2800" dirty="0"/>
              <a:t> an AFM </a:t>
            </a:r>
            <a:r>
              <a:rPr lang="de-DE" sz="2800" dirty="0" err="1"/>
              <a:t>cantilever</a:t>
            </a:r>
            <a:r>
              <a:rPr lang="de-DE" sz="2800" dirty="0"/>
              <a:t>. </a:t>
            </a:r>
            <a:endParaRPr lang="de-DE" dirty="0"/>
          </a:p>
        </p:txBody>
      </p:sp>
      <p:sp>
        <p:nvSpPr>
          <p:cNvPr id="6" name="Textfeld 5">
            <a:extLst>
              <a:ext uri="{FF2B5EF4-FFF2-40B4-BE49-F238E27FC236}">
                <a16:creationId xmlns:a16="http://schemas.microsoft.com/office/drawing/2014/main" id="{AE61369B-6E9C-FB49-87D9-FE8FE1497889}"/>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spTree>
    <p:extLst>
      <p:ext uri="{BB962C8B-B14F-4D97-AF65-F5344CB8AC3E}">
        <p14:creationId xmlns:p14="http://schemas.microsoft.com/office/powerpoint/2010/main" val="359769509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8E0144-7BAB-8C45-995F-90E224C13E52}"/>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DB0E4C3D-E2E7-1741-AC2F-113D2C1F35D7}"/>
              </a:ext>
            </a:extLst>
          </p:cNvPr>
          <p:cNvSpPr>
            <a:spLocks noGrp="1"/>
          </p:cNvSpPr>
          <p:nvPr>
            <p:ph idx="1"/>
          </p:nvPr>
        </p:nvSpPr>
        <p:spPr/>
        <p:txBody>
          <a:bodyPr/>
          <a:lstStyle/>
          <a:p>
            <a:r>
              <a:rPr lang="de-DE" dirty="0"/>
              <a:t>Axial </a:t>
            </a:r>
            <a:r>
              <a:rPr lang="de-DE" dirty="0" err="1"/>
              <a:t>pulling</a:t>
            </a:r>
            <a:r>
              <a:rPr lang="de-DE" dirty="0"/>
              <a:t>/</a:t>
            </a:r>
            <a:r>
              <a:rPr lang="de-DE" dirty="0" err="1"/>
              <a:t>pushing</a:t>
            </a:r>
            <a:r>
              <a:rPr lang="de-DE" dirty="0"/>
              <a:t>, radial </a:t>
            </a:r>
            <a:r>
              <a:rPr lang="de-DE" dirty="0" err="1"/>
              <a:t>compressing</a:t>
            </a:r>
            <a:r>
              <a:rPr lang="de-DE" dirty="0"/>
              <a:t>/</a:t>
            </a:r>
            <a:r>
              <a:rPr lang="de-DE" dirty="0" err="1"/>
              <a:t>releasing</a:t>
            </a:r>
            <a:r>
              <a:rPr lang="de-DE" dirty="0"/>
              <a:t>, </a:t>
            </a:r>
            <a:r>
              <a:rPr lang="de-DE" dirty="0" err="1"/>
              <a:t>and</a:t>
            </a:r>
            <a:r>
              <a:rPr lang="de-DE" dirty="0"/>
              <a:t> </a:t>
            </a:r>
            <a:r>
              <a:rPr lang="de-DE" dirty="0" err="1"/>
              <a:t>bending</a:t>
            </a:r>
            <a:r>
              <a:rPr lang="de-DE" dirty="0"/>
              <a:t>/</a:t>
            </a:r>
            <a:r>
              <a:rPr lang="de-DE" dirty="0" err="1"/>
              <a:t>buckling</a:t>
            </a:r>
            <a:r>
              <a:rPr lang="de-DE" dirty="0"/>
              <a:t> </a:t>
            </a:r>
            <a:r>
              <a:rPr lang="de-DE" dirty="0" err="1"/>
              <a:t>have</a:t>
            </a:r>
            <a:r>
              <a:rPr lang="de-DE" dirty="0"/>
              <a:t> also </a:t>
            </a:r>
            <a:r>
              <a:rPr lang="de-DE" dirty="0" err="1"/>
              <a:t>been</a:t>
            </a:r>
            <a:r>
              <a:rPr lang="de-DE" dirty="0"/>
              <a:t> </a:t>
            </a:r>
            <a:r>
              <a:rPr lang="de-DE" dirty="0" err="1"/>
              <a:t>demonstrated</a:t>
            </a:r>
            <a:r>
              <a:rPr lang="de-DE" dirty="0"/>
              <a:t>. </a:t>
            </a:r>
          </a:p>
          <a:p>
            <a:r>
              <a:rPr lang="de-DE" dirty="0"/>
              <a:t>These </a:t>
            </a:r>
            <a:r>
              <a:rPr lang="de-DE" dirty="0" err="1"/>
              <a:t>processes</a:t>
            </a:r>
            <a:r>
              <a:rPr lang="de-DE" dirty="0"/>
              <a:t> </a:t>
            </a:r>
            <a:r>
              <a:rPr lang="de-DE" dirty="0" err="1"/>
              <a:t>have</a:t>
            </a:r>
            <a:r>
              <a:rPr lang="de-DE" dirty="0"/>
              <a:t> </a:t>
            </a:r>
            <a:r>
              <a:rPr lang="de-DE" dirty="0" err="1"/>
              <a:t>shown</a:t>
            </a:r>
            <a:r>
              <a:rPr lang="de-DE" dirty="0"/>
              <a:t> </a:t>
            </a:r>
            <a:r>
              <a:rPr lang="de-DE" dirty="0" err="1"/>
              <a:t>the</a:t>
            </a:r>
            <a:r>
              <a:rPr lang="de-DE" dirty="0"/>
              <a:t> </a:t>
            </a:r>
            <a:r>
              <a:rPr lang="de-DE" b="1" dirty="0" err="1"/>
              <a:t>effectiveness</a:t>
            </a:r>
            <a:r>
              <a:rPr lang="de-DE" dirty="0"/>
              <a:t> </a:t>
            </a:r>
            <a:r>
              <a:rPr lang="de-DE" dirty="0" err="1"/>
              <a:t>of</a:t>
            </a:r>
            <a:r>
              <a:rPr lang="de-DE" dirty="0"/>
              <a:t> </a:t>
            </a:r>
            <a:r>
              <a:rPr lang="de-DE" dirty="0" err="1"/>
              <a:t>manipulation</a:t>
            </a:r>
            <a:r>
              <a:rPr lang="de-DE" dirty="0"/>
              <a:t> </a:t>
            </a:r>
            <a:r>
              <a:rPr lang="de-DE" dirty="0" err="1"/>
              <a:t>for</a:t>
            </a:r>
            <a:r>
              <a:rPr lang="de-DE" dirty="0"/>
              <a:t> </a:t>
            </a:r>
            <a:r>
              <a:rPr lang="de-DE" dirty="0" err="1"/>
              <a:t>the</a:t>
            </a:r>
            <a:r>
              <a:rPr lang="de-DE" dirty="0"/>
              <a:t> </a:t>
            </a:r>
            <a:r>
              <a:rPr lang="de-DE" b="1" dirty="0" err="1"/>
              <a:t>characterization</a:t>
            </a:r>
            <a:r>
              <a:rPr lang="de-DE" dirty="0"/>
              <a:t> </a:t>
            </a:r>
            <a:r>
              <a:rPr lang="de-DE" dirty="0" err="1"/>
              <a:t>of</a:t>
            </a:r>
            <a:r>
              <a:rPr lang="de-DE" dirty="0"/>
              <a:t> </a:t>
            </a:r>
            <a:r>
              <a:rPr lang="de-DE" dirty="0" err="1"/>
              <a:t>coil-shaped</a:t>
            </a:r>
            <a:r>
              <a:rPr lang="de-DE" dirty="0"/>
              <a:t> </a:t>
            </a:r>
            <a:r>
              <a:rPr lang="de-DE" dirty="0" err="1"/>
              <a:t>nanostructures</a:t>
            </a:r>
            <a:r>
              <a:rPr lang="de-DE" dirty="0"/>
              <a:t> </a:t>
            </a:r>
            <a:r>
              <a:rPr lang="de-DE" dirty="0" err="1"/>
              <a:t>and</a:t>
            </a:r>
            <a:r>
              <a:rPr lang="de-DE" dirty="0"/>
              <a:t> </a:t>
            </a:r>
            <a:r>
              <a:rPr lang="de-DE" dirty="0" err="1"/>
              <a:t>their</a:t>
            </a:r>
            <a:r>
              <a:rPr lang="de-DE" dirty="0"/>
              <a:t> </a:t>
            </a:r>
            <a:r>
              <a:rPr lang="de-DE" b="1" dirty="0" err="1"/>
              <a:t>assembly</a:t>
            </a:r>
            <a:r>
              <a:rPr lang="de-DE" dirty="0"/>
              <a:t> </a:t>
            </a:r>
            <a:r>
              <a:rPr lang="de-DE" dirty="0" err="1"/>
              <a:t>for</a:t>
            </a:r>
            <a:r>
              <a:rPr lang="de-DE" dirty="0"/>
              <a:t> NEMS, </a:t>
            </a:r>
            <a:r>
              <a:rPr lang="de-DE" dirty="0" err="1"/>
              <a:t>which</a:t>
            </a:r>
            <a:r>
              <a:rPr lang="de-DE" dirty="0"/>
              <a:t> </a:t>
            </a:r>
            <a:r>
              <a:rPr lang="de-DE" dirty="0" err="1"/>
              <a:t>have</a:t>
            </a:r>
            <a:r>
              <a:rPr lang="de-DE" dirty="0"/>
              <a:t> </a:t>
            </a:r>
            <a:r>
              <a:rPr lang="de-DE" dirty="0" err="1"/>
              <a:t>been</a:t>
            </a:r>
            <a:r>
              <a:rPr lang="de-DE" dirty="0"/>
              <a:t> </a:t>
            </a:r>
            <a:r>
              <a:rPr lang="de-DE" dirty="0" err="1"/>
              <a:t>otherwise</a:t>
            </a:r>
            <a:r>
              <a:rPr lang="de-DE" dirty="0"/>
              <a:t> </a:t>
            </a:r>
            <a:r>
              <a:rPr lang="de-DE" dirty="0" err="1"/>
              <a:t>unavailable</a:t>
            </a:r>
            <a:r>
              <a:rPr lang="de-DE" dirty="0"/>
              <a:t>. </a:t>
            </a:r>
            <a:endParaRPr lang="de-AT" dirty="0"/>
          </a:p>
          <a:p>
            <a:endParaRPr lang="de-DE" dirty="0"/>
          </a:p>
        </p:txBody>
      </p:sp>
      <p:sp>
        <p:nvSpPr>
          <p:cNvPr id="4" name="Textfeld 3">
            <a:extLst>
              <a:ext uri="{FF2B5EF4-FFF2-40B4-BE49-F238E27FC236}">
                <a16:creationId xmlns:a16="http://schemas.microsoft.com/office/drawing/2014/main" id="{BD6E4148-0271-A24C-B12A-2944B58C2995}"/>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spTree>
    <p:extLst>
      <p:ext uri="{BB962C8B-B14F-4D97-AF65-F5344CB8AC3E}">
        <p14:creationId xmlns:p14="http://schemas.microsoft.com/office/powerpoint/2010/main" val="362792495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4BC06D-0D73-3C42-B4F1-527C8EDB11BE}"/>
              </a:ext>
            </a:extLst>
          </p:cNvPr>
          <p:cNvSpPr>
            <a:spLocks noGrp="1"/>
          </p:cNvSpPr>
          <p:nvPr>
            <p:ph type="title"/>
          </p:nvPr>
        </p:nvSpPr>
        <p:spPr/>
        <p:txBody>
          <a:bodyPr>
            <a:normAutofit/>
          </a:bodyPr>
          <a:lstStyle/>
          <a:p>
            <a:pPr algn="ctr"/>
            <a:r>
              <a:rPr lang="en" dirty="0"/>
              <a:t>Nanorobotic manipulation of </a:t>
            </a:r>
            <a:r>
              <a:rPr lang="en" dirty="0" err="1"/>
              <a:t>nanocoils</a:t>
            </a:r>
            <a:br>
              <a:rPr lang="en" dirty="0"/>
            </a:br>
            <a:endParaRPr lang="de-DE" dirty="0"/>
          </a:p>
        </p:txBody>
      </p:sp>
      <p:sp>
        <p:nvSpPr>
          <p:cNvPr id="3" name="Textfeld 2">
            <a:extLst>
              <a:ext uri="{FF2B5EF4-FFF2-40B4-BE49-F238E27FC236}">
                <a16:creationId xmlns:a16="http://schemas.microsoft.com/office/drawing/2014/main" id="{AF4216EF-BA89-2C4E-98F4-BF5D7D3A2333}"/>
              </a:ext>
            </a:extLst>
          </p:cNvPr>
          <p:cNvSpPr txBox="1"/>
          <p:nvPr/>
        </p:nvSpPr>
        <p:spPr>
          <a:xfrm>
            <a:off x="0" y="5903893"/>
            <a:ext cx="12192000" cy="954107"/>
          </a:xfrm>
          <a:prstGeom prst="rect">
            <a:avLst/>
          </a:prstGeom>
          <a:noFill/>
        </p:spPr>
        <p:txBody>
          <a:bodyPr wrap="square" rtlCol="0">
            <a:spAutoFit/>
          </a:bodyPr>
          <a:lstStyle/>
          <a:p>
            <a:r>
              <a:rPr lang="en" sz="2800" dirty="0"/>
              <a:t>(a) original state, (b) compressing/releasing, (c) hooking, (d) lateral pushing /breaking, (e) picking, (f) placing/inserting, (g) bending, and (h) pushing and pulling</a:t>
            </a:r>
            <a:endParaRPr lang="de-DE" sz="2800" dirty="0"/>
          </a:p>
        </p:txBody>
      </p:sp>
      <p:pic>
        <p:nvPicPr>
          <p:cNvPr id="7" name="Grafik 6">
            <a:extLst>
              <a:ext uri="{FF2B5EF4-FFF2-40B4-BE49-F238E27FC236}">
                <a16:creationId xmlns:a16="http://schemas.microsoft.com/office/drawing/2014/main" id="{F561AAF0-B7C0-E34A-B7E1-1941B5A00CC4}"/>
              </a:ext>
            </a:extLst>
          </p:cNvPr>
          <p:cNvPicPr>
            <a:picLocks noChangeAspect="1"/>
          </p:cNvPicPr>
          <p:nvPr/>
        </p:nvPicPr>
        <p:blipFill>
          <a:blip r:embed="rId2"/>
          <a:stretch>
            <a:fillRect/>
          </a:stretch>
        </p:blipFill>
        <p:spPr>
          <a:xfrm>
            <a:off x="2724811" y="1120512"/>
            <a:ext cx="6742377" cy="4616975"/>
          </a:xfrm>
          <a:prstGeom prst="rect">
            <a:avLst/>
          </a:prstGeom>
        </p:spPr>
      </p:pic>
    </p:spTree>
    <p:extLst>
      <p:ext uri="{BB962C8B-B14F-4D97-AF65-F5344CB8AC3E}">
        <p14:creationId xmlns:p14="http://schemas.microsoft.com/office/powerpoint/2010/main" val="351881121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8C34AC-8550-1841-A070-27D25620710C}"/>
              </a:ext>
            </a:extLst>
          </p:cNvPr>
          <p:cNvSpPr>
            <a:spLocks noGrp="1"/>
          </p:cNvSpPr>
          <p:nvPr>
            <p:ph type="title"/>
          </p:nvPr>
        </p:nvSpPr>
        <p:spPr/>
        <p:txBody>
          <a:bodyPr/>
          <a:lstStyle/>
          <a:p>
            <a:pPr algn="ctr"/>
            <a:r>
              <a:rPr lang="de-DE" dirty="0" err="1"/>
              <a:t>Nanocoil</a:t>
            </a:r>
            <a:r>
              <a:rPr lang="de-DE" dirty="0"/>
              <a:t> </a:t>
            </a:r>
            <a:r>
              <a:rPr lang="de-DE" dirty="0" err="1"/>
              <a:t>based</a:t>
            </a:r>
            <a:r>
              <a:rPr lang="de-DE" dirty="0"/>
              <a:t> </a:t>
            </a:r>
            <a:r>
              <a:rPr lang="de-DE" dirty="0" err="1"/>
              <a:t>devices</a:t>
            </a:r>
            <a:endParaRPr lang="de-DE" dirty="0"/>
          </a:p>
        </p:txBody>
      </p:sp>
      <p:sp>
        <p:nvSpPr>
          <p:cNvPr id="3" name="Inhaltsplatzhalter 2">
            <a:extLst>
              <a:ext uri="{FF2B5EF4-FFF2-40B4-BE49-F238E27FC236}">
                <a16:creationId xmlns:a16="http://schemas.microsoft.com/office/drawing/2014/main" id="{57AF0A5F-61C9-5140-BD96-7E2330E183DE}"/>
              </a:ext>
            </a:extLst>
          </p:cNvPr>
          <p:cNvSpPr>
            <a:spLocks noGrp="1"/>
          </p:cNvSpPr>
          <p:nvPr>
            <p:ph idx="1"/>
          </p:nvPr>
        </p:nvSpPr>
        <p:spPr/>
        <p:txBody>
          <a:bodyPr/>
          <a:lstStyle/>
          <a:p>
            <a:r>
              <a:rPr lang="de-DE" dirty="0" err="1"/>
              <a:t>Cantilevered</a:t>
            </a:r>
            <a:r>
              <a:rPr lang="de-DE" dirty="0"/>
              <a:t> </a:t>
            </a:r>
            <a:r>
              <a:rPr lang="de-DE" dirty="0" err="1"/>
              <a:t>nanocoils</a:t>
            </a:r>
            <a:r>
              <a:rPr lang="de-DE" dirty="0"/>
              <a:t> </a:t>
            </a:r>
            <a:r>
              <a:rPr lang="de-DE" dirty="0" err="1"/>
              <a:t>can</a:t>
            </a:r>
            <a:r>
              <a:rPr lang="de-DE" dirty="0"/>
              <a:t> </a:t>
            </a:r>
            <a:r>
              <a:rPr lang="de-DE" dirty="0" err="1"/>
              <a:t>serve</a:t>
            </a:r>
            <a:r>
              <a:rPr lang="de-DE" dirty="0"/>
              <a:t> </a:t>
            </a:r>
            <a:r>
              <a:rPr lang="de-DE" dirty="0" err="1"/>
              <a:t>as</a:t>
            </a:r>
            <a:r>
              <a:rPr lang="de-DE" dirty="0"/>
              <a:t> </a:t>
            </a:r>
            <a:r>
              <a:rPr lang="de-DE" b="1" dirty="0" err="1"/>
              <a:t>nanosprings</a:t>
            </a:r>
            <a:r>
              <a:rPr lang="de-DE" dirty="0"/>
              <a:t>.</a:t>
            </a:r>
          </a:p>
          <a:p>
            <a:r>
              <a:rPr lang="de-DE" dirty="0" err="1"/>
              <a:t>Nanoelectromagnets</a:t>
            </a:r>
            <a:r>
              <a:rPr lang="de-DE" dirty="0"/>
              <a:t>, </a:t>
            </a:r>
            <a:r>
              <a:rPr lang="de-DE" dirty="0" err="1"/>
              <a:t>chemical</a:t>
            </a:r>
            <a:r>
              <a:rPr lang="de-DE" dirty="0"/>
              <a:t> </a:t>
            </a:r>
            <a:r>
              <a:rPr lang="de-DE" b="1" dirty="0" err="1"/>
              <a:t>sensors</a:t>
            </a:r>
            <a:r>
              <a:rPr lang="de-DE" dirty="0"/>
              <a:t> </a:t>
            </a:r>
            <a:r>
              <a:rPr lang="de-DE" dirty="0" err="1"/>
              <a:t>and</a:t>
            </a:r>
            <a:r>
              <a:rPr lang="de-DE" dirty="0"/>
              <a:t> </a:t>
            </a:r>
            <a:r>
              <a:rPr lang="de-DE" dirty="0" err="1"/>
              <a:t>nanoinductors</a:t>
            </a:r>
            <a:r>
              <a:rPr lang="de-DE" dirty="0"/>
              <a:t> </a:t>
            </a:r>
            <a:r>
              <a:rPr lang="de-DE" dirty="0" err="1"/>
              <a:t>involve</a:t>
            </a:r>
            <a:r>
              <a:rPr lang="de-DE" dirty="0"/>
              <a:t> </a:t>
            </a:r>
            <a:r>
              <a:rPr lang="de-DE" dirty="0" err="1"/>
              <a:t>nanocoils</a:t>
            </a:r>
            <a:r>
              <a:rPr lang="de-DE" dirty="0"/>
              <a:t> </a:t>
            </a:r>
            <a:r>
              <a:rPr lang="de-DE" dirty="0" err="1"/>
              <a:t>bridged</a:t>
            </a:r>
            <a:r>
              <a:rPr lang="de-DE" dirty="0"/>
              <a:t> </a:t>
            </a:r>
            <a:r>
              <a:rPr lang="de-DE" dirty="0" err="1"/>
              <a:t>between</a:t>
            </a:r>
            <a:r>
              <a:rPr lang="de-DE" dirty="0"/>
              <a:t> </a:t>
            </a:r>
            <a:r>
              <a:rPr lang="de-DE" dirty="0" err="1"/>
              <a:t>two</a:t>
            </a:r>
            <a:r>
              <a:rPr lang="de-DE" dirty="0"/>
              <a:t> </a:t>
            </a:r>
            <a:r>
              <a:rPr lang="de-DE" dirty="0" err="1"/>
              <a:t>electrodes</a:t>
            </a:r>
            <a:r>
              <a:rPr lang="de-DE" dirty="0"/>
              <a:t>. </a:t>
            </a:r>
          </a:p>
          <a:p>
            <a:r>
              <a:rPr lang="de-DE" dirty="0" err="1"/>
              <a:t>Electromechanical</a:t>
            </a:r>
            <a:r>
              <a:rPr lang="de-DE" dirty="0"/>
              <a:t> </a:t>
            </a:r>
            <a:r>
              <a:rPr lang="de-DE" dirty="0" err="1"/>
              <a:t>sensors</a:t>
            </a:r>
            <a:r>
              <a:rPr lang="de-DE" dirty="0"/>
              <a:t> </a:t>
            </a:r>
            <a:r>
              <a:rPr lang="de-DE" dirty="0" err="1"/>
              <a:t>can</a:t>
            </a:r>
            <a:r>
              <a:rPr lang="de-DE" dirty="0"/>
              <a:t> </a:t>
            </a:r>
            <a:r>
              <a:rPr lang="de-DE" dirty="0" err="1"/>
              <a:t>use</a:t>
            </a:r>
            <a:r>
              <a:rPr lang="de-DE" dirty="0"/>
              <a:t> a </a:t>
            </a:r>
            <a:r>
              <a:rPr lang="de-DE" dirty="0" err="1"/>
              <a:t>similar</a:t>
            </a:r>
            <a:r>
              <a:rPr lang="de-DE" dirty="0"/>
              <a:t> </a:t>
            </a:r>
            <a:r>
              <a:rPr lang="de-DE" dirty="0" err="1"/>
              <a:t>configuration</a:t>
            </a:r>
            <a:r>
              <a:rPr lang="de-DE" dirty="0"/>
              <a:t> but </a:t>
            </a:r>
            <a:r>
              <a:rPr lang="de-DE" dirty="0" err="1"/>
              <a:t>with</a:t>
            </a:r>
            <a:r>
              <a:rPr lang="de-DE" dirty="0"/>
              <a:t> </a:t>
            </a:r>
            <a:r>
              <a:rPr lang="de-DE" dirty="0" err="1"/>
              <a:t>one</a:t>
            </a:r>
            <a:r>
              <a:rPr lang="de-DE" dirty="0"/>
              <a:t> end </a:t>
            </a:r>
            <a:r>
              <a:rPr lang="de-DE" dirty="0" err="1"/>
              <a:t>connected</a:t>
            </a:r>
            <a:r>
              <a:rPr lang="de-DE" dirty="0"/>
              <a:t> </a:t>
            </a:r>
            <a:r>
              <a:rPr lang="de-DE" dirty="0" err="1"/>
              <a:t>to</a:t>
            </a:r>
            <a:r>
              <a:rPr lang="de-DE" dirty="0"/>
              <a:t> a </a:t>
            </a:r>
            <a:r>
              <a:rPr lang="de-DE" dirty="0" err="1"/>
              <a:t>moveable</a:t>
            </a:r>
            <a:r>
              <a:rPr lang="de-DE" dirty="0"/>
              <a:t> </a:t>
            </a:r>
            <a:r>
              <a:rPr lang="de-DE" dirty="0" err="1"/>
              <a:t>electrode</a:t>
            </a:r>
            <a:r>
              <a:rPr lang="de-DE" dirty="0"/>
              <a:t>. </a:t>
            </a:r>
          </a:p>
          <a:p>
            <a:r>
              <a:rPr lang="de-DE" dirty="0" err="1"/>
              <a:t>Mechanical</a:t>
            </a:r>
            <a:r>
              <a:rPr lang="de-DE" dirty="0"/>
              <a:t> </a:t>
            </a:r>
            <a:r>
              <a:rPr lang="de-DE" dirty="0" err="1"/>
              <a:t>stiffness</a:t>
            </a:r>
            <a:r>
              <a:rPr lang="de-DE" dirty="0"/>
              <a:t> </a:t>
            </a:r>
            <a:r>
              <a:rPr lang="de-DE" dirty="0" err="1"/>
              <a:t>and</a:t>
            </a:r>
            <a:r>
              <a:rPr lang="de-DE" dirty="0"/>
              <a:t> </a:t>
            </a:r>
            <a:r>
              <a:rPr lang="de-DE" dirty="0" err="1"/>
              <a:t>electric</a:t>
            </a:r>
            <a:r>
              <a:rPr lang="de-DE" dirty="0"/>
              <a:t> </a:t>
            </a:r>
            <a:r>
              <a:rPr lang="de-DE" dirty="0" err="1"/>
              <a:t>conductivity</a:t>
            </a:r>
            <a:r>
              <a:rPr lang="de-DE" dirty="0"/>
              <a:t> </a:t>
            </a:r>
            <a:r>
              <a:rPr lang="de-DE" dirty="0" err="1"/>
              <a:t>are</a:t>
            </a:r>
            <a:r>
              <a:rPr lang="de-DE" dirty="0"/>
              <a:t> fundamental </a:t>
            </a:r>
            <a:r>
              <a:rPr lang="de-DE" dirty="0" err="1"/>
              <a:t>properties</a:t>
            </a:r>
            <a:r>
              <a:rPr lang="de-DE" dirty="0"/>
              <a:t> </a:t>
            </a:r>
            <a:r>
              <a:rPr lang="de-DE" dirty="0" err="1"/>
              <a:t>for</a:t>
            </a:r>
            <a:r>
              <a:rPr lang="de-DE" dirty="0"/>
              <a:t> </a:t>
            </a:r>
            <a:r>
              <a:rPr lang="de-DE" dirty="0" err="1"/>
              <a:t>these</a:t>
            </a:r>
            <a:r>
              <a:rPr lang="de-DE" dirty="0"/>
              <a:t> </a:t>
            </a:r>
            <a:r>
              <a:rPr lang="de-DE" dirty="0" err="1"/>
              <a:t>devices</a:t>
            </a:r>
            <a:r>
              <a:rPr lang="de-DE" dirty="0"/>
              <a:t> </a:t>
            </a:r>
            <a:r>
              <a:rPr lang="de-DE" dirty="0" err="1"/>
              <a:t>that</a:t>
            </a:r>
            <a:r>
              <a:rPr lang="de-DE" dirty="0"/>
              <a:t> must </a:t>
            </a:r>
            <a:r>
              <a:rPr lang="de-DE" dirty="0" err="1"/>
              <a:t>be</a:t>
            </a:r>
            <a:r>
              <a:rPr lang="de-DE" dirty="0"/>
              <a:t> </a:t>
            </a:r>
            <a:r>
              <a:rPr lang="de-DE" dirty="0" err="1"/>
              <a:t>further</a:t>
            </a:r>
            <a:r>
              <a:rPr lang="de-DE" dirty="0"/>
              <a:t> </a:t>
            </a:r>
            <a:r>
              <a:rPr lang="de-DE" dirty="0" err="1"/>
              <a:t>investigated</a:t>
            </a:r>
            <a:r>
              <a:rPr lang="de-DE" dirty="0"/>
              <a:t>. </a:t>
            </a:r>
            <a:endParaRPr lang="de-AT" dirty="0"/>
          </a:p>
          <a:p>
            <a:endParaRPr lang="de-DE" dirty="0"/>
          </a:p>
        </p:txBody>
      </p:sp>
      <p:sp>
        <p:nvSpPr>
          <p:cNvPr id="4" name="Textfeld 3">
            <a:extLst>
              <a:ext uri="{FF2B5EF4-FFF2-40B4-BE49-F238E27FC236}">
                <a16:creationId xmlns:a16="http://schemas.microsoft.com/office/drawing/2014/main" id="{D0DEEE6E-0F19-EB44-A691-39101D0A0956}"/>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spTree>
    <p:extLst>
      <p:ext uri="{BB962C8B-B14F-4D97-AF65-F5344CB8AC3E}">
        <p14:creationId xmlns:p14="http://schemas.microsoft.com/office/powerpoint/2010/main" val="9238417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C6872B-1A00-4A41-BDE5-E7D42657B817}"/>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218AF683-E785-984A-8FE1-F2AE93E5E736}"/>
              </a:ext>
            </a:extLst>
          </p:cNvPr>
          <p:cNvSpPr>
            <a:spLocks noGrp="1"/>
          </p:cNvSpPr>
          <p:nvPr>
            <p:ph idx="1"/>
          </p:nvPr>
        </p:nvSpPr>
        <p:spPr/>
        <p:txBody>
          <a:bodyPr/>
          <a:lstStyle/>
          <a:p>
            <a:r>
              <a:rPr lang="de-DE" b="1" dirty="0"/>
              <a:t>Chemical </a:t>
            </a:r>
            <a:r>
              <a:rPr lang="de-DE" b="1" dirty="0" err="1"/>
              <a:t>synthesis</a:t>
            </a:r>
            <a:r>
              <a:rPr lang="de-DE" dirty="0"/>
              <a:t>, </a:t>
            </a:r>
            <a:r>
              <a:rPr lang="de-DE" b="1" dirty="0" err="1"/>
              <a:t>self</a:t>
            </a:r>
            <a:r>
              <a:rPr lang="de-DE" b="1" dirty="0"/>
              <a:t> </a:t>
            </a:r>
            <a:r>
              <a:rPr lang="de-DE" b="1" dirty="0" err="1"/>
              <a:t>assembly</a:t>
            </a:r>
            <a:r>
              <a:rPr lang="de-DE" dirty="0"/>
              <a:t>, </a:t>
            </a:r>
            <a:r>
              <a:rPr lang="de-DE" dirty="0" err="1"/>
              <a:t>and</a:t>
            </a:r>
            <a:r>
              <a:rPr lang="de-DE" dirty="0"/>
              <a:t> </a:t>
            </a:r>
            <a:r>
              <a:rPr lang="de-DE" b="1" dirty="0" err="1"/>
              <a:t>supramolecular</a:t>
            </a:r>
            <a:r>
              <a:rPr lang="de-DE" b="1" dirty="0"/>
              <a:t> </a:t>
            </a:r>
            <a:r>
              <a:rPr lang="de-DE" b="1" dirty="0" err="1"/>
              <a:t>chemistry</a:t>
            </a:r>
            <a:r>
              <a:rPr lang="de-DE" b="1" dirty="0"/>
              <a:t> </a:t>
            </a:r>
            <a:r>
              <a:rPr lang="de-DE" dirty="0" err="1"/>
              <a:t>make</a:t>
            </a:r>
            <a:r>
              <a:rPr lang="de-DE" dirty="0"/>
              <a:t> </a:t>
            </a:r>
            <a:r>
              <a:rPr lang="de-DE" dirty="0" err="1"/>
              <a:t>it</a:t>
            </a:r>
            <a:r>
              <a:rPr lang="de-DE" dirty="0"/>
              <a:t> </a:t>
            </a:r>
            <a:r>
              <a:rPr lang="de-DE" dirty="0" err="1"/>
              <a:t>possible</a:t>
            </a:r>
            <a:r>
              <a:rPr lang="de-DE" dirty="0"/>
              <a:t> </a:t>
            </a:r>
            <a:r>
              <a:rPr lang="de-DE" dirty="0" err="1"/>
              <a:t>to</a:t>
            </a:r>
            <a:r>
              <a:rPr lang="de-DE" dirty="0"/>
              <a:t> </a:t>
            </a:r>
            <a:r>
              <a:rPr lang="de-DE" b="1" dirty="0" err="1"/>
              <a:t>provide</a:t>
            </a:r>
            <a:r>
              <a:rPr lang="de-DE" b="1" dirty="0"/>
              <a:t> </a:t>
            </a:r>
            <a:r>
              <a:rPr lang="de-DE" b="1" dirty="0" err="1"/>
              <a:t>building</a:t>
            </a:r>
            <a:r>
              <a:rPr lang="de-DE" b="1" dirty="0"/>
              <a:t> </a:t>
            </a:r>
            <a:r>
              <a:rPr lang="de-DE" b="1" dirty="0" err="1"/>
              <a:t>blocks</a:t>
            </a:r>
            <a:r>
              <a:rPr lang="de-DE" b="1" dirty="0"/>
              <a:t> </a:t>
            </a:r>
            <a:r>
              <a:rPr lang="de-DE" dirty="0"/>
              <a:t>at </a:t>
            </a:r>
            <a:r>
              <a:rPr lang="de-DE" dirty="0" err="1"/>
              <a:t>relatively</a:t>
            </a:r>
            <a:r>
              <a:rPr lang="de-DE" dirty="0"/>
              <a:t> large </a:t>
            </a:r>
            <a:r>
              <a:rPr lang="de-DE" dirty="0" err="1"/>
              <a:t>sizes</a:t>
            </a:r>
            <a:r>
              <a:rPr lang="de-DE" dirty="0"/>
              <a:t> </a:t>
            </a:r>
            <a:r>
              <a:rPr lang="de-DE" dirty="0" err="1"/>
              <a:t>beginning</a:t>
            </a:r>
            <a:r>
              <a:rPr lang="de-DE" dirty="0"/>
              <a:t> </a:t>
            </a:r>
            <a:r>
              <a:rPr lang="de-DE" dirty="0" err="1"/>
              <a:t>from</a:t>
            </a:r>
            <a:r>
              <a:rPr lang="de-DE" dirty="0"/>
              <a:t> </a:t>
            </a:r>
            <a:r>
              <a:rPr lang="de-DE" dirty="0" err="1"/>
              <a:t>the</a:t>
            </a:r>
            <a:r>
              <a:rPr lang="de-DE" dirty="0"/>
              <a:t> </a:t>
            </a:r>
            <a:r>
              <a:rPr lang="de-DE" dirty="0" err="1"/>
              <a:t>nanometer</a:t>
            </a:r>
            <a:r>
              <a:rPr lang="de-DE" dirty="0"/>
              <a:t> </a:t>
            </a:r>
            <a:r>
              <a:rPr lang="de-DE" dirty="0" err="1"/>
              <a:t>scale</a:t>
            </a:r>
            <a:r>
              <a:rPr lang="de-DE" dirty="0"/>
              <a:t>. </a:t>
            </a:r>
          </a:p>
          <a:p>
            <a:r>
              <a:rPr lang="de-DE" b="1" dirty="0" err="1"/>
              <a:t>Nanorobotic</a:t>
            </a:r>
            <a:r>
              <a:rPr lang="de-DE" b="1" dirty="0"/>
              <a:t> </a:t>
            </a:r>
            <a:r>
              <a:rPr lang="de-DE" b="1" dirty="0" err="1"/>
              <a:t>manipulation</a:t>
            </a:r>
            <a:r>
              <a:rPr lang="de-DE" b="1" dirty="0"/>
              <a:t> </a:t>
            </a:r>
            <a:r>
              <a:rPr lang="de-DE" dirty="0" err="1"/>
              <a:t>serves</a:t>
            </a:r>
            <a:r>
              <a:rPr lang="de-DE" dirty="0"/>
              <a:t> </a:t>
            </a:r>
            <a:r>
              <a:rPr lang="de-DE" dirty="0" err="1"/>
              <a:t>as</a:t>
            </a:r>
            <a:r>
              <a:rPr lang="de-DE" dirty="0"/>
              <a:t> </a:t>
            </a:r>
            <a:r>
              <a:rPr lang="de-DE" dirty="0" err="1"/>
              <a:t>the</a:t>
            </a:r>
            <a:r>
              <a:rPr lang="de-DE" dirty="0"/>
              <a:t> </a:t>
            </a:r>
            <a:r>
              <a:rPr lang="de-DE" dirty="0" err="1"/>
              <a:t>base</a:t>
            </a:r>
            <a:r>
              <a:rPr lang="de-DE" dirty="0"/>
              <a:t> </a:t>
            </a:r>
            <a:r>
              <a:rPr lang="de-DE" dirty="0" err="1"/>
              <a:t>for</a:t>
            </a:r>
            <a:r>
              <a:rPr lang="de-DE" dirty="0"/>
              <a:t> a hybrid </a:t>
            </a:r>
            <a:r>
              <a:rPr lang="de-DE" dirty="0" err="1"/>
              <a:t>approach</a:t>
            </a:r>
            <a:r>
              <a:rPr lang="de-DE" dirty="0"/>
              <a:t> </a:t>
            </a:r>
            <a:r>
              <a:rPr lang="de-DE" dirty="0" err="1"/>
              <a:t>to</a:t>
            </a:r>
            <a:r>
              <a:rPr lang="de-DE" dirty="0"/>
              <a:t> </a:t>
            </a:r>
            <a:r>
              <a:rPr lang="de-DE" dirty="0" err="1"/>
              <a:t>construct</a:t>
            </a:r>
            <a:r>
              <a:rPr lang="de-DE" dirty="0"/>
              <a:t> </a:t>
            </a:r>
            <a:r>
              <a:rPr lang="de-DE" dirty="0" err="1"/>
              <a:t>nanodevices</a:t>
            </a:r>
            <a:r>
              <a:rPr lang="de-DE" dirty="0"/>
              <a:t> </a:t>
            </a:r>
            <a:r>
              <a:rPr lang="de-DE" dirty="0" err="1"/>
              <a:t>by</a:t>
            </a:r>
            <a:r>
              <a:rPr lang="de-DE" dirty="0"/>
              <a:t> </a:t>
            </a:r>
            <a:r>
              <a:rPr lang="de-DE" dirty="0" err="1"/>
              <a:t>structuring</a:t>
            </a:r>
            <a:r>
              <a:rPr lang="de-DE" dirty="0"/>
              <a:t> </a:t>
            </a:r>
            <a:r>
              <a:rPr lang="de-DE" dirty="0" err="1"/>
              <a:t>these</a:t>
            </a:r>
            <a:r>
              <a:rPr lang="de-DE" dirty="0"/>
              <a:t> </a:t>
            </a:r>
            <a:r>
              <a:rPr lang="de-DE" dirty="0" err="1"/>
              <a:t>materials</a:t>
            </a:r>
            <a:r>
              <a:rPr lang="de-DE" dirty="0"/>
              <a:t> </a:t>
            </a:r>
            <a:r>
              <a:rPr lang="de-DE" dirty="0" err="1"/>
              <a:t>to</a:t>
            </a:r>
            <a:r>
              <a:rPr lang="de-DE" dirty="0"/>
              <a:t> </a:t>
            </a:r>
            <a:r>
              <a:rPr lang="de-DE" b="1" dirty="0" err="1"/>
              <a:t>obtain</a:t>
            </a:r>
            <a:r>
              <a:rPr lang="de-DE" b="1" dirty="0"/>
              <a:t> </a:t>
            </a:r>
            <a:r>
              <a:rPr lang="de-DE" b="1" dirty="0" err="1"/>
              <a:t>building</a:t>
            </a:r>
            <a:r>
              <a:rPr lang="de-DE" b="1" dirty="0"/>
              <a:t> </a:t>
            </a:r>
            <a:r>
              <a:rPr lang="de-DE" b="1" dirty="0" err="1"/>
              <a:t>blocks</a:t>
            </a:r>
            <a:r>
              <a:rPr lang="de-DE" b="1" dirty="0"/>
              <a:t> </a:t>
            </a:r>
            <a:r>
              <a:rPr lang="de-DE" dirty="0" err="1"/>
              <a:t>and</a:t>
            </a:r>
            <a:r>
              <a:rPr lang="de-DE" dirty="0"/>
              <a:t> </a:t>
            </a:r>
            <a:r>
              <a:rPr lang="de-DE" b="1" dirty="0" err="1"/>
              <a:t>assembling</a:t>
            </a:r>
            <a:r>
              <a:rPr lang="de-DE" b="1" dirty="0"/>
              <a:t> </a:t>
            </a:r>
            <a:r>
              <a:rPr lang="de-DE" b="1" dirty="0" err="1"/>
              <a:t>them</a:t>
            </a:r>
            <a:r>
              <a:rPr lang="de-DE" b="1" dirty="0"/>
              <a:t> </a:t>
            </a:r>
            <a:r>
              <a:rPr lang="de-DE" b="1" dirty="0" err="1"/>
              <a:t>into</a:t>
            </a:r>
            <a:r>
              <a:rPr lang="de-DE" b="1" dirty="0"/>
              <a:t> </a:t>
            </a:r>
            <a:r>
              <a:rPr lang="de-DE" b="1" dirty="0" err="1"/>
              <a:t>more</a:t>
            </a:r>
            <a:r>
              <a:rPr lang="de-DE" b="1" dirty="0"/>
              <a:t> </a:t>
            </a:r>
            <a:r>
              <a:rPr lang="de-DE" b="1" dirty="0" err="1"/>
              <a:t>complex</a:t>
            </a:r>
            <a:r>
              <a:rPr lang="de-DE" b="1" dirty="0"/>
              <a:t> </a:t>
            </a:r>
            <a:r>
              <a:rPr lang="de-DE" b="1" dirty="0" err="1"/>
              <a:t>systems</a:t>
            </a:r>
            <a:r>
              <a:rPr lang="de-DE" dirty="0"/>
              <a:t>. </a:t>
            </a:r>
            <a:endParaRPr lang="de-AT" dirty="0"/>
          </a:p>
          <a:p>
            <a:endParaRPr lang="de-DE" dirty="0"/>
          </a:p>
        </p:txBody>
      </p:sp>
      <p:sp>
        <p:nvSpPr>
          <p:cNvPr id="4" name="Textfeld 3">
            <a:extLst>
              <a:ext uri="{FF2B5EF4-FFF2-40B4-BE49-F238E27FC236}">
                <a16:creationId xmlns:a16="http://schemas.microsoft.com/office/drawing/2014/main" id="{E3532297-1A41-964F-84E9-1350ADD3570E}"/>
              </a:ext>
            </a:extLst>
          </p:cNvPr>
          <p:cNvSpPr txBox="1"/>
          <p:nvPr/>
        </p:nvSpPr>
        <p:spPr>
          <a:xfrm>
            <a:off x="9491453" y="6492875"/>
            <a:ext cx="2633863" cy="369332"/>
          </a:xfrm>
          <a:prstGeom prst="rect">
            <a:avLst/>
          </a:prstGeom>
          <a:noFill/>
        </p:spPr>
        <p:txBody>
          <a:bodyPr wrap="none" rtlCol="0">
            <a:spAutoFit/>
          </a:bodyPr>
          <a:lstStyle/>
          <a:p>
            <a:r>
              <a:rPr lang="de-DE" dirty="0" err="1"/>
              <a:t>Overview</a:t>
            </a:r>
            <a:r>
              <a:rPr lang="de-DE" dirty="0"/>
              <a:t> </a:t>
            </a:r>
            <a:r>
              <a:rPr lang="de-DE" dirty="0" err="1"/>
              <a:t>of</a:t>
            </a:r>
            <a:r>
              <a:rPr lang="de-DE" dirty="0"/>
              <a:t> </a:t>
            </a:r>
            <a:r>
              <a:rPr lang="de-DE" dirty="0" err="1"/>
              <a:t>Nanorobotics</a:t>
            </a:r>
            <a:endParaRPr lang="de-DE" dirty="0"/>
          </a:p>
        </p:txBody>
      </p:sp>
    </p:spTree>
    <p:extLst>
      <p:ext uri="{BB962C8B-B14F-4D97-AF65-F5344CB8AC3E}">
        <p14:creationId xmlns:p14="http://schemas.microsoft.com/office/powerpoint/2010/main" val="112672252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4BC06D-0D73-3C42-B4F1-527C8EDB11BE}"/>
              </a:ext>
            </a:extLst>
          </p:cNvPr>
          <p:cNvSpPr>
            <a:spLocks noGrp="1"/>
          </p:cNvSpPr>
          <p:nvPr>
            <p:ph type="title"/>
          </p:nvPr>
        </p:nvSpPr>
        <p:spPr>
          <a:xfrm>
            <a:off x="838200" y="377157"/>
            <a:ext cx="10515600" cy="1325563"/>
          </a:xfrm>
        </p:spPr>
        <p:txBody>
          <a:bodyPr>
            <a:normAutofit/>
          </a:bodyPr>
          <a:lstStyle/>
          <a:p>
            <a:pPr algn="ctr"/>
            <a:r>
              <a:rPr lang="en" dirty="0" err="1"/>
              <a:t>Nanocoil</a:t>
            </a:r>
            <a:r>
              <a:rPr lang="en" dirty="0"/>
              <a:t> based devices</a:t>
            </a:r>
            <a:br>
              <a:rPr lang="en" dirty="0"/>
            </a:br>
            <a:endParaRPr lang="de-DE" dirty="0"/>
          </a:p>
        </p:txBody>
      </p:sp>
      <p:pic>
        <p:nvPicPr>
          <p:cNvPr id="5" name="Inhaltsplatzhalter 4">
            <a:extLst>
              <a:ext uri="{FF2B5EF4-FFF2-40B4-BE49-F238E27FC236}">
                <a16:creationId xmlns:a16="http://schemas.microsoft.com/office/drawing/2014/main" id="{FBAC5504-5782-7243-8A1B-967F60DFC180}"/>
              </a:ext>
            </a:extLst>
          </p:cNvPr>
          <p:cNvPicPr>
            <a:picLocks noGrp="1" noChangeAspect="1"/>
          </p:cNvPicPr>
          <p:nvPr>
            <p:ph idx="1"/>
          </p:nvPr>
        </p:nvPicPr>
        <p:blipFill rotWithShape="1">
          <a:blip r:embed="rId2"/>
          <a:srcRect r="69607" b="69537"/>
          <a:stretch/>
        </p:blipFill>
        <p:spPr>
          <a:xfrm>
            <a:off x="3424986" y="1702720"/>
            <a:ext cx="5342023" cy="2950912"/>
          </a:xfrm>
        </p:spPr>
      </p:pic>
      <p:sp>
        <p:nvSpPr>
          <p:cNvPr id="3" name="Textfeld 2">
            <a:extLst>
              <a:ext uri="{FF2B5EF4-FFF2-40B4-BE49-F238E27FC236}">
                <a16:creationId xmlns:a16="http://schemas.microsoft.com/office/drawing/2014/main" id="{AF4216EF-BA89-2C4E-98F4-BF5D7D3A2333}"/>
              </a:ext>
            </a:extLst>
          </p:cNvPr>
          <p:cNvSpPr txBox="1"/>
          <p:nvPr/>
        </p:nvSpPr>
        <p:spPr>
          <a:xfrm>
            <a:off x="2374563" y="5293714"/>
            <a:ext cx="7442871" cy="523220"/>
          </a:xfrm>
          <a:prstGeom prst="rect">
            <a:avLst/>
          </a:prstGeom>
          <a:noFill/>
        </p:spPr>
        <p:txBody>
          <a:bodyPr wrap="none" rtlCol="0">
            <a:spAutoFit/>
          </a:bodyPr>
          <a:lstStyle/>
          <a:p>
            <a:r>
              <a:rPr lang="en" sz="2800" dirty="0"/>
              <a:t>Cantilevered </a:t>
            </a:r>
            <a:r>
              <a:rPr lang="en" sz="2800" dirty="0" err="1"/>
              <a:t>nanocoils</a:t>
            </a:r>
            <a:r>
              <a:rPr lang="en" sz="2800" dirty="0"/>
              <a:t> can serve as </a:t>
            </a:r>
            <a:r>
              <a:rPr lang="en" sz="2800" dirty="0" err="1"/>
              <a:t>nanosprings</a:t>
            </a:r>
            <a:r>
              <a:rPr lang="en" sz="2800" dirty="0"/>
              <a:t>. </a:t>
            </a:r>
          </a:p>
        </p:txBody>
      </p:sp>
      <p:sp>
        <p:nvSpPr>
          <p:cNvPr id="6" name="Textfeld 5">
            <a:extLst>
              <a:ext uri="{FF2B5EF4-FFF2-40B4-BE49-F238E27FC236}">
                <a16:creationId xmlns:a16="http://schemas.microsoft.com/office/drawing/2014/main" id="{7FCDADBE-6C69-6C4C-BA5D-57242B3F53E0}"/>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spTree>
    <p:extLst>
      <p:ext uri="{BB962C8B-B14F-4D97-AF65-F5344CB8AC3E}">
        <p14:creationId xmlns:p14="http://schemas.microsoft.com/office/powerpoint/2010/main" val="44172494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4BC06D-0D73-3C42-B4F1-527C8EDB11BE}"/>
              </a:ext>
            </a:extLst>
          </p:cNvPr>
          <p:cNvSpPr>
            <a:spLocks noGrp="1"/>
          </p:cNvSpPr>
          <p:nvPr>
            <p:ph type="title"/>
          </p:nvPr>
        </p:nvSpPr>
        <p:spPr>
          <a:xfrm>
            <a:off x="838200" y="377157"/>
            <a:ext cx="10515600" cy="1325563"/>
          </a:xfrm>
        </p:spPr>
        <p:txBody>
          <a:bodyPr>
            <a:normAutofit/>
          </a:bodyPr>
          <a:lstStyle/>
          <a:p>
            <a:pPr algn="ctr"/>
            <a:r>
              <a:rPr lang="en" dirty="0" err="1"/>
              <a:t>Nanocoil</a:t>
            </a:r>
            <a:r>
              <a:rPr lang="en" dirty="0"/>
              <a:t> based devices</a:t>
            </a:r>
            <a:br>
              <a:rPr lang="en" dirty="0"/>
            </a:br>
            <a:endParaRPr lang="de-DE" dirty="0"/>
          </a:p>
        </p:txBody>
      </p:sp>
      <p:pic>
        <p:nvPicPr>
          <p:cNvPr id="5" name="Inhaltsplatzhalter 4">
            <a:extLst>
              <a:ext uri="{FF2B5EF4-FFF2-40B4-BE49-F238E27FC236}">
                <a16:creationId xmlns:a16="http://schemas.microsoft.com/office/drawing/2014/main" id="{FBAC5504-5782-7243-8A1B-967F60DFC180}"/>
              </a:ext>
            </a:extLst>
          </p:cNvPr>
          <p:cNvPicPr>
            <a:picLocks noGrp="1" noChangeAspect="1"/>
          </p:cNvPicPr>
          <p:nvPr>
            <p:ph idx="1"/>
          </p:nvPr>
        </p:nvPicPr>
        <p:blipFill rotWithShape="1">
          <a:blip r:embed="rId2"/>
          <a:srcRect l="32526" r="34101" b="69537"/>
          <a:stretch/>
        </p:blipFill>
        <p:spPr>
          <a:xfrm>
            <a:off x="2418521" y="1702720"/>
            <a:ext cx="6726718" cy="3384049"/>
          </a:xfrm>
        </p:spPr>
      </p:pic>
      <p:sp>
        <p:nvSpPr>
          <p:cNvPr id="3" name="Textfeld 2">
            <a:extLst>
              <a:ext uri="{FF2B5EF4-FFF2-40B4-BE49-F238E27FC236}">
                <a16:creationId xmlns:a16="http://schemas.microsoft.com/office/drawing/2014/main" id="{AF4216EF-BA89-2C4E-98F4-BF5D7D3A2333}"/>
              </a:ext>
            </a:extLst>
          </p:cNvPr>
          <p:cNvSpPr txBox="1"/>
          <p:nvPr/>
        </p:nvSpPr>
        <p:spPr>
          <a:xfrm>
            <a:off x="1103703" y="5305926"/>
            <a:ext cx="9984593" cy="954107"/>
          </a:xfrm>
          <a:prstGeom prst="rect">
            <a:avLst/>
          </a:prstGeom>
          <a:noFill/>
        </p:spPr>
        <p:txBody>
          <a:bodyPr wrap="none" rtlCol="0">
            <a:spAutoFit/>
          </a:bodyPr>
          <a:lstStyle/>
          <a:p>
            <a:r>
              <a:rPr lang="en" sz="2800" dirty="0" err="1"/>
              <a:t>Nanoelectromagnets</a:t>
            </a:r>
            <a:r>
              <a:rPr lang="en" sz="2800" dirty="0"/>
              <a:t>, chemical sensors, and nanoinductors involve </a:t>
            </a:r>
          </a:p>
          <a:p>
            <a:r>
              <a:rPr lang="en" sz="2800" dirty="0" err="1"/>
              <a:t>nanocoils</a:t>
            </a:r>
            <a:r>
              <a:rPr lang="en" sz="2800" dirty="0"/>
              <a:t> bridged between two electrodes. </a:t>
            </a:r>
          </a:p>
        </p:txBody>
      </p:sp>
      <p:sp>
        <p:nvSpPr>
          <p:cNvPr id="6" name="Textfeld 5">
            <a:extLst>
              <a:ext uri="{FF2B5EF4-FFF2-40B4-BE49-F238E27FC236}">
                <a16:creationId xmlns:a16="http://schemas.microsoft.com/office/drawing/2014/main" id="{C5C878B6-4938-644A-88BD-7276AD247E49}"/>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spTree>
    <p:extLst>
      <p:ext uri="{BB962C8B-B14F-4D97-AF65-F5344CB8AC3E}">
        <p14:creationId xmlns:p14="http://schemas.microsoft.com/office/powerpoint/2010/main" val="391755016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4BC06D-0D73-3C42-B4F1-527C8EDB11BE}"/>
              </a:ext>
            </a:extLst>
          </p:cNvPr>
          <p:cNvSpPr>
            <a:spLocks noGrp="1"/>
          </p:cNvSpPr>
          <p:nvPr>
            <p:ph type="title"/>
          </p:nvPr>
        </p:nvSpPr>
        <p:spPr>
          <a:xfrm>
            <a:off x="838200" y="377157"/>
            <a:ext cx="10515600" cy="1325563"/>
          </a:xfrm>
        </p:spPr>
        <p:txBody>
          <a:bodyPr>
            <a:normAutofit/>
          </a:bodyPr>
          <a:lstStyle/>
          <a:p>
            <a:pPr algn="ctr"/>
            <a:r>
              <a:rPr lang="en" dirty="0" err="1"/>
              <a:t>Nanocoil</a:t>
            </a:r>
            <a:r>
              <a:rPr lang="en" dirty="0"/>
              <a:t> based devices</a:t>
            </a:r>
            <a:br>
              <a:rPr lang="en" dirty="0"/>
            </a:br>
            <a:endParaRPr lang="de-DE" dirty="0"/>
          </a:p>
        </p:txBody>
      </p:sp>
      <p:pic>
        <p:nvPicPr>
          <p:cNvPr id="5" name="Inhaltsplatzhalter 4">
            <a:extLst>
              <a:ext uri="{FF2B5EF4-FFF2-40B4-BE49-F238E27FC236}">
                <a16:creationId xmlns:a16="http://schemas.microsoft.com/office/drawing/2014/main" id="{FBAC5504-5782-7243-8A1B-967F60DFC180}"/>
              </a:ext>
            </a:extLst>
          </p:cNvPr>
          <p:cNvPicPr>
            <a:picLocks noGrp="1" noChangeAspect="1"/>
          </p:cNvPicPr>
          <p:nvPr>
            <p:ph idx="1"/>
          </p:nvPr>
        </p:nvPicPr>
        <p:blipFill rotWithShape="1">
          <a:blip r:embed="rId2"/>
          <a:srcRect l="70623" b="69537"/>
          <a:stretch/>
        </p:blipFill>
        <p:spPr>
          <a:xfrm>
            <a:off x="3238500" y="1245520"/>
            <a:ext cx="5714999" cy="3266115"/>
          </a:xfrm>
        </p:spPr>
      </p:pic>
      <p:sp>
        <p:nvSpPr>
          <p:cNvPr id="3" name="Textfeld 2">
            <a:extLst>
              <a:ext uri="{FF2B5EF4-FFF2-40B4-BE49-F238E27FC236}">
                <a16:creationId xmlns:a16="http://schemas.microsoft.com/office/drawing/2014/main" id="{AF4216EF-BA89-2C4E-98F4-BF5D7D3A2333}"/>
              </a:ext>
            </a:extLst>
          </p:cNvPr>
          <p:cNvSpPr txBox="1"/>
          <p:nvPr/>
        </p:nvSpPr>
        <p:spPr>
          <a:xfrm>
            <a:off x="421105" y="4644190"/>
            <a:ext cx="11206979" cy="954107"/>
          </a:xfrm>
          <a:prstGeom prst="rect">
            <a:avLst/>
          </a:prstGeom>
          <a:noFill/>
        </p:spPr>
        <p:txBody>
          <a:bodyPr wrap="none" rtlCol="0">
            <a:spAutoFit/>
          </a:bodyPr>
          <a:lstStyle/>
          <a:p>
            <a:r>
              <a:rPr lang="en" sz="2800" dirty="0"/>
              <a:t>Electromechanical sensors can use a similar configuration but with one end </a:t>
            </a:r>
          </a:p>
          <a:p>
            <a:r>
              <a:rPr lang="en" sz="2800" dirty="0"/>
              <a:t>connected to a moveable electrode. </a:t>
            </a:r>
          </a:p>
        </p:txBody>
      </p:sp>
      <p:sp>
        <p:nvSpPr>
          <p:cNvPr id="6" name="Textfeld 5">
            <a:extLst>
              <a:ext uri="{FF2B5EF4-FFF2-40B4-BE49-F238E27FC236}">
                <a16:creationId xmlns:a16="http://schemas.microsoft.com/office/drawing/2014/main" id="{4556E1A2-52DD-3440-87D2-32A71A5CC7CE}"/>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spTree>
    <p:extLst>
      <p:ext uri="{BB962C8B-B14F-4D97-AF65-F5344CB8AC3E}">
        <p14:creationId xmlns:p14="http://schemas.microsoft.com/office/powerpoint/2010/main" val="29046669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4BC06D-0D73-3C42-B4F1-527C8EDB11BE}"/>
              </a:ext>
            </a:extLst>
          </p:cNvPr>
          <p:cNvSpPr>
            <a:spLocks noGrp="1"/>
          </p:cNvSpPr>
          <p:nvPr>
            <p:ph type="title"/>
          </p:nvPr>
        </p:nvSpPr>
        <p:spPr>
          <a:xfrm>
            <a:off x="838200" y="377157"/>
            <a:ext cx="10515600" cy="1325563"/>
          </a:xfrm>
        </p:spPr>
        <p:txBody>
          <a:bodyPr>
            <a:normAutofit/>
          </a:bodyPr>
          <a:lstStyle/>
          <a:p>
            <a:pPr algn="ctr"/>
            <a:r>
              <a:rPr lang="en" dirty="0" err="1"/>
              <a:t>Nanocoil</a:t>
            </a:r>
            <a:r>
              <a:rPr lang="en" dirty="0"/>
              <a:t> based devices</a:t>
            </a:r>
            <a:br>
              <a:rPr lang="en" dirty="0"/>
            </a:br>
            <a:endParaRPr lang="de-DE" dirty="0"/>
          </a:p>
        </p:txBody>
      </p:sp>
      <p:pic>
        <p:nvPicPr>
          <p:cNvPr id="5" name="Inhaltsplatzhalter 4">
            <a:extLst>
              <a:ext uri="{FF2B5EF4-FFF2-40B4-BE49-F238E27FC236}">
                <a16:creationId xmlns:a16="http://schemas.microsoft.com/office/drawing/2014/main" id="{FBAC5504-5782-7243-8A1B-967F60DFC180}"/>
              </a:ext>
            </a:extLst>
          </p:cNvPr>
          <p:cNvPicPr>
            <a:picLocks noGrp="1" noChangeAspect="1"/>
          </p:cNvPicPr>
          <p:nvPr>
            <p:ph idx="1"/>
          </p:nvPr>
        </p:nvPicPr>
        <p:blipFill rotWithShape="1">
          <a:blip r:embed="rId2"/>
          <a:srcRect t="31041"/>
          <a:stretch/>
        </p:blipFill>
        <p:spPr>
          <a:xfrm>
            <a:off x="0" y="1039937"/>
            <a:ext cx="12192000" cy="4633509"/>
          </a:xfrm>
        </p:spPr>
      </p:pic>
      <p:sp>
        <p:nvSpPr>
          <p:cNvPr id="3" name="Textfeld 2">
            <a:extLst>
              <a:ext uri="{FF2B5EF4-FFF2-40B4-BE49-F238E27FC236}">
                <a16:creationId xmlns:a16="http://schemas.microsoft.com/office/drawing/2014/main" id="{AF4216EF-BA89-2C4E-98F4-BF5D7D3A2333}"/>
              </a:ext>
            </a:extLst>
          </p:cNvPr>
          <p:cNvSpPr txBox="1"/>
          <p:nvPr/>
        </p:nvSpPr>
        <p:spPr>
          <a:xfrm>
            <a:off x="0" y="5905319"/>
            <a:ext cx="11181331" cy="954107"/>
          </a:xfrm>
          <a:prstGeom prst="rect">
            <a:avLst/>
          </a:prstGeom>
          <a:noFill/>
        </p:spPr>
        <p:txBody>
          <a:bodyPr wrap="none" rtlCol="0">
            <a:spAutoFit/>
          </a:bodyPr>
          <a:lstStyle/>
          <a:p>
            <a:r>
              <a:rPr lang="en" sz="2800" dirty="0"/>
              <a:t>Mechanical stiffness (d) and electric conductivity (e) are basic properties of </a:t>
            </a:r>
          </a:p>
          <a:p>
            <a:r>
              <a:rPr lang="en" sz="2800" dirty="0"/>
              <a:t>interest for these devices.</a:t>
            </a:r>
          </a:p>
        </p:txBody>
      </p:sp>
      <p:sp>
        <p:nvSpPr>
          <p:cNvPr id="6" name="Textfeld 5">
            <a:extLst>
              <a:ext uri="{FF2B5EF4-FFF2-40B4-BE49-F238E27FC236}">
                <a16:creationId xmlns:a16="http://schemas.microsoft.com/office/drawing/2014/main" id="{2771ACA4-7ED8-1E4A-BF57-960CCB94DC65}"/>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spTree>
    <p:extLst>
      <p:ext uri="{BB962C8B-B14F-4D97-AF65-F5344CB8AC3E}">
        <p14:creationId xmlns:p14="http://schemas.microsoft.com/office/powerpoint/2010/main" val="92711208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C44238-DA43-AC40-A8C4-5DF3C44ACA3A}"/>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24E00ADE-CCED-E346-A930-BA7C719D7DE6}"/>
              </a:ext>
            </a:extLst>
          </p:cNvPr>
          <p:cNvSpPr>
            <a:spLocks noGrp="1"/>
          </p:cNvSpPr>
          <p:nvPr>
            <p:ph idx="1"/>
          </p:nvPr>
        </p:nvSpPr>
        <p:spPr>
          <a:xfrm>
            <a:off x="537410" y="3704139"/>
            <a:ext cx="10515600" cy="4351338"/>
          </a:xfrm>
        </p:spPr>
        <p:txBody>
          <a:bodyPr>
            <a:normAutofit/>
          </a:bodyPr>
          <a:lstStyle/>
          <a:p>
            <a:r>
              <a:rPr lang="de-DE" b="1" dirty="0"/>
              <a:t>Axial </a:t>
            </a:r>
            <a:r>
              <a:rPr lang="de-DE" b="1" dirty="0" err="1"/>
              <a:t>pulling</a:t>
            </a:r>
            <a:r>
              <a:rPr lang="de-DE" b="1" dirty="0"/>
              <a:t> </a:t>
            </a:r>
            <a:r>
              <a:rPr lang="de-DE" dirty="0" err="1"/>
              <a:t>is</a:t>
            </a:r>
            <a:r>
              <a:rPr lang="de-DE" dirty="0"/>
              <a:t> </a:t>
            </a:r>
            <a:r>
              <a:rPr lang="de-DE" dirty="0" err="1"/>
              <a:t>used</a:t>
            </a:r>
            <a:r>
              <a:rPr lang="de-DE" dirty="0"/>
              <a:t> </a:t>
            </a:r>
            <a:r>
              <a:rPr lang="de-DE" dirty="0" err="1"/>
              <a:t>to</a:t>
            </a:r>
            <a:r>
              <a:rPr lang="de-DE" dirty="0"/>
              <a:t> </a:t>
            </a:r>
            <a:r>
              <a:rPr lang="de-DE" b="1" dirty="0" err="1"/>
              <a:t>measure</a:t>
            </a:r>
            <a:r>
              <a:rPr lang="de-DE" b="1" dirty="0"/>
              <a:t> </a:t>
            </a:r>
            <a:r>
              <a:rPr lang="de-DE" b="1" dirty="0" err="1"/>
              <a:t>the</a:t>
            </a:r>
            <a:r>
              <a:rPr lang="de-DE" b="1" dirty="0"/>
              <a:t> </a:t>
            </a:r>
            <a:r>
              <a:rPr lang="de-DE" b="1" dirty="0" err="1"/>
              <a:t>stiffness</a:t>
            </a:r>
            <a:r>
              <a:rPr lang="de-DE" b="1" dirty="0"/>
              <a:t> </a:t>
            </a:r>
            <a:r>
              <a:rPr lang="de-DE" dirty="0" err="1"/>
              <a:t>of</a:t>
            </a:r>
            <a:r>
              <a:rPr lang="de-DE" dirty="0"/>
              <a:t> a </a:t>
            </a:r>
            <a:r>
              <a:rPr lang="de-DE" dirty="0" err="1"/>
              <a:t>nanocoil</a:t>
            </a:r>
            <a:r>
              <a:rPr lang="de-DE" dirty="0"/>
              <a:t>. </a:t>
            </a:r>
          </a:p>
          <a:p>
            <a:r>
              <a:rPr lang="de-DE" dirty="0"/>
              <a:t>A </a:t>
            </a:r>
            <a:r>
              <a:rPr lang="de-DE" dirty="0" err="1"/>
              <a:t>series</a:t>
            </a:r>
            <a:r>
              <a:rPr lang="de-DE" dirty="0"/>
              <a:t> </a:t>
            </a:r>
            <a:r>
              <a:rPr lang="de-DE" dirty="0" err="1"/>
              <a:t>of</a:t>
            </a:r>
            <a:r>
              <a:rPr lang="de-DE" dirty="0"/>
              <a:t> SEM </a:t>
            </a:r>
            <a:r>
              <a:rPr lang="de-DE" dirty="0" err="1"/>
              <a:t>images</a:t>
            </a:r>
            <a:r>
              <a:rPr lang="de-DE" dirty="0"/>
              <a:t> </a:t>
            </a:r>
            <a:r>
              <a:rPr lang="de-DE" dirty="0" err="1"/>
              <a:t>are</a:t>
            </a:r>
            <a:r>
              <a:rPr lang="de-DE" dirty="0"/>
              <a:t> </a:t>
            </a:r>
            <a:r>
              <a:rPr lang="de-DE" dirty="0" err="1"/>
              <a:t>analyzed</a:t>
            </a:r>
            <a:r>
              <a:rPr lang="de-DE" dirty="0"/>
              <a:t> </a:t>
            </a:r>
            <a:r>
              <a:rPr lang="de-DE" dirty="0" err="1"/>
              <a:t>to</a:t>
            </a:r>
            <a:r>
              <a:rPr lang="de-DE" dirty="0"/>
              <a:t> </a:t>
            </a:r>
            <a:r>
              <a:rPr lang="de-DE" dirty="0" err="1"/>
              <a:t>extract</a:t>
            </a:r>
            <a:r>
              <a:rPr lang="de-DE" dirty="0"/>
              <a:t> </a:t>
            </a:r>
            <a:r>
              <a:rPr lang="de-DE" dirty="0" err="1"/>
              <a:t>the</a:t>
            </a:r>
            <a:r>
              <a:rPr lang="de-DE" dirty="0"/>
              <a:t> </a:t>
            </a:r>
            <a:r>
              <a:rPr lang="de-DE" b="1" dirty="0"/>
              <a:t>AFM </a:t>
            </a:r>
            <a:r>
              <a:rPr lang="de-DE" b="1" dirty="0" err="1"/>
              <a:t>tip</a:t>
            </a:r>
            <a:r>
              <a:rPr lang="de-DE" b="1" dirty="0"/>
              <a:t> </a:t>
            </a:r>
            <a:r>
              <a:rPr lang="de-DE" b="1" dirty="0" err="1"/>
              <a:t>displacement</a:t>
            </a:r>
            <a:r>
              <a:rPr lang="de-DE" dirty="0"/>
              <a:t> </a:t>
            </a:r>
            <a:r>
              <a:rPr lang="de-DE" dirty="0" err="1"/>
              <a:t>and</a:t>
            </a:r>
            <a:r>
              <a:rPr lang="de-DE" dirty="0"/>
              <a:t> </a:t>
            </a:r>
            <a:r>
              <a:rPr lang="de-DE" dirty="0" err="1"/>
              <a:t>the</a:t>
            </a:r>
            <a:r>
              <a:rPr lang="de-DE" dirty="0"/>
              <a:t> nanospring </a:t>
            </a:r>
            <a:r>
              <a:rPr lang="de-DE" dirty="0" err="1"/>
              <a:t>deformation</a:t>
            </a:r>
            <a:r>
              <a:rPr lang="de-DE" dirty="0"/>
              <a:t>, i. e., </a:t>
            </a:r>
            <a:r>
              <a:rPr lang="de-DE" dirty="0" err="1"/>
              <a:t>the</a:t>
            </a:r>
            <a:r>
              <a:rPr lang="de-DE" dirty="0"/>
              <a:t> relative </a:t>
            </a:r>
            <a:r>
              <a:rPr lang="de-DE" dirty="0" err="1"/>
              <a:t>displacement</a:t>
            </a:r>
            <a:r>
              <a:rPr lang="de-DE" dirty="0"/>
              <a:t> </a:t>
            </a:r>
            <a:r>
              <a:rPr lang="de-DE" dirty="0" err="1"/>
              <a:t>of</a:t>
            </a:r>
            <a:r>
              <a:rPr lang="de-DE" dirty="0"/>
              <a:t> </a:t>
            </a:r>
            <a:r>
              <a:rPr lang="de-DE" dirty="0" err="1"/>
              <a:t>the</a:t>
            </a:r>
            <a:r>
              <a:rPr lang="de-DE" dirty="0"/>
              <a:t> probe </a:t>
            </a:r>
            <a:r>
              <a:rPr lang="de-DE" dirty="0" err="1"/>
              <a:t>from</a:t>
            </a:r>
            <a:r>
              <a:rPr lang="de-DE" dirty="0"/>
              <a:t> </a:t>
            </a:r>
            <a:r>
              <a:rPr lang="de-DE" dirty="0" err="1"/>
              <a:t>the</a:t>
            </a:r>
            <a:r>
              <a:rPr lang="de-DE" dirty="0"/>
              <a:t> AFM </a:t>
            </a:r>
            <a:r>
              <a:rPr lang="de-DE" dirty="0" err="1"/>
              <a:t>tip</a:t>
            </a:r>
            <a:r>
              <a:rPr lang="de-DE" dirty="0"/>
              <a:t>. </a:t>
            </a:r>
          </a:p>
          <a:p>
            <a:r>
              <a:rPr lang="de-DE" dirty="0" err="1"/>
              <a:t>From</a:t>
            </a:r>
            <a:r>
              <a:rPr lang="de-DE" dirty="0"/>
              <a:t> </a:t>
            </a:r>
            <a:r>
              <a:rPr lang="de-DE" dirty="0" err="1"/>
              <a:t>this</a:t>
            </a:r>
            <a:r>
              <a:rPr lang="de-DE" dirty="0"/>
              <a:t> </a:t>
            </a:r>
            <a:r>
              <a:rPr lang="de-DE" dirty="0" err="1"/>
              <a:t>displacement</a:t>
            </a:r>
            <a:r>
              <a:rPr lang="de-DE" dirty="0"/>
              <a:t> </a:t>
            </a:r>
            <a:r>
              <a:rPr lang="de-DE" dirty="0" err="1"/>
              <a:t>data</a:t>
            </a:r>
            <a:r>
              <a:rPr lang="de-DE" dirty="0"/>
              <a:t> </a:t>
            </a:r>
            <a:r>
              <a:rPr lang="de-DE" dirty="0" err="1"/>
              <a:t>and</a:t>
            </a:r>
            <a:r>
              <a:rPr lang="de-DE" dirty="0"/>
              <a:t> </a:t>
            </a:r>
            <a:r>
              <a:rPr lang="de-DE" dirty="0" err="1"/>
              <a:t>the</a:t>
            </a:r>
            <a:r>
              <a:rPr lang="de-DE" dirty="0"/>
              <a:t> </a:t>
            </a:r>
            <a:r>
              <a:rPr lang="de-DE" dirty="0" err="1"/>
              <a:t>known</a:t>
            </a:r>
            <a:r>
              <a:rPr lang="de-DE" dirty="0"/>
              <a:t> </a:t>
            </a:r>
            <a:r>
              <a:rPr lang="de-DE" dirty="0" err="1"/>
              <a:t>stiffness</a:t>
            </a:r>
            <a:r>
              <a:rPr lang="de-DE" dirty="0"/>
              <a:t> </a:t>
            </a:r>
            <a:r>
              <a:rPr lang="de-DE" dirty="0" err="1"/>
              <a:t>of</a:t>
            </a:r>
            <a:r>
              <a:rPr lang="de-DE" dirty="0"/>
              <a:t> </a:t>
            </a:r>
            <a:r>
              <a:rPr lang="de-DE" dirty="0" err="1"/>
              <a:t>the</a:t>
            </a:r>
            <a:r>
              <a:rPr lang="de-DE" dirty="0"/>
              <a:t> AFM </a:t>
            </a:r>
            <a:r>
              <a:rPr lang="de-DE" dirty="0" err="1"/>
              <a:t>cantilever</a:t>
            </a:r>
            <a:r>
              <a:rPr lang="de-DE" dirty="0"/>
              <a:t>, </a:t>
            </a:r>
            <a:r>
              <a:rPr lang="de-DE" dirty="0" err="1"/>
              <a:t>the</a:t>
            </a:r>
            <a:r>
              <a:rPr lang="de-DE" dirty="0"/>
              <a:t> </a:t>
            </a:r>
            <a:r>
              <a:rPr lang="de-DE" b="1" dirty="0" err="1"/>
              <a:t>tensile</a:t>
            </a:r>
            <a:r>
              <a:rPr lang="de-DE" b="1" dirty="0"/>
              <a:t> </a:t>
            </a:r>
            <a:r>
              <a:rPr lang="de-DE" b="1" dirty="0" err="1"/>
              <a:t>force</a:t>
            </a:r>
            <a:r>
              <a:rPr lang="de-DE" dirty="0"/>
              <a:t> </a:t>
            </a:r>
            <a:r>
              <a:rPr lang="de-DE" dirty="0" err="1"/>
              <a:t>acting</a:t>
            </a:r>
            <a:r>
              <a:rPr lang="de-DE" dirty="0"/>
              <a:t> on </a:t>
            </a:r>
            <a:r>
              <a:rPr lang="de-DE" dirty="0" err="1"/>
              <a:t>the</a:t>
            </a:r>
            <a:r>
              <a:rPr lang="de-DE" dirty="0"/>
              <a:t> nanospring versus </a:t>
            </a:r>
            <a:r>
              <a:rPr lang="de-DE" dirty="0" err="1"/>
              <a:t>the</a:t>
            </a:r>
            <a:r>
              <a:rPr lang="de-DE" dirty="0"/>
              <a:t> nanospring </a:t>
            </a:r>
            <a:r>
              <a:rPr lang="de-DE" dirty="0" err="1"/>
              <a:t>deformation</a:t>
            </a:r>
            <a:r>
              <a:rPr lang="de-DE" dirty="0"/>
              <a:t> was </a:t>
            </a:r>
            <a:r>
              <a:rPr lang="de-DE" dirty="0" err="1"/>
              <a:t>plotted</a:t>
            </a:r>
            <a:r>
              <a:rPr lang="de-DE" dirty="0"/>
              <a:t>. </a:t>
            </a:r>
          </a:p>
          <a:p>
            <a:endParaRPr lang="de-DE" dirty="0"/>
          </a:p>
        </p:txBody>
      </p:sp>
      <p:pic>
        <p:nvPicPr>
          <p:cNvPr id="4" name="Grafik 3">
            <a:extLst>
              <a:ext uri="{FF2B5EF4-FFF2-40B4-BE49-F238E27FC236}">
                <a16:creationId xmlns:a16="http://schemas.microsoft.com/office/drawing/2014/main" id="{77CBABDE-85E7-C943-A46B-6E525FECF17B}"/>
              </a:ext>
            </a:extLst>
          </p:cNvPr>
          <p:cNvPicPr>
            <a:picLocks noChangeAspect="1"/>
          </p:cNvPicPr>
          <p:nvPr/>
        </p:nvPicPr>
        <p:blipFill rotWithShape="1">
          <a:blip r:embed="rId2"/>
          <a:srcRect l="75042" t="50000"/>
          <a:stretch/>
        </p:blipFill>
        <p:spPr>
          <a:xfrm>
            <a:off x="168443" y="108285"/>
            <a:ext cx="2490776" cy="3416968"/>
          </a:xfrm>
          <a:prstGeom prst="rect">
            <a:avLst/>
          </a:prstGeom>
        </p:spPr>
      </p:pic>
      <p:sp>
        <p:nvSpPr>
          <p:cNvPr id="5" name="Textfeld 4">
            <a:extLst>
              <a:ext uri="{FF2B5EF4-FFF2-40B4-BE49-F238E27FC236}">
                <a16:creationId xmlns:a16="http://schemas.microsoft.com/office/drawing/2014/main" id="{000DEA0C-BF95-3042-A6EC-59C80A599D95}"/>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spTree>
    <p:extLst>
      <p:ext uri="{BB962C8B-B14F-4D97-AF65-F5344CB8AC3E}">
        <p14:creationId xmlns:p14="http://schemas.microsoft.com/office/powerpoint/2010/main" val="366450978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C44238-DA43-AC40-A8C4-5DF3C44ACA3A}"/>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24E00ADE-CCED-E346-A930-BA7C719D7DE6}"/>
              </a:ext>
            </a:extLst>
          </p:cNvPr>
          <p:cNvSpPr>
            <a:spLocks noGrp="1"/>
          </p:cNvSpPr>
          <p:nvPr>
            <p:ph idx="1"/>
          </p:nvPr>
        </p:nvSpPr>
        <p:spPr>
          <a:xfrm>
            <a:off x="537410" y="3704139"/>
            <a:ext cx="10515600" cy="4351338"/>
          </a:xfrm>
        </p:spPr>
        <p:txBody>
          <a:bodyPr>
            <a:normAutofit/>
          </a:bodyPr>
          <a:lstStyle/>
          <a:p>
            <a:r>
              <a:rPr lang="de-DE" dirty="0"/>
              <a:t>The </a:t>
            </a:r>
            <a:r>
              <a:rPr lang="de-DE" dirty="0" err="1"/>
              <a:t>deformation</a:t>
            </a:r>
            <a:r>
              <a:rPr lang="de-DE" dirty="0"/>
              <a:t> </a:t>
            </a:r>
            <a:r>
              <a:rPr lang="de-DE" dirty="0" err="1"/>
              <a:t>of</a:t>
            </a:r>
            <a:r>
              <a:rPr lang="de-DE" dirty="0"/>
              <a:t> </a:t>
            </a:r>
            <a:r>
              <a:rPr lang="de-DE" dirty="0" err="1"/>
              <a:t>the</a:t>
            </a:r>
            <a:r>
              <a:rPr lang="de-DE" dirty="0"/>
              <a:t> nanospring was </a:t>
            </a:r>
            <a:r>
              <a:rPr lang="de-DE" dirty="0" err="1"/>
              <a:t>measured</a:t>
            </a:r>
            <a:r>
              <a:rPr lang="de-DE" dirty="0"/>
              <a:t> relative </a:t>
            </a:r>
            <a:r>
              <a:rPr lang="de-DE" dirty="0" err="1"/>
              <a:t>to</a:t>
            </a:r>
            <a:r>
              <a:rPr lang="de-DE" dirty="0"/>
              <a:t> </a:t>
            </a:r>
            <a:r>
              <a:rPr lang="de-DE" dirty="0" err="1"/>
              <a:t>the</a:t>
            </a:r>
            <a:r>
              <a:rPr lang="de-DE" dirty="0"/>
              <a:t> </a:t>
            </a:r>
            <a:r>
              <a:rPr lang="de-DE" dirty="0" err="1"/>
              <a:t>first</a:t>
            </a:r>
            <a:r>
              <a:rPr lang="de-DE" dirty="0"/>
              <a:t> </a:t>
            </a:r>
            <a:r>
              <a:rPr lang="de-DE" dirty="0" err="1"/>
              <a:t>measurement</a:t>
            </a:r>
            <a:r>
              <a:rPr lang="de-DE" dirty="0"/>
              <a:t> </a:t>
            </a:r>
            <a:r>
              <a:rPr lang="de-DE" dirty="0" err="1"/>
              <a:t>point</a:t>
            </a:r>
            <a:r>
              <a:rPr lang="de-DE" dirty="0"/>
              <a:t>. </a:t>
            </a:r>
          </a:p>
          <a:p>
            <a:r>
              <a:rPr lang="de-DE" dirty="0"/>
              <a:t>This was </a:t>
            </a:r>
            <a:r>
              <a:rPr lang="de-DE" dirty="0" err="1"/>
              <a:t>necessary</a:t>
            </a:r>
            <a:r>
              <a:rPr lang="de-DE" dirty="0"/>
              <a:t> </a:t>
            </a:r>
            <a:r>
              <a:rPr lang="de-DE" dirty="0" err="1"/>
              <a:t>because</a:t>
            </a:r>
            <a:r>
              <a:rPr lang="de-DE" dirty="0"/>
              <a:t> proper </a:t>
            </a:r>
            <a:r>
              <a:rPr lang="de-DE" dirty="0" err="1"/>
              <a:t>attachment</a:t>
            </a:r>
            <a:r>
              <a:rPr lang="de-DE" dirty="0"/>
              <a:t> </a:t>
            </a:r>
            <a:r>
              <a:rPr lang="de-DE" dirty="0" err="1"/>
              <a:t>of</a:t>
            </a:r>
            <a:r>
              <a:rPr lang="de-DE" dirty="0"/>
              <a:t> </a:t>
            </a:r>
            <a:r>
              <a:rPr lang="de-DE" dirty="0" err="1"/>
              <a:t>the</a:t>
            </a:r>
            <a:r>
              <a:rPr lang="de-DE" dirty="0"/>
              <a:t> nanospring </a:t>
            </a:r>
            <a:r>
              <a:rPr lang="de-DE" dirty="0" err="1"/>
              <a:t>to</a:t>
            </a:r>
            <a:r>
              <a:rPr lang="de-DE" dirty="0"/>
              <a:t> </a:t>
            </a:r>
            <a:r>
              <a:rPr lang="de-DE" dirty="0" err="1"/>
              <a:t>the</a:t>
            </a:r>
            <a:r>
              <a:rPr lang="de-DE" dirty="0"/>
              <a:t> AFM </a:t>
            </a:r>
            <a:r>
              <a:rPr lang="de-DE" dirty="0" err="1"/>
              <a:t>cantilever</a:t>
            </a:r>
            <a:r>
              <a:rPr lang="de-DE" dirty="0"/>
              <a:t> must </a:t>
            </a:r>
            <a:r>
              <a:rPr lang="de-DE" dirty="0" err="1"/>
              <a:t>be</a:t>
            </a:r>
            <a:r>
              <a:rPr lang="de-DE" dirty="0"/>
              <a:t> </a:t>
            </a:r>
            <a:r>
              <a:rPr lang="de-DE" dirty="0" err="1"/>
              <a:t>verified</a:t>
            </a:r>
            <a:r>
              <a:rPr lang="de-DE" dirty="0"/>
              <a:t>. </a:t>
            </a:r>
          </a:p>
          <a:p>
            <a:r>
              <a:rPr lang="de-DE" dirty="0" err="1"/>
              <a:t>Afterwards</a:t>
            </a:r>
            <a:r>
              <a:rPr lang="de-DE" dirty="0"/>
              <a:t>, </a:t>
            </a:r>
            <a:r>
              <a:rPr lang="de-DE" dirty="0" err="1"/>
              <a:t>it</a:t>
            </a:r>
            <a:r>
              <a:rPr lang="de-DE" dirty="0"/>
              <a:t> was not </a:t>
            </a:r>
            <a:r>
              <a:rPr lang="de-DE" dirty="0" err="1"/>
              <a:t>possible</a:t>
            </a:r>
            <a:r>
              <a:rPr lang="de-DE" dirty="0"/>
              <a:t> </a:t>
            </a:r>
            <a:r>
              <a:rPr lang="de-DE" dirty="0" err="1"/>
              <a:t>to</a:t>
            </a:r>
            <a:r>
              <a:rPr lang="de-DE" dirty="0"/>
              <a:t> </a:t>
            </a:r>
            <a:r>
              <a:rPr lang="de-DE" dirty="0" err="1"/>
              <a:t>return</a:t>
            </a:r>
            <a:r>
              <a:rPr lang="de-DE" dirty="0"/>
              <a:t> </a:t>
            </a:r>
            <a:r>
              <a:rPr lang="de-DE" dirty="0" err="1"/>
              <a:t>to</a:t>
            </a:r>
            <a:r>
              <a:rPr lang="de-DE" dirty="0"/>
              <a:t> </a:t>
            </a:r>
            <a:r>
              <a:rPr lang="de-DE" dirty="0" err="1"/>
              <a:t>the</a:t>
            </a:r>
            <a:r>
              <a:rPr lang="de-DE" dirty="0"/>
              <a:t> </a:t>
            </a:r>
            <a:r>
              <a:rPr lang="de-DE" dirty="0" err="1"/>
              <a:t>point</a:t>
            </a:r>
            <a:r>
              <a:rPr lang="de-DE" dirty="0"/>
              <a:t> </a:t>
            </a:r>
            <a:r>
              <a:rPr lang="de-DE" dirty="0" err="1"/>
              <a:t>of</a:t>
            </a:r>
            <a:r>
              <a:rPr lang="de-DE" dirty="0"/>
              <a:t> </a:t>
            </a:r>
            <a:r>
              <a:rPr lang="de-DE" dirty="0" err="1"/>
              <a:t>zero</a:t>
            </a:r>
            <a:r>
              <a:rPr lang="de-DE" dirty="0"/>
              <a:t> </a:t>
            </a:r>
            <a:r>
              <a:rPr lang="de-DE" dirty="0" err="1"/>
              <a:t>deformation</a:t>
            </a:r>
            <a:r>
              <a:rPr lang="de-DE" dirty="0"/>
              <a:t>. </a:t>
            </a:r>
            <a:endParaRPr lang="de-AT" dirty="0"/>
          </a:p>
          <a:p>
            <a:endParaRPr lang="de-DE" dirty="0"/>
          </a:p>
        </p:txBody>
      </p:sp>
      <p:pic>
        <p:nvPicPr>
          <p:cNvPr id="4" name="Grafik 3">
            <a:extLst>
              <a:ext uri="{FF2B5EF4-FFF2-40B4-BE49-F238E27FC236}">
                <a16:creationId xmlns:a16="http://schemas.microsoft.com/office/drawing/2014/main" id="{77CBABDE-85E7-C943-A46B-6E525FECF17B}"/>
              </a:ext>
            </a:extLst>
          </p:cNvPr>
          <p:cNvPicPr>
            <a:picLocks noChangeAspect="1"/>
          </p:cNvPicPr>
          <p:nvPr/>
        </p:nvPicPr>
        <p:blipFill rotWithShape="1">
          <a:blip r:embed="rId2"/>
          <a:srcRect l="75042" t="50000"/>
          <a:stretch/>
        </p:blipFill>
        <p:spPr>
          <a:xfrm>
            <a:off x="168443" y="108285"/>
            <a:ext cx="2490776" cy="3416968"/>
          </a:xfrm>
          <a:prstGeom prst="rect">
            <a:avLst/>
          </a:prstGeom>
        </p:spPr>
      </p:pic>
      <p:sp>
        <p:nvSpPr>
          <p:cNvPr id="5" name="Textfeld 4">
            <a:extLst>
              <a:ext uri="{FF2B5EF4-FFF2-40B4-BE49-F238E27FC236}">
                <a16:creationId xmlns:a16="http://schemas.microsoft.com/office/drawing/2014/main" id="{05FAB85E-C589-934D-9A19-22CA9A9A4925}"/>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spTree>
    <p:extLst>
      <p:ext uri="{BB962C8B-B14F-4D97-AF65-F5344CB8AC3E}">
        <p14:creationId xmlns:p14="http://schemas.microsoft.com/office/powerpoint/2010/main" val="28161844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15EA65-DD07-EA46-BCD7-883CEBEBE6D4}"/>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369C1A96-354E-C940-B257-4956939FDDA8}"/>
              </a:ext>
            </a:extLst>
          </p:cNvPr>
          <p:cNvSpPr>
            <a:spLocks noGrp="1"/>
          </p:cNvSpPr>
          <p:nvPr>
            <p:ph idx="1"/>
          </p:nvPr>
        </p:nvSpPr>
        <p:spPr>
          <a:xfrm>
            <a:off x="6220326" y="1027906"/>
            <a:ext cx="5133474" cy="4351338"/>
          </a:xfrm>
        </p:spPr>
        <p:txBody>
          <a:bodyPr>
            <a:normAutofit lnSpcReduction="10000"/>
          </a:bodyPr>
          <a:lstStyle/>
          <a:p>
            <a:r>
              <a:rPr lang="de-DE" dirty="0" err="1"/>
              <a:t>Instead</a:t>
            </a:r>
            <a:r>
              <a:rPr lang="de-DE" dirty="0"/>
              <a:t>, </a:t>
            </a:r>
            <a:r>
              <a:rPr lang="de-DE" dirty="0" err="1"/>
              <a:t>the</a:t>
            </a:r>
            <a:r>
              <a:rPr lang="de-DE" dirty="0"/>
              <a:t> experimental </a:t>
            </a:r>
            <a:r>
              <a:rPr lang="de-DE" dirty="0" err="1"/>
              <a:t>data</a:t>
            </a:r>
            <a:r>
              <a:rPr lang="de-DE" dirty="0"/>
              <a:t> </a:t>
            </a:r>
            <a:r>
              <a:rPr lang="de-DE" dirty="0" err="1"/>
              <a:t>has</a:t>
            </a:r>
            <a:r>
              <a:rPr lang="de-DE" dirty="0"/>
              <a:t> </a:t>
            </a:r>
            <a:r>
              <a:rPr lang="de-DE" dirty="0" err="1"/>
              <a:t>been</a:t>
            </a:r>
            <a:r>
              <a:rPr lang="de-DE" dirty="0"/>
              <a:t> </a:t>
            </a:r>
            <a:r>
              <a:rPr lang="de-DE" dirty="0" err="1"/>
              <a:t>shifted</a:t>
            </a:r>
            <a:r>
              <a:rPr lang="de-DE" dirty="0"/>
              <a:t> such </a:t>
            </a:r>
            <a:r>
              <a:rPr lang="de-DE" dirty="0" err="1"/>
              <a:t>that</a:t>
            </a:r>
            <a:r>
              <a:rPr lang="de-DE" dirty="0"/>
              <a:t>, </a:t>
            </a:r>
            <a:r>
              <a:rPr lang="de-DE" dirty="0" err="1"/>
              <a:t>with</a:t>
            </a:r>
            <a:r>
              <a:rPr lang="de-DE" dirty="0"/>
              <a:t> </a:t>
            </a:r>
            <a:r>
              <a:rPr lang="de-DE" dirty="0" err="1"/>
              <a:t>the</a:t>
            </a:r>
            <a:r>
              <a:rPr lang="de-DE" dirty="0"/>
              <a:t> </a:t>
            </a:r>
            <a:r>
              <a:rPr lang="de-DE" dirty="0" err="1"/>
              <a:t>calculated</a:t>
            </a:r>
            <a:r>
              <a:rPr lang="de-DE" dirty="0"/>
              <a:t> linear </a:t>
            </a:r>
            <a:r>
              <a:rPr lang="de-DE" dirty="0" err="1"/>
              <a:t>elastic</a:t>
            </a:r>
            <a:r>
              <a:rPr lang="de-DE" dirty="0"/>
              <a:t> spring </a:t>
            </a:r>
            <a:r>
              <a:rPr lang="de-DE" dirty="0" err="1"/>
              <a:t>stiffness</a:t>
            </a:r>
            <a:r>
              <a:rPr lang="de-DE" dirty="0"/>
              <a:t>, </a:t>
            </a:r>
            <a:r>
              <a:rPr lang="de-DE" dirty="0" err="1"/>
              <a:t>the</a:t>
            </a:r>
            <a:r>
              <a:rPr lang="de-DE" dirty="0"/>
              <a:t> </a:t>
            </a:r>
            <a:r>
              <a:rPr lang="de-DE" dirty="0" err="1"/>
              <a:t>line</a:t>
            </a:r>
            <a:r>
              <a:rPr lang="de-DE" dirty="0"/>
              <a:t> </a:t>
            </a:r>
            <a:r>
              <a:rPr lang="de-DE" dirty="0" err="1"/>
              <a:t>begins</a:t>
            </a:r>
            <a:r>
              <a:rPr lang="de-DE" dirty="0"/>
              <a:t> at </a:t>
            </a:r>
            <a:r>
              <a:rPr lang="de-DE" dirty="0" err="1"/>
              <a:t>zero</a:t>
            </a:r>
            <a:r>
              <a:rPr lang="de-DE" dirty="0"/>
              <a:t> </a:t>
            </a:r>
            <a:r>
              <a:rPr lang="de-DE" dirty="0" err="1"/>
              <a:t>force</a:t>
            </a:r>
            <a:r>
              <a:rPr lang="de-DE" dirty="0"/>
              <a:t> </a:t>
            </a:r>
            <a:r>
              <a:rPr lang="de-DE" dirty="0" err="1"/>
              <a:t>and</a:t>
            </a:r>
            <a:r>
              <a:rPr lang="de-DE" dirty="0"/>
              <a:t> </a:t>
            </a:r>
            <a:r>
              <a:rPr lang="de-DE" dirty="0" err="1"/>
              <a:t>zero</a:t>
            </a:r>
            <a:r>
              <a:rPr lang="de-DE" dirty="0"/>
              <a:t> </a:t>
            </a:r>
            <a:r>
              <a:rPr lang="de-DE" dirty="0" err="1"/>
              <a:t>deformation</a:t>
            </a:r>
            <a:r>
              <a:rPr lang="de-DE" dirty="0"/>
              <a:t>. </a:t>
            </a:r>
          </a:p>
          <a:p>
            <a:r>
              <a:rPr lang="de-DE" dirty="0"/>
              <a:t>The </a:t>
            </a:r>
            <a:r>
              <a:rPr lang="de-DE" b="1" dirty="0" err="1"/>
              <a:t>stiffness</a:t>
            </a:r>
            <a:r>
              <a:rPr lang="de-DE" dirty="0"/>
              <a:t> </a:t>
            </a:r>
            <a:r>
              <a:rPr lang="de-DE" dirty="0" err="1"/>
              <a:t>of</a:t>
            </a:r>
            <a:r>
              <a:rPr lang="de-DE" dirty="0"/>
              <a:t> </a:t>
            </a:r>
            <a:r>
              <a:rPr lang="de-DE" dirty="0" err="1"/>
              <a:t>the</a:t>
            </a:r>
            <a:r>
              <a:rPr lang="de-DE" dirty="0"/>
              <a:t> spring was </a:t>
            </a:r>
            <a:r>
              <a:rPr lang="de-DE" dirty="0" err="1"/>
              <a:t>estimated</a:t>
            </a:r>
            <a:r>
              <a:rPr lang="de-DE" dirty="0"/>
              <a:t> </a:t>
            </a:r>
            <a:r>
              <a:rPr lang="de-DE" dirty="0" err="1"/>
              <a:t>to</a:t>
            </a:r>
            <a:r>
              <a:rPr lang="de-DE" dirty="0"/>
              <a:t> </a:t>
            </a:r>
            <a:r>
              <a:rPr lang="de-DE" dirty="0" err="1"/>
              <a:t>be</a:t>
            </a:r>
            <a:r>
              <a:rPr lang="de-DE" dirty="0"/>
              <a:t> </a:t>
            </a:r>
            <a:r>
              <a:rPr lang="de-DE" b="1" dirty="0"/>
              <a:t>0.0233N/m</a:t>
            </a:r>
            <a:r>
              <a:rPr lang="de-DE" dirty="0"/>
              <a:t>. </a:t>
            </a:r>
          </a:p>
          <a:p>
            <a:r>
              <a:rPr lang="de-DE" dirty="0"/>
              <a:t>The linear </a:t>
            </a:r>
            <a:r>
              <a:rPr lang="de-DE" dirty="0" err="1"/>
              <a:t>elastic</a:t>
            </a:r>
            <a:r>
              <a:rPr lang="de-DE" dirty="0"/>
              <a:t> </a:t>
            </a:r>
            <a:r>
              <a:rPr lang="de-DE" dirty="0" err="1"/>
              <a:t>region</a:t>
            </a:r>
            <a:r>
              <a:rPr lang="de-DE" dirty="0"/>
              <a:t> </a:t>
            </a:r>
            <a:r>
              <a:rPr lang="de-DE" dirty="0" err="1"/>
              <a:t>of</a:t>
            </a:r>
            <a:r>
              <a:rPr lang="de-DE" dirty="0"/>
              <a:t> </a:t>
            </a:r>
            <a:r>
              <a:rPr lang="de-DE" dirty="0" err="1"/>
              <a:t>the</a:t>
            </a:r>
            <a:r>
              <a:rPr lang="de-DE" dirty="0"/>
              <a:t> nanospring </a:t>
            </a:r>
            <a:r>
              <a:rPr lang="de-DE" dirty="0" err="1"/>
              <a:t>extends</a:t>
            </a:r>
            <a:r>
              <a:rPr lang="de-DE" dirty="0"/>
              <a:t> </a:t>
            </a:r>
            <a:r>
              <a:rPr lang="de-DE" dirty="0" err="1"/>
              <a:t>to</a:t>
            </a:r>
            <a:r>
              <a:rPr lang="de-DE" dirty="0"/>
              <a:t> a </a:t>
            </a:r>
            <a:r>
              <a:rPr lang="de-DE" dirty="0" err="1"/>
              <a:t>deformation</a:t>
            </a:r>
            <a:r>
              <a:rPr lang="de-DE" dirty="0"/>
              <a:t> </a:t>
            </a:r>
            <a:r>
              <a:rPr lang="de-DE" dirty="0" err="1"/>
              <a:t>of</a:t>
            </a:r>
            <a:r>
              <a:rPr lang="de-DE" dirty="0"/>
              <a:t> 4.5um. </a:t>
            </a:r>
          </a:p>
        </p:txBody>
      </p:sp>
      <p:pic>
        <p:nvPicPr>
          <p:cNvPr id="4" name="Inhaltsplatzhalter 4">
            <a:extLst>
              <a:ext uri="{FF2B5EF4-FFF2-40B4-BE49-F238E27FC236}">
                <a16:creationId xmlns:a16="http://schemas.microsoft.com/office/drawing/2014/main" id="{55AE71C7-9E8C-CB48-8E94-B5C3EC0172FD}"/>
              </a:ext>
            </a:extLst>
          </p:cNvPr>
          <p:cNvPicPr>
            <a:picLocks noChangeAspect="1"/>
          </p:cNvPicPr>
          <p:nvPr/>
        </p:nvPicPr>
        <p:blipFill rotWithShape="1">
          <a:blip r:embed="rId2"/>
          <a:srcRect t="31041" r="50000"/>
          <a:stretch/>
        </p:blipFill>
        <p:spPr>
          <a:xfrm>
            <a:off x="0" y="1015873"/>
            <a:ext cx="6096000" cy="4633509"/>
          </a:xfrm>
          <a:prstGeom prst="rect">
            <a:avLst/>
          </a:prstGeom>
        </p:spPr>
      </p:pic>
      <p:sp>
        <p:nvSpPr>
          <p:cNvPr id="5" name="Textfeld 4">
            <a:extLst>
              <a:ext uri="{FF2B5EF4-FFF2-40B4-BE49-F238E27FC236}">
                <a16:creationId xmlns:a16="http://schemas.microsoft.com/office/drawing/2014/main" id="{5B0A3E54-11DF-4045-9CC6-6ABD47B5CD07}"/>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spTree>
    <p:extLst>
      <p:ext uri="{BB962C8B-B14F-4D97-AF65-F5344CB8AC3E}">
        <p14:creationId xmlns:p14="http://schemas.microsoft.com/office/powerpoint/2010/main" val="249815130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15EA65-DD07-EA46-BCD7-883CEBEBE6D4}"/>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369C1A96-354E-C940-B257-4956939FDDA8}"/>
              </a:ext>
            </a:extLst>
          </p:cNvPr>
          <p:cNvSpPr>
            <a:spLocks noGrp="1"/>
          </p:cNvSpPr>
          <p:nvPr>
            <p:ph idx="1"/>
          </p:nvPr>
        </p:nvSpPr>
        <p:spPr>
          <a:xfrm>
            <a:off x="6220326" y="1298044"/>
            <a:ext cx="5133474" cy="4351338"/>
          </a:xfrm>
        </p:spPr>
        <p:txBody>
          <a:bodyPr>
            <a:normAutofit/>
          </a:bodyPr>
          <a:lstStyle/>
          <a:p>
            <a:r>
              <a:rPr lang="de-DE" dirty="0"/>
              <a:t>An </a:t>
            </a:r>
            <a:r>
              <a:rPr lang="de-DE" dirty="0" err="1"/>
              <a:t>exponential</a:t>
            </a:r>
            <a:r>
              <a:rPr lang="de-DE" dirty="0"/>
              <a:t> </a:t>
            </a:r>
            <a:r>
              <a:rPr lang="de-DE" dirty="0" err="1"/>
              <a:t>approximation</a:t>
            </a:r>
            <a:r>
              <a:rPr lang="de-DE" dirty="0"/>
              <a:t> was </a:t>
            </a:r>
            <a:r>
              <a:rPr lang="de-DE" dirty="0" err="1"/>
              <a:t>fitted</a:t>
            </a:r>
            <a:r>
              <a:rPr lang="de-DE" dirty="0"/>
              <a:t> </a:t>
            </a:r>
            <a:r>
              <a:rPr lang="de-DE" dirty="0" err="1"/>
              <a:t>to</a:t>
            </a:r>
            <a:r>
              <a:rPr lang="de-DE" dirty="0"/>
              <a:t> </a:t>
            </a:r>
            <a:r>
              <a:rPr lang="de-DE" dirty="0" err="1"/>
              <a:t>the</a:t>
            </a:r>
            <a:r>
              <a:rPr lang="de-DE" dirty="0"/>
              <a:t> </a:t>
            </a:r>
            <a:r>
              <a:rPr lang="de-DE" dirty="0" err="1"/>
              <a:t>nonlinear</a:t>
            </a:r>
            <a:r>
              <a:rPr lang="de-DE" dirty="0"/>
              <a:t> </a:t>
            </a:r>
            <a:r>
              <a:rPr lang="de-DE" dirty="0" err="1"/>
              <a:t>region</a:t>
            </a:r>
            <a:r>
              <a:rPr lang="de-DE" dirty="0"/>
              <a:t>. </a:t>
            </a:r>
          </a:p>
          <a:p>
            <a:r>
              <a:rPr lang="de-DE" dirty="0" err="1"/>
              <a:t>When</a:t>
            </a:r>
            <a:r>
              <a:rPr lang="de-DE" dirty="0"/>
              <a:t> </a:t>
            </a:r>
            <a:r>
              <a:rPr lang="de-DE" dirty="0" err="1"/>
              <a:t>the</a:t>
            </a:r>
            <a:r>
              <a:rPr lang="de-DE" dirty="0"/>
              <a:t> </a:t>
            </a:r>
            <a:r>
              <a:rPr lang="de-DE" dirty="0" err="1"/>
              <a:t>applied</a:t>
            </a:r>
            <a:r>
              <a:rPr lang="de-DE" dirty="0"/>
              <a:t> </a:t>
            </a:r>
            <a:r>
              <a:rPr lang="de-DE" dirty="0" err="1"/>
              <a:t>force</a:t>
            </a:r>
            <a:r>
              <a:rPr lang="de-DE" dirty="0"/>
              <a:t> </a:t>
            </a:r>
            <a:r>
              <a:rPr lang="de-DE" dirty="0" err="1"/>
              <a:t>reached</a:t>
            </a:r>
            <a:r>
              <a:rPr lang="de-DE" dirty="0"/>
              <a:t> 0.176uN, </a:t>
            </a:r>
            <a:r>
              <a:rPr lang="de-DE" dirty="0" err="1"/>
              <a:t>the</a:t>
            </a:r>
            <a:r>
              <a:rPr lang="de-DE" dirty="0"/>
              <a:t> </a:t>
            </a:r>
            <a:r>
              <a:rPr lang="de-DE" dirty="0" err="1"/>
              <a:t>attachment</a:t>
            </a:r>
            <a:r>
              <a:rPr lang="de-DE" dirty="0"/>
              <a:t> </a:t>
            </a:r>
            <a:r>
              <a:rPr lang="de-DE" dirty="0" err="1"/>
              <a:t>between</a:t>
            </a:r>
            <a:r>
              <a:rPr lang="de-DE" dirty="0"/>
              <a:t> </a:t>
            </a:r>
            <a:r>
              <a:rPr lang="de-DE" dirty="0" err="1"/>
              <a:t>the</a:t>
            </a:r>
            <a:r>
              <a:rPr lang="de-DE" dirty="0"/>
              <a:t> nanospring </a:t>
            </a:r>
            <a:r>
              <a:rPr lang="de-DE" dirty="0" err="1"/>
              <a:t>and</a:t>
            </a:r>
            <a:r>
              <a:rPr lang="de-DE" dirty="0"/>
              <a:t> </a:t>
            </a:r>
            <a:r>
              <a:rPr lang="de-DE" dirty="0" err="1"/>
              <a:t>the</a:t>
            </a:r>
            <a:r>
              <a:rPr lang="de-DE" dirty="0"/>
              <a:t> AFM </a:t>
            </a:r>
            <a:r>
              <a:rPr lang="de-DE" dirty="0" err="1"/>
              <a:t>cantilever</a:t>
            </a:r>
            <a:r>
              <a:rPr lang="de-DE" dirty="0"/>
              <a:t> </a:t>
            </a:r>
            <a:r>
              <a:rPr lang="de-DE" dirty="0" err="1"/>
              <a:t>broke</a:t>
            </a:r>
            <a:r>
              <a:rPr lang="de-DE" dirty="0"/>
              <a:t>. </a:t>
            </a:r>
          </a:p>
          <a:p>
            <a:r>
              <a:rPr lang="de-DE" dirty="0"/>
              <a:t>Finite </a:t>
            </a:r>
            <a:r>
              <a:rPr lang="de-DE" dirty="0" err="1"/>
              <a:t>element</a:t>
            </a:r>
            <a:r>
              <a:rPr lang="de-DE" dirty="0"/>
              <a:t> </a:t>
            </a:r>
            <a:r>
              <a:rPr lang="de-DE" dirty="0" err="1"/>
              <a:t>simulation</a:t>
            </a:r>
            <a:r>
              <a:rPr lang="de-DE" dirty="0"/>
              <a:t> (ANSYS 9.0) was </a:t>
            </a:r>
            <a:r>
              <a:rPr lang="de-DE" dirty="0" err="1"/>
              <a:t>used</a:t>
            </a:r>
            <a:r>
              <a:rPr lang="de-DE" dirty="0"/>
              <a:t> </a:t>
            </a:r>
            <a:r>
              <a:rPr lang="de-DE" dirty="0" err="1"/>
              <a:t>to</a:t>
            </a:r>
            <a:r>
              <a:rPr lang="de-DE" dirty="0"/>
              <a:t> </a:t>
            </a:r>
            <a:r>
              <a:rPr lang="de-DE" dirty="0" err="1"/>
              <a:t>validate</a:t>
            </a:r>
            <a:r>
              <a:rPr lang="de-DE" dirty="0"/>
              <a:t> </a:t>
            </a:r>
            <a:r>
              <a:rPr lang="de-DE" dirty="0" err="1"/>
              <a:t>the</a:t>
            </a:r>
            <a:r>
              <a:rPr lang="de-DE" dirty="0"/>
              <a:t> experimental </a:t>
            </a:r>
            <a:r>
              <a:rPr lang="de-DE" dirty="0" err="1"/>
              <a:t>data</a:t>
            </a:r>
            <a:r>
              <a:rPr lang="de-DE" dirty="0"/>
              <a:t>. </a:t>
            </a:r>
          </a:p>
        </p:txBody>
      </p:sp>
      <p:pic>
        <p:nvPicPr>
          <p:cNvPr id="4" name="Inhaltsplatzhalter 4">
            <a:extLst>
              <a:ext uri="{FF2B5EF4-FFF2-40B4-BE49-F238E27FC236}">
                <a16:creationId xmlns:a16="http://schemas.microsoft.com/office/drawing/2014/main" id="{55AE71C7-9E8C-CB48-8E94-B5C3EC0172FD}"/>
              </a:ext>
            </a:extLst>
          </p:cNvPr>
          <p:cNvPicPr>
            <a:picLocks noChangeAspect="1"/>
          </p:cNvPicPr>
          <p:nvPr/>
        </p:nvPicPr>
        <p:blipFill rotWithShape="1">
          <a:blip r:embed="rId2"/>
          <a:srcRect t="31041" r="50000"/>
          <a:stretch/>
        </p:blipFill>
        <p:spPr>
          <a:xfrm>
            <a:off x="0" y="1015873"/>
            <a:ext cx="6096000" cy="4633509"/>
          </a:xfrm>
          <a:prstGeom prst="rect">
            <a:avLst/>
          </a:prstGeom>
        </p:spPr>
      </p:pic>
      <p:sp>
        <p:nvSpPr>
          <p:cNvPr id="5" name="Textfeld 4">
            <a:extLst>
              <a:ext uri="{FF2B5EF4-FFF2-40B4-BE49-F238E27FC236}">
                <a16:creationId xmlns:a16="http://schemas.microsoft.com/office/drawing/2014/main" id="{2D5D0B4B-AE6A-654B-8AAD-9A045E4B7033}"/>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spTree>
    <p:extLst>
      <p:ext uri="{BB962C8B-B14F-4D97-AF65-F5344CB8AC3E}">
        <p14:creationId xmlns:p14="http://schemas.microsoft.com/office/powerpoint/2010/main" val="294706191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15EA65-DD07-EA46-BCD7-883CEBEBE6D4}"/>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369C1A96-354E-C940-B257-4956939FDDA8}"/>
              </a:ext>
            </a:extLst>
          </p:cNvPr>
          <p:cNvSpPr>
            <a:spLocks noGrp="1"/>
          </p:cNvSpPr>
          <p:nvPr>
            <p:ph idx="1"/>
          </p:nvPr>
        </p:nvSpPr>
        <p:spPr>
          <a:xfrm>
            <a:off x="6220326" y="1027906"/>
            <a:ext cx="5133474" cy="4351338"/>
          </a:xfrm>
        </p:spPr>
        <p:txBody>
          <a:bodyPr>
            <a:normAutofit/>
          </a:bodyPr>
          <a:lstStyle/>
          <a:p>
            <a:r>
              <a:rPr lang="de-DE" dirty="0"/>
              <a:t>The </a:t>
            </a:r>
            <a:r>
              <a:rPr lang="de-DE" dirty="0" err="1"/>
              <a:t>measured</a:t>
            </a:r>
            <a:r>
              <a:rPr lang="de-DE" dirty="0"/>
              <a:t> </a:t>
            </a:r>
            <a:r>
              <a:rPr lang="de-DE" dirty="0" err="1"/>
              <a:t>stiffness</a:t>
            </a:r>
            <a:r>
              <a:rPr lang="de-DE" dirty="0"/>
              <a:t> falls </a:t>
            </a:r>
            <a:r>
              <a:rPr lang="de-DE" dirty="0" err="1"/>
              <a:t>into</a:t>
            </a:r>
            <a:r>
              <a:rPr lang="de-DE" dirty="0"/>
              <a:t> </a:t>
            </a:r>
            <a:r>
              <a:rPr lang="de-DE" dirty="0" err="1"/>
              <a:t>this</a:t>
            </a:r>
            <a:r>
              <a:rPr lang="de-DE" dirty="0"/>
              <a:t> </a:t>
            </a:r>
            <a:r>
              <a:rPr lang="de-DE" dirty="0" err="1"/>
              <a:t>range</a:t>
            </a:r>
            <a:r>
              <a:rPr lang="de-DE" dirty="0"/>
              <a:t> at 22.0% </a:t>
            </a:r>
            <a:r>
              <a:rPr lang="de-DE" dirty="0" err="1"/>
              <a:t>above</a:t>
            </a:r>
            <a:r>
              <a:rPr lang="de-DE" dirty="0"/>
              <a:t> </a:t>
            </a:r>
            <a:r>
              <a:rPr lang="de-DE" dirty="0" err="1"/>
              <a:t>the</a:t>
            </a:r>
            <a:r>
              <a:rPr lang="de-DE" dirty="0"/>
              <a:t> </a:t>
            </a:r>
            <a:r>
              <a:rPr lang="de-DE" dirty="0" err="1"/>
              <a:t>minimum</a:t>
            </a:r>
            <a:r>
              <a:rPr lang="de-DE" dirty="0"/>
              <a:t> </a:t>
            </a:r>
            <a:r>
              <a:rPr lang="de-DE" dirty="0" err="1"/>
              <a:t>value</a:t>
            </a:r>
            <a:r>
              <a:rPr lang="de-DE" dirty="0"/>
              <a:t> </a:t>
            </a:r>
            <a:r>
              <a:rPr lang="de-DE" dirty="0" err="1"/>
              <a:t>and</a:t>
            </a:r>
            <a:r>
              <a:rPr lang="de-DE" dirty="0"/>
              <a:t> 22.8% </a:t>
            </a:r>
            <a:r>
              <a:rPr lang="de-DE" dirty="0" err="1"/>
              <a:t>below</a:t>
            </a:r>
            <a:r>
              <a:rPr lang="de-DE" dirty="0"/>
              <a:t> </a:t>
            </a:r>
            <a:r>
              <a:rPr lang="de-DE" dirty="0" err="1"/>
              <a:t>the</a:t>
            </a:r>
            <a:r>
              <a:rPr lang="de-DE" dirty="0"/>
              <a:t> </a:t>
            </a:r>
            <a:r>
              <a:rPr lang="de-DE" dirty="0" err="1"/>
              <a:t>maximum</a:t>
            </a:r>
            <a:r>
              <a:rPr lang="de-DE" dirty="0"/>
              <a:t> </a:t>
            </a:r>
            <a:r>
              <a:rPr lang="de-DE" dirty="0" err="1"/>
              <a:t>value</a:t>
            </a:r>
            <a:r>
              <a:rPr lang="de-DE" dirty="0"/>
              <a:t>, </a:t>
            </a:r>
            <a:r>
              <a:rPr lang="de-DE" dirty="0" err="1"/>
              <a:t>and</a:t>
            </a:r>
            <a:r>
              <a:rPr lang="de-DE" dirty="0"/>
              <a:t> </a:t>
            </a:r>
            <a:r>
              <a:rPr lang="de-DE" dirty="0" err="1"/>
              <a:t>very</a:t>
            </a:r>
            <a:r>
              <a:rPr lang="de-DE" dirty="0"/>
              <a:t> </a:t>
            </a:r>
            <a:r>
              <a:rPr lang="de-DE" dirty="0" err="1"/>
              <a:t>close</a:t>
            </a:r>
            <a:r>
              <a:rPr lang="de-DE" dirty="0"/>
              <a:t> </a:t>
            </a:r>
            <a:r>
              <a:rPr lang="de-DE" dirty="0" err="1"/>
              <a:t>to</a:t>
            </a:r>
            <a:r>
              <a:rPr lang="de-DE" dirty="0"/>
              <a:t> </a:t>
            </a:r>
            <a:r>
              <a:rPr lang="de-DE" dirty="0" err="1"/>
              <a:t>the</a:t>
            </a:r>
            <a:r>
              <a:rPr lang="de-DE" dirty="0"/>
              <a:t> </a:t>
            </a:r>
            <a:r>
              <a:rPr lang="de-DE" dirty="0" err="1"/>
              <a:t>stiffness</a:t>
            </a:r>
            <a:r>
              <a:rPr lang="de-DE" dirty="0"/>
              <a:t> </a:t>
            </a:r>
            <a:r>
              <a:rPr lang="de-DE" dirty="0" err="1"/>
              <a:t>of</a:t>
            </a:r>
            <a:r>
              <a:rPr lang="de-DE" dirty="0"/>
              <a:t> a 4.5 turn nanospring, </a:t>
            </a:r>
            <a:r>
              <a:rPr lang="de-DE" dirty="0" err="1"/>
              <a:t>which</a:t>
            </a:r>
            <a:r>
              <a:rPr lang="de-DE" dirty="0"/>
              <a:t> </a:t>
            </a:r>
            <a:r>
              <a:rPr lang="de-DE" dirty="0" err="1"/>
              <a:t>has</a:t>
            </a:r>
            <a:r>
              <a:rPr lang="de-DE" dirty="0"/>
              <a:t> a </a:t>
            </a:r>
            <a:r>
              <a:rPr lang="de-DE" dirty="0" err="1"/>
              <a:t>stiffness</a:t>
            </a:r>
            <a:r>
              <a:rPr lang="de-DE" dirty="0"/>
              <a:t> </a:t>
            </a:r>
            <a:r>
              <a:rPr lang="de-DE" dirty="0" err="1"/>
              <a:t>of</a:t>
            </a:r>
            <a:r>
              <a:rPr lang="de-DE" dirty="0"/>
              <a:t> 0.0230N/m </a:t>
            </a:r>
            <a:r>
              <a:rPr lang="de-DE" dirty="0" err="1"/>
              <a:t>according</a:t>
            </a:r>
            <a:r>
              <a:rPr lang="de-DE" dirty="0"/>
              <a:t> </a:t>
            </a:r>
            <a:r>
              <a:rPr lang="de-DE" dirty="0" err="1"/>
              <a:t>to</a:t>
            </a:r>
            <a:r>
              <a:rPr lang="de-DE" dirty="0"/>
              <a:t> </a:t>
            </a:r>
            <a:r>
              <a:rPr lang="de-DE" dirty="0" err="1"/>
              <a:t>the</a:t>
            </a:r>
            <a:r>
              <a:rPr lang="de-DE" dirty="0"/>
              <a:t> </a:t>
            </a:r>
            <a:r>
              <a:rPr lang="de-DE" dirty="0" err="1"/>
              <a:t>simulation</a:t>
            </a:r>
            <a:r>
              <a:rPr lang="de-DE" dirty="0"/>
              <a:t>. </a:t>
            </a:r>
          </a:p>
          <a:p>
            <a:endParaRPr lang="de-DE" dirty="0"/>
          </a:p>
        </p:txBody>
      </p:sp>
      <p:pic>
        <p:nvPicPr>
          <p:cNvPr id="4" name="Inhaltsplatzhalter 4">
            <a:extLst>
              <a:ext uri="{FF2B5EF4-FFF2-40B4-BE49-F238E27FC236}">
                <a16:creationId xmlns:a16="http://schemas.microsoft.com/office/drawing/2014/main" id="{55AE71C7-9E8C-CB48-8E94-B5C3EC0172FD}"/>
              </a:ext>
            </a:extLst>
          </p:cNvPr>
          <p:cNvPicPr>
            <a:picLocks noChangeAspect="1"/>
          </p:cNvPicPr>
          <p:nvPr/>
        </p:nvPicPr>
        <p:blipFill rotWithShape="1">
          <a:blip r:embed="rId2"/>
          <a:srcRect t="31041" r="50000"/>
          <a:stretch/>
        </p:blipFill>
        <p:spPr>
          <a:xfrm>
            <a:off x="0" y="1015873"/>
            <a:ext cx="6096000" cy="4633509"/>
          </a:xfrm>
          <a:prstGeom prst="rect">
            <a:avLst/>
          </a:prstGeom>
        </p:spPr>
      </p:pic>
      <p:sp>
        <p:nvSpPr>
          <p:cNvPr id="5" name="Textfeld 4">
            <a:extLst>
              <a:ext uri="{FF2B5EF4-FFF2-40B4-BE49-F238E27FC236}">
                <a16:creationId xmlns:a16="http://schemas.microsoft.com/office/drawing/2014/main" id="{97D12A63-CCC4-874E-9924-C60D0C174EDC}"/>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spTree>
    <p:extLst>
      <p:ext uri="{BB962C8B-B14F-4D97-AF65-F5344CB8AC3E}">
        <p14:creationId xmlns:p14="http://schemas.microsoft.com/office/powerpoint/2010/main" val="101742020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CAA88D15-56F9-0B46-8DA1-4390B396B5D5}"/>
              </a:ext>
            </a:extLst>
          </p:cNvPr>
          <p:cNvPicPr>
            <a:picLocks noChangeAspect="1"/>
          </p:cNvPicPr>
          <p:nvPr/>
        </p:nvPicPr>
        <p:blipFill rotWithShape="1">
          <a:blip r:embed="rId2"/>
          <a:srcRect l="50000" t="31041"/>
          <a:stretch/>
        </p:blipFill>
        <p:spPr>
          <a:xfrm>
            <a:off x="1371600" y="365125"/>
            <a:ext cx="6096000" cy="4633509"/>
          </a:xfrm>
          <a:prstGeom prst="rect">
            <a:avLst/>
          </a:prstGeom>
        </p:spPr>
      </p:pic>
      <p:sp>
        <p:nvSpPr>
          <p:cNvPr id="2" name="Titel 1">
            <a:extLst>
              <a:ext uri="{FF2B5EF4-FFF2-40B4-BE49-F238E27FC236}">
                <a16:creationId xmlns:a16="http://schemas.microsoft.com/office/drawing/2014/main" id="{E415EA65-DD07-EA46-BCD7-883CEBEBE6D4}"/>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369C1A96-354E-C940-B257-4956939FDDA8}"/>
              </a:ext>
            </a:extLst>
          </p:cNvPr>
          <p:cNvSpPr>
            <a:spLocks noGrp="1"/>
          </p:cNvSpPr>
          <p:nvPr>
            <p:ph idx="1"/>
          </p:nvPr>
        </p:nvSpPr>
        <p:spPr>
          <a:xfrm>
            <a:off x="0" y="5275053"/>
            <a:ext cx="12192000" cy="4351338"/>
          </a:xfrm>
        </p:spPr>
        <p:txBody>
          <a:bodyPr>
            <a:normAutofit/>
          </a:bodyPr>
          <a:lstStyle/>
          <a:p>
            <a:r>
              <a:rPr lang="de-DE" b="1" dirty="0" err="1"/>
              <a:t>Electrical</a:t>
            </a:r>
            <a:r>
              <a:rPr lang="de-DE" b="1" dirty="0"/>
              <a:t> </a:t>
            </a:r>
            <a:r>
              <a:rPr lang="de-DE" b="1" dirty="0" err="1"/>
              <a:t>characterization</a:t>
            </a:r>
            <a:r>
              <a:rPr lang="de-DE" b="1" dirty="0"/>
              <a:t> </a:t>
            </a:r>
            <a:r>
              <a:rPr lang="de-DE" dirty="0" err="1"/>
              <a:t>experiments</a:t>
            </a:r>
            <a:r>
              <a:rPr lang="de-DE" dirty="0"/>
              <a:t> on a nanospring </a:t>
            </a:r>
            <a:r>
              <a:rPr lang="de-DE" dirty="0" err="1"/>
              <a:t>with</a:t>
            </a:r>
            <a:r>
              <a:rPr lang="de-DE" dirty="0"/>
              <a:t> 11 </a:t>
            </a:r>
            <a:r>
              <a:rPr lang="de-DE" dirty="0" err="1"/>
              <a:t>turns</a:t>
            </a:r>
            <a:r>
              <a:rPr lang="de-DE" dirty="0"/>
              <a:t> </a:t>
            </a:r>
            <a:r>
              <a:rPr lang="de-DE" dirty="0" err="1"/>
              <a:t>using</a:t>
            </a:r>
            <a:r>
              <a:rPr lang="de-DE" dirty="0"/>
              <a:t> </a:t>
            </a:r>
            <a:r>
              <a:rPr lang="de-DE" dirty="0" err="1"/>
              <a:t>the</a:t>
            </a:r>
            <a:r>
              <a:rPr lang="de-DE" dirty="0"/>
              <a:t> </a:t>
            </a:r>
            <a:r>
              <a:rPr lang="de-DE" dirty="0" err="1"/>
              <a:t>configuration</a:t>
            </a:r>
            <a:r>
              <a:rPr lang="de-DE" dirty="0"/>
              <a:t> </a:t>
            </a:r>
            <a:r>
              <a:rPr lang="de-DE" dirty="0" err="1"/>
              <a:t>as</a:t>
            </a:r>
            <a:r>
              <a:rPr lang="de-DE" dirty="0"/>
              <a:t> </a:t>
            </a:r>
            <a:r>
              <a:rPr lang="de-DE" dirty="0" err="1"/>
              <a:t>shown</a:t>
            </a:r>
            <a:r>
              <a:rPr lang="de-DE" dirty="0"/>
              <a:t> in </a:t>
            </a:r>
            <a:r>
              <a:rPr lang="de-DE" dirty="0" err="1"/>
              <a:t>the</a:t>
            </a:r>
            <a:r>
              <a:rPr lang="de-DE" dirty="0"/>
              <a:t> </a:t>
            </a:r>
            <a:r>
              <a:rPr lang="de-DE" dirty="0" err="1"/>
              <a:t>right</a:t>
            </a:r>
            <a:r>
              <a:rPr lang="de-DE" dirty="0"/>
              <a:t> </a:t>
            </a:r>
            <a:r>
              <a:rPr lang="de-DE" dirty="0" err="1"/>
              <a:t>figure</a:t>
            </a:r>
            <a:r>
              <a:rPr lang="de-DE" dirty="0"/>
              <a:t>. </a:t>
            </a:r>
          </a:p>
        </p:txBody>
      </p:sp>
      <p:pic>
        <p:nvPicPr>
          <p:cNvPr id="6" name="Grafik 5">
            <a:extLst>
              <a:ext uri="{FF2B5EF4-FFF2-40B4-BE49-F238E27FC236}">
                <a16:creationId xmlns:a16="http://schemas.microsoft.com/office/drawing/2014/main" id="{C04BB469-F410-1B47-A471-DFFC2E514E32}"/>
              </a:ext>
            </a:extLst>
          </p:cNvPr>
          <p:cNvPicPr>
            <a:picLocks noChangeAspect="1"/>
          </p:cNvPicPr>
          <p:nvPr/>
        </p:nvPicPr>
        <p:blipFill rotWithShape="1">
          <a:blip r:embed="rId3"/>
          <a:srcRect l="50000" t="50000" r="25136"/>
          <a:stretch/>
        </p:blipFill>
        <p:spPr>
          <a:xfrm>
            <a:off x="7591926" y="373392"/>
            <a:ext cx="3392906" cy="4672202"/>
          </a:xfrm>
          <a:prstGeom prst="rect">
            <a:avLst/>
          </a:prstGeom>
        </p:spPr>
      </p:pic>
      <p:sp>
        <p:nvSpPr>
          <p:cNvPr id="7" name="Textfeld 6">
            <a:extLst>
              <a:ext uri="{FF2B5EF4-FFF2-40B4-BE49-F238E27FC236}">
                <a16:creationId xmlns:a16="http://schemas.microsoft.com/office/drawing/2014/main" id="{A79DB8FC-D416-6149-843B-113388812107}"/>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spTree>
    <p:extLst>
      <p:ext uri="{BB962C8B-B14F-4D97-AF65-F5344CB8AC3E}">
        <p14:creationId xmlns:p14="http://schemas.microsoft.com/office/powerpoint/2010/main" val="4228815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59A11B3-EC06-AB4A-883C-D4382DD4E2F4}"/>
              </a:ext>
            </a:extLst>
          </p:cNvPr>
          <p:cNvSpPr>
            <a:spLocks noGrp="1"/>
          </p:cNvSpPr>
          <p:nvPr>
            <p:ph idx="1"/>
          </p:nvPr>
        </p:nvSpPr>
        <p:spPr/>
        <p:txBody>
          <a:bodyPr>
            <a:normAutofit/>
          </a:bodyPr>
          <a:lstStyle/>
          <a:p>
            <a:r>
              <a:rPr lang="de-DE" dirty="0"/>
              <a:t>The </a:t>
            </a:r>
            <a:r>
              <a:rPr lang="de-DE" dirty="0" err="1"/>
              <a:t>positioning</a:t>
            </a:r>
            <a:r>
              <a:rPr lang="de-DE" dirty="0"/>
              <a:t> </a:t>
            </a:r>
            <a:r>
              <a:rPr lang="de-DE" dirty="0" err="1"/>
              <a:t>of</a:t>
            </a:r>
            <a:r>
              <a:rPr lang="de-DE" dirty="0"/>
              <a:t> </a:t>
            </a:r>
            <a:r>
              <a:rPr lang="de-DE" dirty="0" err="1"/>
              <a:t>nanorobots</a:t>
            </a:r>
            <a:r>
              <a:rPr lang="de-DE" dirty="0"/>
              <a:t> </a:t>
            </a:r>
            <a:r>
              <a:rPr lang="de-DE" dirty="0" err="1"/>
              <a:t>and</a:t>
            </a:r>
            <a:r>
              <a:rPr lang="de-DE" dirty="0"/>
              <a:t> </a:t>
            </a:r>
            <a:r>
              <a:rPr lang="de-DE" dirty="0" err="1"/>
              <a:t>nanorobotic</a:t>
            </a:r>
            <a:r>
              <a:rPr lang="de-DE" dirty="0"/>
              <a:t> </a:t>
            </a:r>
            <a:r>
              <a:rPr lang="de-DE" dirty="0" err="1"/>
              <a:t>manipulators</a:t>
            </a:r>
            <a:r>
              <a:rPr lang="de-DE" dirty="0"/>
              <a:t> </a:t>
            </a:r>
            <a:r>
              <a:rPr lang="de-DE" dirty="0" err="1"/>
              <a:t>depends</a:t>
            </a:r>
            <a:r>
              <a:rPr lang="de-DE" dirty="0"/>
              <a:t> </a:t>
            </a:r>
            <a:r>
              <a:rPr lang="de-DE" dirty="0" err="1"/>
              <a:t>largely</a:t>
            </a:r>
            <a:r>
              <a:rPr lang="de-DE" dirty="0"/>
              <a:t> on </a:t>
            </a:r>
            <a:r>
              <a:rPr lang="de-DE" b="1" dirty="0" err="1"/>
              <a:t>nanoactuators</a:t>
            </a:r>
            <a:r>
              <a:rPr lang="de-DE" dirty="0"/>
              <a:t>. </a:t>
            </a:r>
          </a:p>
          <a:p>
            <a:r>
              <a:rPr lang="de-DE" dirty="0" err="1"/>
              <a:t>While</a:t>
            </a:r>
            <a:r>
              <a:rPr lang="de-DE" dirty="0"/>
              <a:t> </a:t>
            </a:r>
            <a:r>
              <a:rPr lang="de-DE" dirty="0" err="1"/>
              <a:t>nanosized</a:t>
            </a:r>
            <a:r>
              <a:rPr lang="de-DE" dirty="0"/>
              <a:t> </a:t>
            </a:r>
            <a:r>
              <a:rPr lang="de-DE" dirty="0" err="1"/>
              <a:t>actuators</a:t>
            </a:r>
            <a:r>
              <a:rPr lang="de-DE" dirty="0"/>
              <a:t> </a:t>
            </a:r>
            <a:r>
              <a:rPr lang="de-DE" dirty="0" err="1"/>
              <a:t>for</a:t>
            </a:r>
            <a:r>
              <a:rPr lang="de-DE" dirty="0"/>
              <a:t> </a:t>
            </a:r>
            <a:r>
              <a:rPr lang="de-DE" dirty="0" err="1"/>
              <a:t>nanorobots</a:t>
            </a:r>
            <a:r>
              <a:rPr lang="de-DE" dirty="0"/>
              <a:t> </a:t>
            </a:r>
            <a:r>
              <a:rPr lang="de-DE" dirty="0" err="1"/>
              <a:t>are</a:t>
            </a:r>
            <a:r>
              <a:rPr lang="de-DE" dirty="0"/>
              <a:t> still </a:t>
            </a:r>
            <a:r>
              <a:rPr lang="de-DE" dirty="0" err="1"/>
              <a:t>under</a:t>
            </a:r>
            <a:r>
              <a:rPr lang="de-DE" dirty="0"/>
              <a:t> </a:t>
            </a:r>
            <a:r>
              <a:rPr lang="de-DE" dirty="0" err="1"/>
              <a:t>exploration</a:t>
            </a:r>
            <a:r>
              <a:rPr lang="de-DE" dirty="0"/>
              <a:t> </a:t>
            </a:r>
            <a:r>
              <a:rPr lang="de-DE" dirty="0" err="1"/>
              <a:t>and</a:t>
            </a:r>
            <a:r>
              <a:rPr lang="de-DE" dirty="0"/>
              <a:t> </a:t>
            </a:r>
            <a:r>
              <a:rPr lang="de-DE" dirty="0" err="1"/>
              <a:t>relatively</a:t>
            </a:r>
            <a:r>
              <a:rPr lang="de-DE" dirty="0"/>
              <a:t> </a:t>
            </a:r>
            <a:r>
              <a:rPr lang="de-DE" dirty="0" err="1"/>
              <a:t>far</a:t>
            </a:r>
            <a:r>
              <a:rPr lang="de-DE" dirty="0"/>
              <a:t> </a:t>
            </a:r>
            <a:r>
              <a:rPr lang="de-DE" dirty="0" err="1"/>
              <a:t>from</a:t>
            </a:r>
            <a:r>
              <a:rPr lang="de-DE" dirty="0"/>
              <a:t> </a:t>
            </a:r>
            <a:r>
              <a:rPr lang="de-DE" dirty="0" err="1"/>
              <a:t>implementation</a:t>
            </a:r>
            <a:r>
              <a:rPr lang="de-DE" dirty="0"/>
              <a:t>, </a:t>
            </a:r>
            <a:r>
              <a:rPr lang="de-DE" dirty="0" err="1"/>
              <a:t>microelectromechanical</a:t>
            </a:r>
            <a:r>
              <a:rPr lang="de-DE" dirty="0"/>
              <a:t> </a:t>
            </a:r>
            <a:r>
              <a:rPr lang="de-DE" dirty="0" err="1"/>
              <a:t>system</a:t>
            </a:r>
            <a:r>
              <a:rPr lang="de-DE" dirty="0"/>
              <a:t> (</a:t>
            </a:r>
            <a:r>
              <a:rPr lang="de-DE" b="1" dirty="0"/>
              <a:t>MEMS</a:t>
            </a:r>
            <a:r>
              <a:rPr lang="de-DE" dirty="0"/>
              <a:t>)-</a:t>
            </a:r>
            <a:r>
              <a:rPr lang="de-DE" dirty="0" err="1"/>
              <a:t>based</a:t>
            </a:r>
            <a:r>
              <a:rPr lang="de-DE" dirty="0"/>
              <a:t> </a:t>
            </a:r>
            <a:r>
              <a:rPr lang="de-DE" dirty="0" err="1"/>
              <a:t>efforts</a:t>
            </a:r>
            <a:r>
              <a:rPr lang="de-DE" dirty="0"/>
              <a:t> </a:t>
            </a:r>
            <a:r>
              <a:rPr lang="de-DE" dirty="0" err="1"/>
              <a:t>are</a:t>
            </a:r>
            <a:r>
              <a:rPr lang="de-DE" dirty="0"/>
              <a:t> </a:t>
            </a:r>
            <a:r>
              <a:rPr lang="de-DE" dirty="0" err="1"/>
              <a:t>focused</a:t>
            </a:r>
            <a:r>
              <a:rPr lang="de-DE" dirty="0"/>
              <a:t> on </a:t>
            </a:r>
            <a:r>
              <a:rPr lang="de-DE" dirty="0" err="1"/>
              <a:t>shrinking</a:t>
            </a:r>
            <a:r>
              <a:rPr lang="de-DE" dirty="0"/>
              <a:t> </a:t>
            </a:r>
            <a:r>
              <a:rPr lang="de-DE" dirty="0" err="1"/>
              <a:t>their</a:t>
            </a:r>
            <a:r>
              <a:rPr lang="de-DE" dirty="0"/>
              <a:t> </a:t>
            </a:r>
            <a:r>
              <a:rPr lang="de-DE" dirty="0" err="1"/>
              <a:t>sizes</a:t>
            </a:r>
            <a:r>
              <a:rPr lang="de-DE" dirty="0"/>
              <a:t>. </a:t>
            </a:r>
          </a:p>
          <a:p>
            <a:endParaRPr lang="de-DE" dirty="0"/>
          </a:p>
          <a:p>
            <a:pPr marL="0" indent="0">
              <a:buNone/>
            </a:pPr>
            <a:r>
              <a:rPr lang="de-DE" dirty="0"/>
              <a:t>Herzeigen: </a:t>
            </a:r>
            <a:r>
              <a:rPr lang="de-DE" dirty="0" err="1"/>
              <a:t>Siliziumeinkristall</a:t>
            </a:r>
            <a:endParaRPr lang="de-DE" dirty="0"/>
          </a:p>
          <a:p>
            <a:endParaRPr lang="de-DE" dirty="0"/>
          </a:p>
        </p:txBody>
      </p:sp>
      <p:sp>
        <p:nvSpPr>
          <p:cNvPr id="4" name="Titel 3">
            <a:extLst>
              <a:ext uri="{FF2B5EF4-FFF2-40B4-BE49-F238E27FC236}">
                <a16:creationId xmlns:a16="http://schemas.microsoft.com/office/drawing/2014/main" id="{2684677A-F053-1642-9F68-9571B994E9EC}"/>
              </a:ext>
            </a:extLst>
          </p:cNvPr>
          <p:cNvSpPr txBox="1">
            <a:spLocks noGrp="1"/>
          </p:cNvSpPr>
          <p:nvPr>
            <p:ph type="title"/>
          </p:nvPr>
        </p:nvSpPr>
        <p:spPr>
          <a:xfrm>
            <a:off x="838200" y="677041"/>
            <a:ext cx="6192208" cy="701731"/>
          </a:xfrm>
          <a:prstGeom prst="rect">
            <a:avLst/>
          </a:prstGeom>
          <a:noFill/>
        </p:spPr>
        <p:txBody>
          <a:bodyPr wrap="none" rtlCol="0">
            <a:spAutoFit/>
          </a:bodyPr>
          <a:lstStyle/>
          <a:p>
            <a:r>
              <a:rPr lang="de-AT" dirty="0"/>
              <a:t>2. </a:t>
            </a:r>
            <a:r>
              <a:rPr lang="de-AT" dirty="0" err="1"/>
              <a:t>Actuation</a:t>
            </a:r>
            <a:r>
              <a:rPr lang="de-AT" dirty="0"/>
              <a:t> at </a:t>
            </a:r>
            <a:r>
              <a:rPr lang="de-AT" dirty="0" err="1"/>
              <a:t>Nanoscales</a:t>
            </a:r>
            <a:endParaRPr lang="de-AT" dirty="0"/>
          </a:p>
        </p:txBody>
      </p:sp>
      <p:sp>
        <p:nvSpPr>
          <p:cNvPr id="6" name="Textfeld 5">
            <a:extLst>
              <a:ext uri="{FF2B5EF4-FFF2-40B4-BE49-F238E27FC236}">
                <a16:creationId xmlns:a16="http://schemas.microsoft.com/office/drawing/2014/main" id="{9129D51C-88A7-9A40-A737-CF449C45A883}"/>
              </a:ext>
            </a:extLst>
          </p:cNvPr>
          <p:cNvSpPr txBox="1"/>
          <p:nvPr/>
        </p:nvSpPr>
        <p:spPr>
          <a:xfrm>
            <a:off x="9491453" y="6492875"/>
            <a:ext cx="2445157" cy="369332"/>
          </a:xfrm>
          <a:prstGeom prst="rect">
            <a:avLst/>
          </a:prstGeom>
          <a:noFill/>
        </p:spPr>
        <p:txBody>
          <a:bodyPr wrap="none" rtlCol="0">
            <a:spAutoFit/>
          </a:bodyPr>
          <a:lstStyle/>
          <a:p>
            <a:r>
              <a:rPr lang="de-AT" dirty="0" err="1"/>
              <a:t>Actuation</a:t>
            </a:r>
            <a:r>
              <a:rPr lang="de-AT" dirty="0"/>
              <a:t> at </a:t>
            </a:r>
            <a:r>
              <a:rPr lang="de-AT" dirty="0" err="1"/>
              <a:t>Nanoscales</a:t>
            </a:r>
            <a:endParaRPr lang="de-AT" dirty="0"/>
          </a:p>
        </p:txBody>
      </p:sp>
      <p:pic>
        <p:nvPicPr>
          <p:cNvPr id="2" name="Grafik 1">
            <a:extLst>
              <a:ext uri="{FF2B5EF4-FFF2-40B4-BE49-F238E27FC236}">
                <a16:creationId xmlns:a16="http://schemas.microsoft.com/office/drawing/2014/main" id="{8BB69981-B81B-BF46-BE37-389CFB1A7763}"/>
              </a:ext>
            </a:extLst>
          </p:cNvPr>
          <p:cNvPicPr>
            <a:picLocks noChangeAspect="1"/>
          </p:cNvPicPr>
          <p:nvPr/>
        </p:nvPicPr>
        <p:blipFill>
          <a:blip r:embed="rId2"/>
          <a:stretch>
            <a:fillRect/>
          </a:stretch>
        </p:blipFill>
        <p:spPr>
          <a:xfrm>
            <a:off x="5265152" y="4160739"/>
            <a:ext cx="3710405" cy="2463077"/>
          </a:xfrm>
          <a:prstGeom prst="rect">
            <a:avLst/>
          </a:prstGeom>
        </p:spPr>
      </p:pic>
    </p:spTree>
    <p:extLst>
      <p:ext uri="{BB962C8B-B14F-4D97-AF65-F5344CB8AC3E}">
        <p14:creationId xmlns:p14="http://schemas.microsoft.com/office/powerpoint/2010/main" val="416251281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CAA88D15-56F9-0B46-8DA1-4390B396B5D5}"/>
              </a:ext>
            </a:extLst>
          </p:cNvPr>
          <p:cNvPicPr>
            <a:picLocks noChangeAspect="1"/>
          </p:cNvPicPr>
          <p:nvPr/>
        </p:nvPicPr>
        <p:blipFill rotWithShape="1">
          <a:blip r:embed="rId2"/>
          <a:srcRect l="50000" t="31041"/>
          <a:stretch/>
        </p:blipFill>
        <p:spPr>
          <a:xfrm>
            <a:off x="1371600" y="365125"/>
            <a:ext cx="6096000" cy="4633509"/>
          </a:xfrm>
          <a:prstGeom prst="rect">
            <a:avLst/>
          </a:prstGeom>
        </p:spPr>
      </p:pic>
      <p:sp>
        <p:nvSpPr>
          <p:cNvPr id="2" name="Titel 1">
            <a:extLst>
              <a:ext uri="{FF2B5EF4-FFF2-40B4-BE49-F238E27FC236}">
                <a16:creationId xmlns:a16="http://schemas.microsoft.com/office/drawing/2014/main" id="{E415EA65-DD07-EA46-BCD7-883CEBEBE6D4}"/>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369C1A96-354E-C940-B257-4956939FDDA8}"/>
              </a:ext>
            </a:extLst>
          </p:cNvPr>
          <p:cNvSpPr>
            <a:spLocks noGrp="1"/>
          </p:cNvSpPr>
          <p:nvPr>
            <p:ph idx="1"/>
          </p:nvPr>
        </p:nvSpPr>
        <p:spPr>
          <a:xfrm>
            <a:off x="0" y="5142705"/>
            <a:ext cx="12192000" cy="4351338"/>
          </a:xfrm>
        </p:spPr>
        <p:txBody>
          <a:bodyPr>
            <a:normAutofit/>
          </a:bodyPr>
          <a:lstStyle/>
          <a:p>
            <a:r>
              <a:rPr lang="de-DE" dirty="0"/>
              <a:t>The I–V </a:t>
            </a:r>
            <a:r>
              <a:rPr lang="de-DE" dirty="0" err="1"/>
              <a:t>curve</a:t>
            </a:r>
            <a:r>
              <a:rPr lang="de-DE" dirty="0"/>
              <a:t> </a:t>
            </a:r>
            <a:r>
              <a:rPr lang="de-DE" dirty="0" err="1"/>
              <a:t>is</a:t>
            </a:r>
            <a:r>
              <a:rPr lang="de-DE" dirty="0"/>
              <a:t> </a:t>
            </a:r>
            <a:r>
              <a:rPr lang="de-DE" dirty="0" err="1"/>
              <a:t>nonlinear</a:t>
            </a:r>
            <a:r>
              <a:rPr lang="de-DE" dirty="0"/>
              <a:t>, </a:t>
            </a:r>
            <a:r>
              <a:rPr lang="de-DE" dirty="0" err="1"/>
              <a:t>which</a:t>
            </a:r>
            <a:r>
              <a:rPr lang="de-DE" dirty="0"/>
              <a:t> </a:t>
            </a:r>
            <a:r>
              <a:rPr lang="de-DE" dirty="0" err="1"/>
              <a:t>may</a:t>
            </a:r>
            <a:r>
              <a:rPr lang="de-DE" dirty="0"/>
              <a:t> </a:t>
            </a:r>
            <a:r>
              <a:rPr lang="de-DE" dirty="0" err="1"/>
              <a:t>be</a:t>
            </a:r>
            <a:r>
              <a:rPr lang="de-DE" dirty="0"/>
              <a:t> </a:t>
            </a:r>
            <a:r>
              <a:rPr lang="de-DE" dirty="0" err="1"/>
              <a:t>caused</a:t>
            </a:r>
            <a:r>
              <a:rPr lang="de-DE" dirty="0"/>
              <a:t> </a:t>
            </a:r>
            <a:r>
              <a:rPr lang="de-DE" dirty="0" err="1"/>
              <a:t>by</a:t>
            </a:r>
            <a:r>
              <a:rPr lang="de-DE" dirty="0"/>
              <a:t> </a:t>
            </a:r>
            <a:r>
              <a:rPr lang="de-DE" dirty="0" err="1"/>
              <a:t>the</a:t>
            </a:r>
            <a:r>
              <a:rPr lang="de-DE" dirty="0"/>
              <a:t> </a:t>
            </a:r>
            <a:r>
              <a:rPr lang="de-DE" dirty="0" err="1"/>
              <a:t>resistance</a:t>
            </a:r>
            <a:r>
              <a:rPr lang="de-DE" dirty="0"/>
              <a:t> </a:t>
            </a:r>
            <a:r>
              <a:rPr lang="de-DE" dirty="0" err="1"/>
              <a:t>change</a:t>
            </a:r>
            <a:r>
              <a:rPr lang="de-DE" dirty="0"/>
              <a:t> </a:t>
            </a:r>
            <a:r>
              <a:rPr lang="de-DE" dirty="0" err="1"/>
              <a:t>of</a:t>
            </a:r>
            <a:r>
              <a:rPr lang="de-DE" dirty="0"/>
              <a:t> </a:t>
            </a:r>
            <a:r>
              <a:rPr lang="de-DE" dirty="0" err="1"/>
              <a:t>the</a:t>
            </a:r>
            <a:r>
              <a:rPr lang="de-DE" dirty="0"/>
              <a:t> </a:t>
            </a:r>
            <a:r>
              <a:rPr lang="de-DE" dirty="0" err="1"/>
              <a:t>semiconductive</a:t>
            </a:r>
            <a:r>
              <a:rPr lang="de-DE" dirty="0"/>
              <a:t> </a:t>
            </a:r>
            <a:r>
              <a:rPr lang="de-DE" dirty="0" err="1"/>
              <a:t>bilayer</a:t>
            </a:r>
            <a:r>
              <a:rPr lang="de-DE" dirty="0"/>
              <a:t> due </a:t>
            </a:r>
            <a:r>
              <a:rPr lang="de-DE" dirty="0" err="1"/>
              <a:t>to</a:t>
            </a:r>
            <a:r>
              <a:rPr lang="de-DE" dirty="0"/>
              <a:t> </a:t>
            </a:r>
            <a:r>
              <a:rPr lang="de-DE" dirty="0" err="1"/>
              <a:t>ohmic</a:t>
            </a:r>
            <a:r>
              <a:rPr lang="de-DE" dirty="0"/>
              <a:t> </a:t>
            </a:r>
            <a:r>
              <a:rPr lang="de-DE" dirty="0" err="1"/>
              <a:t>heating</a:t>
            </a:r>
            <a:r>
              <a:rPr lang="de-DE" dirty="0"/>
              <a:t>. </a:t>
            </a:r>
          </a:p>
          <a:p>
            <a:r>
              <a:rPr lang="de-DE" dirty="0" err="1"/>
              <a:t>Another</a:t>
            </a:r>
            <a:r>
              <a:rPr lang="de-DE" dirty="0"/>
              <a:t> </a:t>
            </a:r>
            <a:r>
              <a:rPr lang="de-DE" dirty="0" err="1"/>
              <a:t>possible</a:t>
            </a:r>
            <a:r>
              <a:rPr lang="de-DE" dirty="0"/>
              <a:t> </a:t>
            </a:r>
            <a:r>
              <a:rPr lang="de-DE" dirty="0" err="1"/>
              <a:t>reason</a:t>
            </a:r>
            <a:r>
              <a:rPr lang="de-DE" dirty="0"/>
              <a:t> </a:t>
            </a:r>
            <a:r>
              <a:rPr lang="de-DE" dirty="0" err="1"/>
              <a:t>is</a:t>
            </a:r>
            <a:r>
              <a:rPr lang="de-DE" dirty="0"/>
              <a:t> </a:t>
            </a:r>
            <a:r>
              <a:rPr lang="de-DE" dirty="0" err="1"/>
              <a:t>the</a:t>
            </a:r>
            <a:r>
              <a:rPr lang="de-DE" dirty="0"/>
              <a:t> </a:t>
            </a:r>
            <a:r>
              <a:rPr lang="de-DE" dirty="0" err="1"/>
              <a:t>decrease</a:t>
            </a:r>
            <a:r>
              <a:rPr lang="de-DE" dirty="0"/>
              <a:t> in </a:t>
            </a:r>
            <a:r>
              <a:rPr lang="de-DE" dirty="0" err="1"/>
              <a:t>contact</a:t>
            </a:r>
            <a:r>
              <a:rPr lang="de-DE" dirty="0"/>
              <a:t> </a:t>
            </a:r>
            <a:r>
              <a:rPr lang="de-DE" dirty="0" err="1"/>
              <a:t>resistance</a:t>
            </a:r>
            <a:r>
              <a:rPr lang="de-DE" dirty="0"/>
              <a:t> </a:t>
            </a:r>
            <a:r>
              <a:rPr lang="de-DE" dirty="0" err="1"/>
              <a:t>caused</a:t>
            </a:r>
            <a:r>
              <a:rPr lang="de-DE" dirty="0"/>
              <a:t> </a:t>
            </a:r>
            <a:r>
              <a:rPr lang="de-DE" dirty="0" err="1"/>
              <a:t>by</a:t>
            </a:r>
            <a:r>
              <a:rPr lang="de-DE" dirty="0"/>
              <a:t> thermal stress. </a:t>
            </a:r>
          </a:p>
        </p:txBody>
      </p:sp>
      <p:pic>
        <p:nvPicPr>
          <p:cNvPr id="6" name="Grafik 5">
            <a:extLst>
              <a:ext uri="{FF2B5EF4-FFF2-40B4-BE49-F238E27FC236}">
                <a16:creationId xmlns:a16="http://schemas.microsoft.com/office/drawing/2014/main" id="{C04BB469-F410-1B47-A471-DFFC2E514E32}"/>
              </a:ext>
            </a:extLst>
          </p:cNvPr>
          <p:cNvPicPr>
            <a:picLocks noChangeAspect="1"/>
          </p:cNvPicPr>
          <p:nvPr/>
        </p:nvPicPr>
        <p:blipFill rotWithShape="1">
          <a:blip r:embed="rId3"/>
          <a:srcRect l="50000" t="50000" r="25136"/>
          <a:stretch/>
        </p:blipFill>
        <p:spPr>
          <a:xfrm>
            <a:off x="7591926" y="373392"/>
            <a:ext cx="3392906" cy="4672202"/>
          </a:xfrm>
          <a:prstGeom prst="rect">
            <a:avLst/>
          </a:prstGeom>
        </p:spPr>
      </p:pic>
      <p:sp>
        <p:nvSpPr>
          <p:cNvPr id="7" name="Textfeld 6">
            <a:extLst>
              <a:ext uri="{FF2B5EF4-FFF2-40B4-BE49-F238E27FC236}">
                <a16:creationId xmlns:a16="http://schemas.microsoft.com/office/drawing/2014/main" id="{C9BA11FF-6AF4-F84E-9D20-C2C16D34139C}"/>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spTree>
    <p:extLst>
      <p:ext uri="{BB962C8B-B14F-4D97-AF65-F5344CB8AC3E}">
        <p14:creationId xmlns:p14="http://schemas.microsoft.com/office/powerpoint/2010/main" val="388410029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CAA88D15-56F9-0B46-8DA1-4390B396B5D5}"/>
              </a:ext>
            </a:extLst>
          </p:cNvPr>
          <p:cNvPicPr>
            <a:picLocks noChangeAspect="1"/>
          </p:cNvPicPr>
          <p:nvPr/>
        </p:nvPicPr>
        <p:blipFill rotWithShape="1">
          <a:blip r:embed="rId2"/>
          <a:srcRect l="50000" t="31041"/>
          <a:stretch/>
        </p:blipFill>
        <p:spPr>
          <a:xfrm>
            <a:off x="1371600" y="365125"/>
            <a:ext cx="6096000" cy="4633509"/>
          </a:xfrm>
          <a:prstGeom prst="rect">
            <a:avLst/>
          </a:prstGeom>
        </p:spPr>
      </p:pic>
      <p:sp>
        <p:nvSpPr>
          <p:cNvPr id="2" name="Titel 1">
            <a:extLst>
              <a:ext uri="{FF2B5EF4-FFF2-40B4-BE49-F238E27FC236}">
                <a16:creationId xmlns:a16="http://schemas.microsoft.com/office/drawing/2014/main" id="{E415EA65-DD07-EA46-BCD7-883CEBEBE6D4}"/>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369C1A96-354E-C940-B257-4956939FDDA8}"/>
              </a:ext>
            </a:extLst>
          </p:cNvPr>
          <p:cNvSpPr>
            <a:spLocks noGrp="1"/>
          </p:cNvSpPr>
          <p:nvPr>
            <p:ph idx="1"/>
          </p:nvPr>
        </p:nvSpPr>
        <p:spPr>
          <a:xfrm>
            <a:off x="0" y="5275053"/>
            <a:ext cx="12192000" cy="4351338"/>
          </a:xfrm>
        </p:spPr>
        <p:txBody>
          <a:bodyPr>
            <a:normAutofit/>
          </a:bodyPr>
          <a:lstStyle/>
          <a:p>
            <a:r>
              <a:rPr lang="de-DE" dirty="0"/>
              <a:t>The </a:t>
            </a:r>
            <a:r>
              <a:rPr lang="de-DE" dirty="0" err="1"/>
              <a:t>maximum</a:t>
            </a:r>
            <a:r>
              <a:rPr lang="de-DE" dirty="0"/>
              <a:t> </a:t>
            </a:r>
            <a:r>
              <a:rPr lang="de-DE" dirty="0" err="1"/>
              <a:t>current</a:t>
            </a:r>
            <a:r>
              <a:rPr lang="de-DE" dirty="0"/>
              <a:t> was </a:t>
            </a:r>
            <a:r>
              <a:rPr lang="de-DE" dirty="0" err="1"/>
              <a:t>found</a:t>
            </a:r>
            <a:r>
              <a:rPr lang="de-DE" dirty="0"/>
              <a:t> </a:t>
            </a:r>
            <a:r>
              <a:rPr lang="de-DE" dirty="0" err="1"/>
              <a:t>to</a:t>
            </a:r>
            <a:r>
              <a:rPr lang="de-DE" dirty="0"/>
              <a:t> </a:t>
            </a:r>
            <a:r>
              <a:rPr lang="de-DE" dirty="0" err="1"/>
              <a:t>be</a:t>
            </a:r>
            <a:r>
              <a:rPr lang="de-DE" dirty="0"/>
              <a:t> 0.159mA </a:t>
            </a:r>
            <a:r>
              <a:rPr lang="de-DE" dirty="0" err="1"/>
              <a:t>under</a:t>
            </a:r>
            <a:r>
              <a:rPr lang="de-DE" dirty="0"/>
              <a:t> an 8.8V </a:t>
            </a:r>
            <a:r>
              <a:rPr lang="de-DE" dirty="0" err="1"/>
              <a:t>bias</a:t>
            </a:r>
            <a:r>
              <a:rPr lang="de-DE" dirty="0"/>
              <a:t>. </a:t>
            </a:r>
          </a:p>
          <a:p>
            <a:r>
              <a:rPr lang="de-DE" dirty="0"/>
              <a:t>Higher </a:t>
            </a:r>
            <a:r>
              <a:rPr lang="de-DE" dirty="0" err="1"/>
              <a:t>voltage</a:t>
            </a:r>
            <a:r>
              <a:rPr lang="de-DE" dirty="0"/>
              <a:t> </a:t>
            </a:r>
            <a:r>
              <a:rPr lang="de-DE" dirty="0" err="1"/>
              <a:t>causes</a:t>
            </a:r>
            <a:r>
              <a:rPr lang="de-DE" dirty="0"/>
              <a:t> </a:t>
            </a:r>
            <a:r>
              <a:rPr lang="de-DE" dirty="0" err="1"/>
              <a:t>the</a:t>
            </a:r>
            <a:r>
              <a:rPr lang="de-DE" dirty="0"/>
              <a:t> nanospring </a:t>
            </a:r>
            <a:r>
              <a:rPr lang="de-DE" dirty="0" err="1"/>
              <a:t>to</a:t>
            </a:r>
            <a:r>
              <a:rPr lang="de-DE" dirty="0"/>
              <a:t> </a:t>
            </a:r>
            <a:r>
              <a:rPr lang="de-DE" dirty="0" err="1"/>
              <a:t>blow</a:t>
            </a:r>
            <a:r>
              <a:rPr lang="de-DE" dirty="0"/>
              <a:t> off. </a:t>
            </a:r>
          </a:p>
          <a:p>
            <a:endParaRPr lang="de-DE" dirty="0"/>
          </a:p>
        </p:txBody>
      </p:sp>
      <p:pic>
        <p:nvPicPr>
          <p:cNvPr id="6" name="Grafik 5">
            <a:extLst>
              <a:ext uri="{FF2B5EF4-FFF2-40B4-BE49-F238E27FC236}">
                <a16:creationId xmlns:a16="http://schemas.microsoft.com/office/drawing/2014/main" id="{C04BB469-F410-1B47-A471-DFFC2E514E32}"/>
              </a:ext>
            </a:extLst>
          </p:cNvPr>
          <p:cNvPicPr>
            <a:picLocks noChangeAspect="1"/>
          </p:cNvPicPr>
          <p:nvPr/>
        </p:nvPicPr>
        <p:blipFill rotWithShape="1">
          <a:blip r:embed="rId3"/>
          <a:srcRect l="50000" t="50000" r="25136"/>
          <a:stretch/>
        </p:blipFill>
        <p:spPr>
          <a:xfrm>
            <a:off x="7591926" y="373392"/>
            <a:ext cx="3392906" cy="4672202"/>
          </a:xfrm>
          <a:prstGeom prst="rect">
            <a:avLst/>
          </a:prstGeom>
        </p:spPr>
      </p:pic>
      <p:sp>
        <p:nvSpPr>
          <p:cNvPr id="7" name="Textfeld 6">
            <a:extLst>
              <a:ext uri="{FF2B5EF4-FFF2-40B4-BE49-F238E27FC236}">
                <a16:creationId xmlns:a16="http://schemas.microsoft.com/office/drawing/2014/main" id="{5F5745A1-3525-B64C-B2EF-512A9B220ACF}"/>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spTree>
    <p:extLst>
      <p:ext uri="{BB962C8B-B14F-4D97-AF65-F5344CB8AC3E}">
        <p14:creationId xmlns:p14="http://schemas.microsoft.com/office/powerpoint/2010/main" val="234309828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CAA88D15-56F9-0B46-8DA1-4390B396B5D5}"/>
              </a:ext>
            </a:extLst>
          </p:cNvPr>
          <p:cNvPicPr>
            <a:picLocks noChangeAspect="1"/>
          </p:cNvPicPr>
          <p:nvPr/>
        </p:nvPicPr>
        <p:blipFill rotWithShape="1">
          <a:blip r:embed="rId2"/>
          <a:srcRect l="50000" t="31041"/>
          <a:stretch/>
        </p:blipFill>
        <p:spPr>
          <a:xfrm>
            <a:off x="1371600" y="365125"/>
            <a:ext cx="6096000" cy="4633509"/>
          </a:xfrm>
          <a:prstGeom prst="rect">
            <a:avLst/>
          </a:prstGeom>
        </p:spPr>
      </p:pic>
      <p:sp>
        <p:nvSpPr>
          <p:cNvPr id="2" name="Titel 1">
            <a:extLst>
              <a:ext uri="{FF2B5EF4-FFF2-40B4-BE49-F238E27FC236}">
                <a16:creationId xmlns:a16="http://schemas.microsoft.com/office/drawing/2014/main" id="{E415EA65-DD07-EA46-BCD7-883CEBEBE6D4}"/>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369C1A96-354E-C940-B257-4956939FDDA8}"/>
              </a:ext>
            </a:extLst>
          </p:cNvPr>
          <p:cNvSpPr>
            <a:spLocks noGrp="1"/>
          </p:cNvSpPr>
          <p:nvPr>
            <p:ph idx="1"/>
          </p:nvPr>
        </p:nvSpPr>
        <p:spPr>
          <a:xfrm>
            <a:off x="0" y="5275053"/>
            <a:ext cx="12192000" cy="4351338"/>
          </a:xfrm>
        </p:spPr>
        <p:txBody>
          <a:bodyPr>
            <a:normAutofit/>
          </a:bodyPr>
          <a:lstStyle/>
          <a:p>
            <a:r>
              <a:rPr lang="de-DE" dirty="0" err="1"/>
              <a:t>From</a:t>
            </a:r>
            <a:r>
              <a:rPr lang="de-DE" dirty="0"/>
              <a:t> </a:t>
            </a:r>
            <a:r>
              <a:rPr lang="de-DE" dirty="0" err="1"/>
              <a:t>the</a:t>
            </a:r>
            <a:r>
              <a:rPr lang="de-DE" dirty="0"/>
              <a:t> fast </a:t>
            </a:r>
            <a:r>
              <a:rPr lang="de-DE" dirty="0" err="1"/>
              <a:t>scanning</a:t>
            </a:r>
            <a:r>
              <a:rPr lang="de-DE" dirty="0"/>
              <a:t> </a:t>
            </a:r>
            <a:r>
              <a:rPr lang="de-DE" dirty="0" err="1"/>
              <a:t>screen</a:t>
            </a:r>
            <a:r>
              <a:rPr lang="de-DE" dirty="0"/>
              <a:t> </a:t>
            </a:r>
            <a:r>
              <a:rPr lang="de-DE" dirty="0" err="1"/>
              <a:t>of</a:t>
            </a:r>
            <a:r>
              <a:rPr lang="de-DE" dirty="0"/>
              <a:t> </a:t>
            </a:r>
            <a:r>
              <a:rPr lang="de-DE" dirty="0" err="1"/>
              <a:t>the</a:t>
            </a:r>
            <a:r>
              <a:rPr lang="de-DE" dirty="0"/>
              <a:t> SEM, </a:t>
            </a:r>
            <a:r>
              <a:rPr lang="de-DE" dirty="0" err="1"/>
              <a:t>the</a:t>
            </a:r>
            <a:r>
              <a:rPr lang="de-DE" dirty="0"/>
              <a:t> </a:t>
            </a:r>
            <a:r>
              <a:rPr lang="de-DE" dirty="0" err="1"/>
              <a:t>extension</a:t>
            </a:r>
            <a:r>
              <a:rPr lang="de-DE" dirty="0"/>
              <a:t> </a:t>
            </a:r>
            <a:r>
              <a:rPr lang="de-DE" dirty="0" err="1"/>
              <a:t>of</a:t>
            </a:r>
            <a:r>
              <a:rPr lang="de-DE" dirty="0"/>
              <a:t> </a:t>
            </a:r>
            <a:r>
              <a:rPr lang="de-DE" dirty="0" err="1"/>
              <a:t>the</a:t>
            </a:r>
            <a:r>
              <a:rPr lang="de-DE" dirty="0"/>
              <a:t> nanospring on </a:t>
            </a:r>
            <a:r>
              <a:rPr lang="de-DE" dirty="0" err="1"/>
              <a:t>the</a:t>
            </a:r>
            <a:r>
              <a:rPr lang="de-DE" dirty="0"/>
              <a:t> </a:t>
            </a:r>
            <a:r>
              <a:rPr lang="de-DE" dirty="0" err="1"/>
              <a:t>probes</a:t>
            </a:r>
            <a:r>
              <a:rPr lang="de-DE" dirty="0"/>
              <a:t> was </a:t>
            </a:r>
            <a:r>
              <a:rPr lang="de-DE" dirty="0" err="1"/>
              <a:t>observed</a:t>
            </a:r>
            <a:r>
              <a:rPr lang="de-DE" dirty="0"/>
              <a:t> </a:t>
            </a:r>
            <a:r>
              <a:rPr lang="de-DE" dirty="0" err="1"/>
              <a:t>around</a:t>
            </a:r>
            <a:r>
              <a:rPr lang="de-DE" dirty="0"/>
              <a:t> </a:t>
            </a:r>
            <a:r>
              <a:rPr lang="de-DE" dirty="0" err="1"/>
              <a:t>the</a:t>
            </a:r>
            <a:r>
              <a:rPr lang="de-DE" dirty="0"/>
              <a:t> </a:t>
            </a:r>
            <a:r>
              <a:rPr lang="de-DE" dirty="0" err="1"/>
              <a:t>peak</a:t>
            </a:r>
            <a:r>
              <a:rPr lang="de-DE" dirty="0"/>
              <a:t> </a:t>
            </a:r>
            <a:r>
              <a:rPr lang="de-DE" dirty="0" err="1"/>
              <a:t>current</a:t>
            </a:r>
            <a:r>
              <a:rPr lang="de-DE" dirty="0"/>
              <a:t> so </a:t>
            </a:r>
            <a:r>
              <a:rPr lang="de-DE" dirty="0" err="1"/>
              <a:t>that</a:t>
            </a:r>
            <a:r>
              <a:rPr lang="de-DE" dirty="0"/>
              <a:t> </a:t>
            </a:r>
            <a:r>
              <a:rPr lang="de-DE" dirty="0" err="1"/>
              <a:t>the</a:t>
            </a:r>
            <a:r>
              <a:rPr lang="de-DE" dirty="0"/>
              <a:t> </a:t>
            </a:r>
            <a:r>
              <a:rPr lang="de-DE" dirty="0" err="1"/>
              <a:t>current</a:t>
            </a:r>
            <a:r>
              <a:rPr lang="de-DE" dirty="0"/>
              <a:t> </a:t>
            </a:r>
            <a:r>
              <a:rPr lang="de-DE" dirty="0" err="1"/>
              <a:t>does</a:t>
            </a:r>
            <a:r>
              <a:rPr lang="de-DE" dirty="0"/>
              <a:t> not </a:t>
            </a:r>
            <a:r>
              <a:rPr lang="de-DE" dirty="0" err="1"/>
              <a:t>drop</a:t>
            </a:r>
            <a:r>
              <a:rPr lang="de-DE" dirty="0"/>
              <a:t> </a:t>
            </a:r>
            <a:r>
              <a:rPr lang="de-DE" dirty="0" err="1"/>
              <a:t>abruptly</a:t>
            </a:r>
            <a:r>
              <a:rPr lang="de-DE" dirty="0"/>
              <a:t>. </a:t>
            </a:r>
            <a:endParaRPr lang="de-AT" dirty="0"/>
          </a:p>
          <a:p>
            <a:endParaRPr lang="de-DE" dirty="0"/>
          </a:p>
        </p:txBody>
      </p:sp>
      <p:pic>
        <p:nvPicPr>
          <p:cNvPr id="6" name="Grafik 5">
            <a:extLst>
              <a:ext uri="{FF2B5EF4-FFF2-40B4-BE49-F238E27FC236}">
                <a16:creationId xmlns:a16="http://schemas.microsoft.com/office/drawing/2014/main" id="{C04BB469-F410-1B47-A471-DFFC2E514E32}"/>
              </a:ext>
            </a:extLst>
          </p:cNvPr>
          <p:cNvPicPr>
            <a:picLocks noChangeAspect="1"/>
          </p:cNvPicPr>
          <p:nvPr/>
        </p:nvPicPr>
        <p:blipFill rotWithShape="1">
          <a:blip r:embed="rId3"/>
          <a:srcRect l="50000" t="50000" r="25136"/>
          <a:stretch/>
        </p:blipFill>
        <p:spPr>
          <a:xfrm>
            <a:off x="7591926" y="373392"/>
            <a:ext cx="3392906" cy="4672202"/>
          </a:xfrm>
          <a:prstGeom prst="rect">
            <a:avLst/>
          </a:prstGeom>
        </p:spPr>
      </p:pic>
      <p:sp>
        <p:nvSpPr>
          <p:cNvPr id="7" name="Textfeld 6">
            <a:extLst>
              <a:ext uri="{FF2B5EF4-FFF2-40B4-BE49-F238E27FC236}">
                <a16:creationId xmlns:a16="http://schemas.microsoft.com/office/drawing/2014/main" id="{D4F9E412-CB04-0A4D-8356-AEE5834166D4}"/>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spTree>
    <p:extLst>
      <p:ext uri="{BB962C8B-B14F-4D97-AF65-F5344CB8AC3E}">
        <p14:creationId xmlns:p14="http://schemas.microsoft.com/office/powerpoint/2010/main" val="270701180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CAA88D15-56F9-0B46-8DA1-4390B396B5D5}"/>
              </a:ext>
            </a:extLst>
          </p:cNvPr>
          <p:cNvPicPr>
            <a:picLocks noChangeAspect="1"/>
          </p:cNvPicPr>
          <p:nvPr/>
        </p:nvPicPr>
        <p:blipFill rotWithShape="1">
          <a:blip r:embed="rId2"/>
          <a:srcRect l="50000" t="31041"/>
          <a:stretch/>
        </p:blipFill>
        <p:spPr>
          <a:xfrm>
            <a:off x="1371600" y="365125"/>
            <a:ext cx="6096000" cy="4633509"/>
          </a:xfrm>
          <a:prstGeom prst="rect">
            <a:avLst/>
          </a:prstGeom>
        </p:spPr>
      </p:pic>
      <p:sp>
        <p:nvSpPr>
          <p:cNvPr id="2" name="Titel 1">
            <a:extLst>
              <a:ext uri="{FF2B5EF4-FFF2-40B4-BE49-F238E27FC236}">
                <a16:creationId xmlns:a16="http://schemas.microsoft.com/office/drawing/2014/main" id="{E415EA65-DD07-EA46-BCD7-883CEBEBE6D4}"/>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369C1A96-354E-C940-B257-4956939FDDA8}"/>
              </a:ext>
            </a:extLst>
          </p:cNvPr>
          <p:cNvSpPr>
            <a:spLocks noGrp="1"/>
          </p:cNvSpPr>
          <p:nvPr>
            <p:ph idx="1"/>
          </p:nvPr>
        </p:nvSpPr>
        <p:spPr>
          <a:xfrm>
            <a:off x="0" y="5275053"/>
            <a:ext cx="12192000" cy="4351338"/>
          </a:xfrm>
        </p:spPr>
        <p:txBody>
          <a:bodyPr>
            <a:normAutofit/>
          </a:bodyPr>
          <a:lstStyle/>
          <a:p>
            <a:r>
              <a:rPr lang="de-DE" dirty="0"/>
              <a:t>At 9.4V, </a:t>
            </a:r>
            <a:r>
              <a:rPr lang="de-DE" dirty="0" err="1"/>
              <a:t>the</a:t>
            </a:r>
            <a:r>
              <a:rPr lang="de-DE" dirty="0"/>
              <a:t> </a:t>
            </a:r>
            <a:r>
              <a:rPr lang="de-DE" dirty="0" err="1"/>
              <a:t>extended</a:t>
            </a:r>
            <a:r>
              <a:rPr lang="de-DE" dirty="0"/>
              <a:t> nanospring </a:t>
            </a:r>
            <a:r>
              <a:rPr lang="de-DE" dirty="0" err="1"/>
              <a:t>is</a:t>
            </a:r>
            <a:r>
              <a:rPr lang="de-DE" dirty="0"/>
              <a:t> </a:t>
            </a:r>
            <a:r>
              <a:rPr lang="de-DE" dirty="0" err="1"/>
              <a:t>broken</a:t>
            </a:r>
            <a:r>
              <a:rPr lang="de-DE" dirty="0"/>
              <a:t> down, </a:t>
            </a:r>
            <a:r>
              <a:rPr lang="de-DE" dirty="0" err="1"/>
              <a:t>causing</a:t>
            </a:r>
            <a:r>
              <a:rPr lang="de-DE" dirty="0"/>
              <a:t> an abrupt </a:t>
            </a:r>
            <a:r>
              <a:rPr lang="de-DE" dirty="0" err="1"/>
              <a:t>drop</a:t>
            </a:r>
            <a:r>
              <a:rPr lang="de-DE" dirty="0"/>
              <a:t> in </a:t>
            </a:r>
            <a:r>
              <a:rPr lang="de-DE" dirty="0" err="1"/>
              <a:t>the</a:t>
            </a:r>
            <a:r>
              <a:rPr lang="de-DE" dirty="0"/>
              <a:t> I–V </a:t>
            </a:r>
            <a:r>
              <a:rPr lang="de-DE" dirty="0" err="1"/>
              <a:t>curve</a:t>
            </a:r>
            <a:r>
              <a:rPr lang="de-DE" dirty="0"/>
              <a:t>. </a:t>
            </a:r>
            <a:endParaRPr lang="de-AT" dirty="0"/>
          </a:p>
          <a:p>
            <a:endParaRPr lang="de-DE" dirty="0"/>
          </a:p>
        </p:txBody>
      </p:sp>
      <p:pic>
        <p:nvPicPr>
          <p:cNvPr id="6" name="Grafik 5">
            <a:extLst>
              <a:ext uri="{FF2B5EF4-FFF2-40B4-BE49-F238E27FC236}">
                <a16:creationId xmlns:a16="http://schemas.microsoft.com/office/drawing/2014/main" id="{C04BB469-F410-1B47-A471-DFFC2E514E32}"/>
              </a:ext>
            </a:extLst>
          </p:cNvPr>
          <p:cNvPicPr>
            <a:picLocks noChangeAspect="1"/>
          </p:cNvPicPr>
          <p:nvPr/>
        </p:nvPicPr>
        <p:blipFill rotWithShape="1">
          <a:blip r:embed="rId3"/>
          <a:srcRect l="50000" t="50000" r="25136"/>
          <a:stretch/>
        </p:blipFill>
        <p:spPr>
          <a:xfrm>
            <a:off x="7591926" y="373392"/>
            <a:ext cx="3392906" cy="4672202"/>
          </a:xfrm>
          <a:prstGeom prst="rect">
            <a:avLst/>
          </a:prstGeom>
        </p:spPr>
      </p:pic>
      <p:sp>
        <p:nvSpPr>
          <p:cNvPr id="7" name="Textfeld 6">
            <a:extLst>
              <a:ext uri="{FF2B5EF4-FFF2-40B4-BE49-F238E27FC236}">
                <a16:creationId xmlns:a16="http://schemas.microsoft.com/office/drawing/2014/main" id="{6890DBED-F5CA-9944-B43C-465967148642}"/>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spTree>
    <p:extLst>
      <p:ext uri="{BB962C8B-B14F-4D97-AF65-F5344CB8AC3E}">
        <p14:creationId xmlns:p14="http://schemas.microsoft.com/office/powerpoint/2010/main" val="101012627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2F1738-C263-C840-BB23-BF16496F6A04}"/>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A08AC5E0-9573-C045-AC62-5A2028FA34A9}"/>
              </a:ext>
            </a:extLst>
          </p:cNvPr>
          <p:cNvSpPr>
            <a:spLocks noGrp="1"/>
          </p:cNvSpPr>
          <p:nvPr>
            <p:ph idx="1"/>
          </p:nvPr>
        </p:nvSpPr>
        <p:spPr/>
        <p:txBody>
          <a:bodyPr>
            <a:normAutofit/>
          </a:bodyPr>
          <a:lstStyle/>
          <a:p>
            <a:r>
              <a:rPr lang="de-DE" dirty="0" err="1"/>
              <a:t>From</a:t>
            </a:r>
            <a:r>
              <a:rPr lang="de-DE" dirty="0"/>
              <a:t> </a:t>
            </a:r>
            <a:r>
              <a:rPr lang="de-DE" dirty="0" err="1"/>
              <a:t>fabrication</a:t>
            </a:r>
            <a:r>
              <a:rPr lang="de-DE" dirty="0"/>
              <a:t> </a:t>
            </a:r>
            <a:r>
              <a:rPr lang="de-DE" dirty="0" err="1"/>
              <a:t>and</a:t>
            </a:r>
            <a:r>
              <a:rPr lang="de-DE" dirty="0"/>
              <a:t> </a:t>
            </a:r>
            <a:r>
              <a:rPr lang="de-DE" dirty="0" err="1"/>
              <a:t>characterization</a:t>
            </a:r>
            <a:r>
              <a:rPr lang="de-DE" dirty="0"/>
              <a:t> </a:t>
            </a:r>
            <a:r>
              <a:rPr lang="de-DE" dirty="0" err="1"/>
              <a:t>results</a:t>
            </a:r>
            <a:r>
              <a:rPr lang="de-DE" dirty="0"/>
              <a:t>, </a:t>
            </a:r>
            <a:r>
              <a:rPr lang="de-DE" dirty="0" err="1"/>
              <a:t>the</a:t>
            </a:r>
            <a:r>
              <a:rPr lang="de-DE" dirty="0"/>
              <a:t> </a:t>
            </a:r>
            <a:r>
              <a:rPr lang="de-DE" b="1" dirty="0" err="1"/>
              <a:t>helical</a:t>
            </a:r>
            <a:r>
              <a:rPr lang="de-DE" b="1" dirty="0"/>
              <a:t> </a:t>
            </a:r>
            <a:r>
              <a:rPr lang="de-DE" b="1" dirty="0" err="1"/>
              <a:t>nanostructures</a:t>
            </a:r>
            <a:r>
              <a:rPr lang="de-DE" dirty="0"/>
              <a:t> </a:t>
            </a:r>
            <a:r>
              <a:rPr lang="de-DE" dirty="0" err="1"/>
              <a:t>appear</a:t>
            </a:r>
            <a:r>
              <a:rPr lang="de-DE" dirty="0"/>
              <a:t> </a:t>
            </a:r>
            <a:r>
              <a:rPr lang="de-DE" dirty="0" err="1"/>
              <a:t>to</a:t>
            </a:r>
            <a:r>
              <a:rPr lang="de-DE" dirty="0"/>
              <a:t> </a:t>
            </a:r>
            <a:r>
              <a:rPr lang="de-DE" dirty="0" err="1"/>
              <a:t>be</a:t>
            </a:r>
            <a:r>
              <a:rPr lang="de-DE" dirty="0"/>
              <a:t> </a:t>
            </a:r>
            <a:r>
              <a:rPr lang="de-DE" b="1" dirty="0" err="1"/>
              <a:t>suitable</a:t>
            </a:r>
            <a:r>
              <a:rPr lang="de-DE" dirty="0"/>
              <a:t> </a:t>
            </a:r>
            <a:r>
              <a:rPr lang="de-DE" dirty="0" err="1"/>
              <a:t>to</a:t>
            </a:r>
            <a:r>
              <a:rPr lang="de-DE" dirty="0"/>
              <a:t> </a:t>
            </a:r>
            <a:r>
              <a:rPr lang="de-DE" dirty="0" err="1"/>
              <a:t>function</a:t>
            </a:r>
            <a:r>
              <a:rPr lang="de-DE" dirty="0"/>
              <a:t> </a:t>
            </a:r>
            <a:r>
              <a:rPr lang="de-DE" b="1" dirty="0" err="1"/>
              <a:t>as</a:t>
            </a:r>
            <a:r>
              <a:rPr lang="de-DE" b="1" dirty="0"/>
              <a:t> </a:t>
            </a:r>
            <a:r>
              <a:rPr lang="de-DE" b="1" dirty="0" err="1"/>
              <a:t>inductors</a:t>
            </a:r>
            <a:r>
              <a:rPr lang="de-DE" dirty="0"/>
              <a:t>. </a:t>
            </a:r>
          </a:p>
          <a:p>
            <a:r>
              <a:rPr lang="de-DE" dirty="0" err="1"/>
              <a:t>They</a:t>
            </a:r>
            <a:r>
              <a:rPr lang="de-DE" dirty="0"/>
              <a:t> </a:t>
            </a:r>
            <a:r>
              <a:rPr lang="de-DE" b="1" dirty="0" err="1"/>
              <a:t>would</a:t>
            </a:r>
            <a:r>
              <a:rPr lang="de-DE" b="1" dirty="0"/>
              <a:t> </a:t>
            </a:r>
            <a:r>
              <a:rPr lang="de-DE" b="1" dirty="0" err="1"/>
              <a:t>allow</a:t>
            </a:r>
            <a:r>
              <a:rPr lang="de-DE" b="1" dirty="0"/>
              <a:t> </a:t>
            </a:r>
            <a:r>
              <a:rPr lang="de-DE" b="1" dirty="0" err="1"/>
              <a:t>further</a:t>
            </a:r>
            <a:r>
              <a:rPr lang="de-DE" b="1" dirty="0"/>
              <a:t> </a:t>
            </a:r>
            <a:r>
              <a:rPr lang="de-DE" b="1" dirty="0" err="1"/>
              <a:t>miniaturization</a:t>
            </a:r>
            <a:r>
              <a:rPr lang="de-DE" b="1" dirty="0"/>
              <a:t> </a:t>
            </a:r>
            <a:r>
              <a:rPr lang="de-DE" dirty="0" err="1"/>
              <a:t>compared</a:t>
            </a:r>
            <a:r>
              <a:rPr lang="de-DE" dirty="0"/>
              <a:t> </a:t>
            </a:r>
            <a:r>
              <a:rPr lang="de-DE" dirty="0" err="1"/>
              <a:t>to</a:t>
            </a:r>
            <a:r>
              <a:rPr lang="de-DE" dirty="0"/>
              <a:t> </a:t>
            </a:r>
            <a:r>
              <a:rPr lang="de-DE" dirty="0" err="1"/>
              <a:t>state</a:t>
            </a:r>
            <a:r>
              <a:rPr lang="de-DE" dirty="0"/>
              <a:t>-</a:t>
            </a:r>
            <a:r>
              <a:rPr lang="de-DE" dirty="0" err="1"/>
              <a:t>of</a:t>
            </a:r>
            <a:r>
              <a:rPr lang="de-DE" dirty="0"/>
              <a:t>-</a:t>
            </a:r>
            <a:r>
              <a:rPr lang="de-DE" dirty="0" err="1"/>
              <a:t>the</a:t>
            </a:r>
            <a:r>
              <a:rPr lang="de-DE" dirty="0"/>
              <a:t>-art </a:t>
            </a:r>
            <a:r>
              <a:rPr lang="de-DE" dirty="0" err="1"/>
              <a:t>microinductors</a:t>
            </a:r>
            <a:r>
              <a:rPr lang="de-DE" dirty="0"/>
              <a:t>. </a:t>
            </a:r>
          </a:p>
          <a:p>
            <a:r>
              <a:rPr lang="de-DE" dirty="0" err="1"/>
              <a:t>For</a:t>
            </a:r>
            <a:r>
              <a:rPr lang="de-DE" dirty="0"/>
              <a:t> </a:t>
            </a:r>
            <a:r>
              <a:rPr lang="de-DE" dirty="0" err="1"/>
              <a:t>this</a:t>
            </a:r>
            <a:r>
              <a:rPr lang="de-DE" dirty="0"/>
              <a:t> </a:t>
            </a:r>
            <a:r>
              <a:rPr lang="de-DE" dirty="0" err="1"/>
              <a:t>purpose</a:t>
            </a:r>
            <a:r>
              <a:rPr lang="de-DE" dirty="0"/>
              <a:t>, </a:t>
            </a:r>
            <a:r>
              <a:rPr lang="de-DE" dirty="0" err="1"/>
              <a:t>higher</a:t>
            </a:r>
            <a:r>
              <a:rPr lang="de-DE" dirty="0"/>
              <a:t> </a:t>
            </a:r>
            <a:r>
              <a:rPr lang="de-DE" dirty="0" err="1"/>
              <a:t>doping</a:t>
            </a:r>
            <a:r>
              <a:rPr lang="de-DE" dirty="0"/>
              <a:t> </a:t>
            </a:r>
            <a:r>
              <a:rPr lang="de-DE" dirty="0" err="1"/>
              <a:t>of</a:t>
            </a:r>
            <a:r>
              <a:rPr lang="de-DE" dirty="0"/>
              <a:t> </a:t>
            </a:r>
            <a:r>
              <a:rPr lang="de-DE" dirty="0" err="1"/>
              <a:t>the</a:t>
            </a:r>
            <a:r>
              <a:rPr lang="de-DE" dirty="0"/>
              <a:t> </a:t>
            </a:r>
            <a:r>
              <a:rPr lang="de-DE" dirty="0" err="1"/>
              <a:t>bilayer</a:t>
            </a:r>
            <a:r>
              <a:rPr lang="de-DE" dirty="0"/>
              <a:t> </a:t>
            </a:r>
            <a:r>
              <a:rPr lang="de-DE" dirty="0" err="1"/>
              <a:t>and</a:t>
            </a:r>
            <a:r>
              <a:rPr lang="de-DE" dirty="0"/>
              <a:t> an additional </a:t>
            </a:r>
            <a:r>
              <a:rPr lang="de-DE" dirty="0" err="1"/>
              <a:t>metal</a:t>
            </a:r>
            <a:r>
              <a:rPr lang="de-DE" dirty="0"/>
              <a:t> </a:t>
            </a:r>
            <a:r>
              <a:rPr lang="de-DE" dirty="0" err="1"/>
              <a:t>layer</a:t>
            </a:r>
            <a:r>
              <a:rPr lang="de-DE" dirty="0"/>
              <a:t> </a:t>
            </a:r>
            <a:r>
              <a:rPr lang="de-DE" dirty="0" err="1"/>
              <a:t>would</a:t>
            </a:r>
            <a:r>
              <a:rPr lang="de-DE" dirty="0"/>
              <a:t> </a:t>
            </a:r>
            <a:r>
              <a:rPr lang="de-DE" dirty="0" err="1"/>
              <a:t>result</a:t>
            </a:r>
            <a:r>
              <a:rPr lang="de-DE" dirty="0"/>
              <a:t> in </a:t>
            </a:r>
            <a:r>
              <a:rPr lang="de-DE" dirty="0" err="1"/>
              <a:t>the</a:t>
            </a:r>
            <a:r>
              <a:rPr lang="de-DE" dirty="0"/>
              <a:t> </a:t>
            </a:r>
            <a:r>
              <a:rPr lang="de-DE" dirty="0" err="1"/>
              <a:t>required</a:t>
            </a:r>
            <a:r>
              <a:rPr lang="de-DE" dirty="0"/>
              <a:t> </a:t>
            </a:r>
            <a:r>
              <a:rPr lang="de-DE" dirty="0" err="1"/>
              <a:t>conductance</a:t>
            </a:r>
            <a:r>
              <a:rPr lang="de-DE" dirty="0"/>
              <a:t>. </a:t>
            </a:r>
          </a:p>
          <a:p>
            <a:endParaRPr lang="de-DE" dirty="0"/>
          </a:p>
        </p:txBody>
      </p:sp>
      <p:sp>
        <p:nvSpPr>
          <p:cNvPr id="4" name="Textfeld 3">
            <a:extLst>
              <a:ext uri="{FF2B5EF4-FFF2-40B4-BE49-F238E27FC236}">
                <a16:creationId xmlns:a16="http://schemas.microsoft.com/office/drawing/2014/main" id="{398D5B22-7E8A-C04A-82BF-164B1B00E732}"/>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spTree>
    <p:extLst>
      <p:ext uri="{BB962C8B-B14F-4D97-AF65-F5344CB8AC3E}">
        <p14:creationId xmlns:p14="http://schemas.microsoft.com/office/powerpoint/2010/main" val="402964019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2F1738-C263-C840-BB23-BF16496F6A04}"/>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A08AC5E0-9573-C045-AC62-5A2028FA34A9}"/>
              </a:ext>
            </a:extLst>
          </p:cNvPr>
          <p:cNvSpPr>
            <a:spLocks noGrp="1"/>
          </p:cNvSpPr>
          <p:nvPr>
            <p:ph idx="1"/>
          </p:nvPr>
        </p:nvSpPr>
        <p:spPr/>
        <p:txBody>
          <a:bodyPr>
            <a:normAutofit/>
          </a:bodyPr>
          <a:lstStyle/>
          <a:p>
            <a:r>
              <a:rPr lang="de-DE" b="1" dirty="0" err="1"/>
              <a:t>Conductance</a:t>
            </a:r>
            <a:r>
              <a:rPr lang="de-DE" b="1" dirty="0"/>
              <a:t>, </a:t>
            </a:r>
            <a:r>
              <a:rPr lang="de-DE" b="1" dirty="0" err="1"/>
              <a:t>inductance</a:t>
            </a:r>
            <a:r>
              <a:rPr lang="de-DE" b="1" dirty="0"/>
              <a:t>, </a:t>
            </a:r>
            <a:r>
              <a:rPr lang="de-DE" b="1" dirty="0" err="1"/>
              <a:t>and</a:t>
            </a:r>
            <a:r>
              <a:rPr lang="de-DE" b="1" dirty="0"/>
              <a:t> </a:t>
            </a:r>
            <a:r>
              <a:rPr lang="de-DE" b="1" dirty="0" err="1"/>
              <a:t>quality</a:t>
            </a:r>
            <a:r>
              <a:rPr lang="de-DE" b="1" dirty="0"/>
              <a:t> </a:t>
            </a:r>
            <a:r>
              <a:rPr lang="de-DE" b="1" dirty="0" err="1"/>
              <a:t>factor</a:t>
            </a:r>
            <a:r>
              <a:rPr lang="de-DE" b="1" dirty="0"/>
              <a:t> </a:t>
            </a:r>
            <a:r>
              <a:rPr lang="de-DE" dirty="0" err="1"/>
              <a:t>can</a:t>
            </a:r>
            <a:r>
              <a:rPr lang="de-DE" dirty="0"/>
              <a:t> </a:t>
            </a:r>
            <a:r>
              <a:rPr lang="de-DE" dirty="0" err="1"/>
              <a:t>be</a:t>
            </a:r>
            <a:r>
              <a:rPr lang="de-DE" dirty="0"/>
              <a:t> </a:t>
            </a:r>
            <a:r>
              <a:rPr lang="de-DE" dirty="0" err="1"/>
              <a:t>further</a:t>
            </a:r>
            <a:r>
              <a:rPr lang="de-DE" dirty="0"/>
              <a:t> </a:t>
            </a:r>
            <a:r>
              <a:rPr lang="de-DE" b="1" dirty="0" err="1"/>
              <a:t>improved</a:t>
            </a:r>
            <a:r>
              <a:rPr lang="de-DE" dirty="0"/>
              <a:t> </a:t>
            </a:r>
            <a:r>
              <a:rPr lang="de-DE" dirty="0" err="1"/>
              <a:t>if</a:t>
            </a:r>
            <a:r>
              <a:rPr lang="de-DE" dirty="0"/>
              <a:t>, after </a:t>
            </a:r>
            <a:r>
              <a:rPr lang="de-DE" dirty="0" err="1"/>
              <a:t>curling</a:t>
            </a:r>
            <a:r>
              <a:rPr lang="de-DE" dirty="0"/>
              <a:t> </a:t>
            </a:r>
            <a:r>
              <a:rPr lang="de-DE" dirty="0" err="1"/>
              <a:t>up</a:t>
            </a:r>
            <a:r>
              <a:rPr lang="de-DE" dirty="0"/>
              <a:t>, </a:t>
            </a:r>
            <a:r>
              <a:rPr lang="de-DE" b="1" dirty="0"/>
              <a:t>additional </a:t>
            </a:r>
            <a:r>
              <a:rPr lang="de-DE" b="1" dirty="0" err="1"/>
              <a:t>metal</a:t>
            </a:r>
            <a:r>
              <a:rPr lang="de-DE" b="1" dirty="0"/>
              <a:t> </a:t>
            </a:r>
            <a:r>
              <a:rPr lang="de-DE" dirty="0" err="1"/>
              <a:t>is</a:t>
            </a:r>
            <a:r>
              <a:rPr lang="de-DE" dirty="0"/>
              <a:t> </a:t>
            </a:r>
            <a:r>
              <a:rPr lang="de-DE" b="1" dirty="0" err="1"/>
              <a:t>electroplated</a:t>
            </a:r>
            <a:r>
              <a:rPr lang="de-DE" dirty="0"/>
              <a:t> </a:t>
            </a:r>
            <a:r>
              <a:rPr lang="de-DE" dirty="0" err="1"/>
              <a:t>onto</a:t>
            </a:r>
            <a:r>
              <a:rPr lang="de-DE" dirty="0"/>
              <a:t> </a:t>
            </a:r>
            <a:r>
              <a:rPr lang="de-DE" dirty="0" err="1"/>
              <a:t>the</a:t>
            </a:r>
            <a:r>
              <a:rPr lang="de-DE" dirty="0"/>
              <a:t> </a:t>
            </a:r>
            <a:r>
              <a:rPr lang="de-DE" dirty="0" err="1"/>
              <a:t>helical</a:t>
            </a:r>
            <a:r>
              <a:rPr lang="de-DE" dirty="0"/>
              <a:t> </a:t>
            </a:r>
            <a:r>
              <a:rPr lang="de-DE" dirty="0" err="1"/>
              <a:t>structures</a:t>
            </a:r>
            <a:r>
              <a:rPr lang="de-DE" dirty="0"/>
              <a:t>. </a:t>
            </a:r>
          </a:p>
          <a:p>
            <a:r>
              <a:rPr lang="de-DE" dirty="0" err="1"/>
              <a:t>Moreover</a:t>
            </a:r>
            <a:r>
              <a:rPr lang="de-DE" dirty="0"/>
              <a:t>, a </a:t>
            </a:r>
            <a:r>
              <a:rPr lang="de-DE" dirty="0" err="1"/>
              <a:t>semiconductive</a:t>
            </a:r>
            <a:r>
              <a:rPr lang="de-DE" dirty="0"/>
              <a:t> </a:t>
            </a:r>
            <a:r>
              <a:rPr lang="de-DE" dirty="0" err="1"/>
              <a:t>helical</a:t>
            </a:r>
            <a:r>
              <a:rPr lang="de-DE" dirty="0"/>
              <a:t> </a:t>
            </a:r>
            <a:r>
              <a:rPr lang="de-DE" dirty="0" err="1"/>
              <a:t>structure</a:t>
            </a:r>
            <a:r>
              <a:rPr lang="de-DE" dirty="0"/>
              <a:t>, </a:t>
            </a:r>
            <a:r>
              <a:rPr lang="de-DE" dirty="0" err="1"/>
              <a:t>when</a:t>
            </a:r>
            <a:r>
              <a:rPr lang="de-DE" dirty="0"/>
              <a:t> </a:t>
            </a:r>
            <a:r>
              <a:rPr lang="de-DE" b="1" dirty="0" err="1"/>
              <a:t>functionalized</a:t>
            </a:r>
            <a:r>
              <a:rPr lang="de-DE" b="1" dirty="0"/>
              <a:t> </a:t>
            </a:r>
            <a:r>
              <a:rPr lang="de-DE" b="1" dirty="0" err="1"/>
              <a:t>with</a:t>
            </a:r>
            <a:r>
              <a:rPr lang="de-DE" b="1" dirty="0"/>
              <a:t> </a:t>
            </a:r>
            <a:r>
              <a:rPr lang="de-DE" b="1" dirty="0" err="1"/>
              <a:t>binding</a:t>
            </a:r>
            <a:r>
              <a:rPr lang="de-DE" b="1" dirty="0"/>
              <a:t> </a:t>
            </a:r>
            <a:r>
              <a:rPr lang="de-DE" b="1" dirty="0" err="1"/>
              <a:t>molecules</a:t>
            </a:r>
            <a:r>
              <a:rPr lang="de-DE" dirty="0"/>
              <a:t>, </a:t>
            </a:r>
            <a:r>
              <a:rPr lang="de-DE" dirty="0" err="1"/>
              <a:t>can</a:t>
            </a:r>
            <a:r>
              <a:rPr lang="de-DE" dirty="0"/>
              <a:t> </a:t>
            </a:r>
            <a:r>
              <a:rPr lang="de-DE" dirty="0" err="1"/>
              <a:t>be</a:t>
            </a:r>
            <a:r>
              <a:rPr lang="de-DE" dirty="0"/>
              <a:t> </a:t>
            </a:r>
            <a:r>
              <a:rPr lang="de-DE" dirty="0" err="1"/>
              <a:t>used</a:t>
            </a:r>
            <a:r>
              <a:rPr lang="de-DE" dirty="0"/>
              <a:t> </a:t>
            </a:r>
            <a:r>
              <a:rPr lang="de-DE" dirty="0" err="1"/>
              <a:t>for</a:t>
            </a:r>
            <a:r>
              <a:rPr lang="de-DE" dirty="0"/>
              <a:t> </a:t>
            </a:r>
            <a:r>
              <a:rPr lang="de-DE" b="1" dirty="0" err="1"/>
              <a:t>chemical</a:t>
            </a:r>
            <a:r>
              <a:rPr lang="de-DE" b="1" dirty="0"/>
              <a:t> </a:t>
            </a:r>
            <a:r>
              <a:rPr lang="de-DE" b="1" dirty="0" err="1"/>
              <a:t>sensing</a:t>
            </a:r>
            <a:r>
              <a:rPr lang="de-DE" b="1" dirty="0"/>
              <a:t> </a:t>
            </a:r>
            <a:r>
              <a:rPr lang="de-DE" dirty="0" err="1"/>
              <a:t>using</a:t>
            </a:r>
            <a:r>
              <a:rPr lang="de-DE" dirty="0"/>
              <a:t> </a:t>
            </a:r>
            <a:r>
              <a:rPr lang="de-DE" dirty="0" err="1"/>
              <a:t>the</a:t>
            </a:r>
            <a:r>
              <a:rPr lang="de-DE" dirty="0"/>
              <a:t> same </a:t>
            </a:r>
            <a:r>
              <a:rPr lang="de-DE" dirty="0" err="1"/>
              <a:t>principle</a:t>
            </a:r>
            <a:r>
              <a:rPr lang="de-DE" dirty="0"/>
              <a:t> </a:t>
            </a:r>
            <a:r>
              <a:rPr lang="de-DE" dirty="0" err="1"/>
              <a:t>as</a:t>
            </a:r>
            <a:r>
              <a:rPr lang="de-DE" dirty="0"/>
              <a:t> </a:t>
            </a:r>
            <a:r>
              <a:rPr lang="de-DE" dirty="0" err="1"/>
              <a:t>demonstrated</a:t>
            </a:r>
            <a:r>
              <a:rPr lang="de-DE" dirty="0"/>
              <a:t> </a:t>
            </a:r>
            <a:r>
              <a:rPr lang="de-DE" dirty="0" err="1"/>
              <a:t>with</a:t>
            </a:r>
            <a:r>
              <a:rPr lang="de-DE" dirty="0"/>
              <a:t> </a:t>
            </a:r>
            <a:r>
              <a:rPr lang="de-DE" dirty="0" err="1"/>
              <a:t>other</a:t>
            </a:r>
            <a:r>
              <a:rPr lang="de-DE" dirty="0"/>
              <a:t> </a:t>
            </a:r>
            <a:r>
              <a:rPr lang="de-DE" dirty="0" err="1"/>
              <a:t>types</a:t>
            </a:r>
            <a:r>
              <a:rPr lang="de-DE" dirty="0"/>
              <a:t> </a:t>
            </a:r>
            <a:r>
              <a:rPr lang="de-DE" dirty="0" err="1"/>
              <a:t>of</a:t>
            </a:r>
            <a:r>
              <a:rPr lang="de-DE" dirty="0"/>
              <a:t> </a:t>
            </a:r>
            <a:r>
              <a:rPr lang="de-DE" dirty="0" err="1"/>
              <a:t>nanostructures</a:t>
            </a:r>
            <a:r>
              <a:rPr lang="de-DE" dirty="0"/>
              <a:t>.</a:t>
            </a:r>
          </a:p>
          <a:p>
            <a:r>
              <a:rPr lang="de-DE" dirty="0" err="1"/>
              <a:t>With</a:t>
            </a:r>
            <a:r>
              <a:rPr lang="de-DE" dirty="0"/>
              <a:t> </a:t>
            </a:r>
            <a:r>
              <a:rPr lang="de-DE" dirty="0" err="1"/>
              <a:t>bilayers</a:t>
            </a:r>
            <a:r>
              <a:rPr lang="de-DE" dirty="0"/>
              <a:t> in </a:t>
            </a:r>
            <a:r>
              <a:rPr lang="de-DE" dirty="0" err="1"/>
              <a:t>the</a:t>
            </a:r>
            <a:r>
              <a:rPr lang="de-DE" dirty="0"/>
              <a:t> </a:t>
            </a:r>
            <a:r>
              <a:rPr lang="de-DE" dirty="0" err="1"/>
              <a:t>range</a:t>
            </a:r>
            <a:r>
              <a:rPr lang="de-DE" dirty="0"/>
              <a:t> </a:t>
            </a:r>
            <a:r>
              <a:rPr lang="de-DE" dirty="0" err="1"/>
              <a:t>of</a:t>
            </a:r>
            <a:r>
              <a:rPr lang="de-DE" dirty="0"/>
              <a:t> a </a:t>
            </a:r>
            <a:r>
              <a:rPr lang="de-DE" dirty="0" err="1"/>
              <a:t>few</a:t>
            </a:r>
            <a:r>
              <a:rPr lang="de-DE" dirty="0"/>
              <a:t> </a:t>
            </a:r>
            <a:r>
              <a:rPr lang="de-DE" dirty="0" err="1"/>
              <a:t>monolayers</a:t>
            </a:r>
            <a:r>
              <a:rPr lang="de-DE" dirty="0"/>
              <a:t>, </a:t>
            </a:r>
            <a:r>
              <a:rPr lang="de-DE" dirty="0" err="1"/>
              <a:t>the</a:t>
            </a:r>
            <a:r>
              <a:rPr lang="de-DE" dirty="0"/>
              <a:t> </a:t>
            </a:r>
            <a:r>
              <a:rPr lang="de-DE" dirty="0" err="1"/>
              <a:t>resulting</a:t>
            </a:r>
            <a:r>
              <a:rPr lang="de-DE" dirty="0"/>
              <a:t> </a:t>
            </a:r>
            <a:r>
              <a:rPr lang="de-DE" dirty="0" err="1"/>
              <a:t>structures</a:t>
            </a:r>
            <a:r>
              <a:rPr lang="de-DE" dirty="0"/>
              <a:t> </a:t>
            </a:r>
            <a:r>
              <a:rPr lang="de-DE" dirty="0" err="1"/>
              <a:t>would</a:t>
            </a:r>
            <a:r>
              <a:rPr lang="de-DE" dirty="0"/>
              <a:t> </a:t>
            </a:r>
            <a:r>
              <a:rPr lang="de-DE" dirty="0" err="1"/>
              <a:t>exhibit</a:t>
            </a:r>
            <a:r>
              <a:rPr lang="de-DE" dirty="0"/>
              <a:t> a </a:t>
            </a:r>
            <a:r>
              <a:rPr lang="de-DE" b="1" dirty="0" err="1"/>
              <a:t>very</a:t>
            </a:r>
            <a:r>
              <a:rPr lang="de-DE" b="1" dirty="0"/>
              <a:t> high </a:t>
            </a:r>
            <a:r>
              <a:rPr lang="de-DE" b="1" dirty="0" err="1"/>
              <a:t>surface</a:t>
            </a:r>
            <a:r>
              <a:rPr lang="de-DE" b="1" dirty="0"/>
              <a:t>-</a:t>
            </a:r>
            <a:r>
              <a:rPr lang="de-DE" b="1" dirty="0" err="1"/>
              <a:t>to</a:t>
            </a:r>
            <a:r>
              <a:rPr lang="de-DE" b="1" dirty="0"/>
              <a:t>-volume </a:t>
            </a:r>
            <a:r>
              <a:rPr lang="de-DE" b="1" dirty="0" err="1"/>
              <a:t>ratio</a:t>
            </a:r>
            <a:r>
              <a:rPr lang="de-DE" b="1" dirty="0"/>
              <a:t> </a:t>
            </a:r>
            <a:r>
              <a:rPr lang="de-DE" dirty="0" err="1"/>
              <a:t>with</a:t>
            </a:r>
            <a:r>
              <a:rPr lang="de-DE" dirty="0"/>
              <a:t> </a:t>
            </a:r>
            <a:r>
              <a:rPr lang="de-DE" dirty="0" err="1"/>
              <a:t>the</a:t>
            </a:r>
            <a:r>
              <a:rPr lang="de-DE" dirty="0"/>
              <a:t> </a:t>
            </a:r>
            <a:r>
              <a:rPr lang="de-DE" dirty="0" err="1"/>
              <a:t>whole</a:t>
            </a:r>
            <a:r>
              <a:rPr lang="de-DE" dirty="0"/>
              <a:t> </a:t>
            </a:r>
            <a:r>
              <a:rPr lang="de-DE" dirty="0" err="1"/>
              <a:t>surface</a:t>
            </a:r>
            <a:r>
              <a:rPr lang="de-DE" dirty="0"/>
              <a:t> </a:t>
            </a:r>
            <a:r>
              <a:rPr lang="de-DE" dirty="0" err="1"/>
              <a:t>exposed</a:t>
            </a:r>
            <a:r>
              <a:rPr lang="de-DE" dirty="0"/>
              <a:t> </a:t>
            </a:r>
            <a:r>
              <a:rPr lang="de-DE" dirty="0" err="1"/>
              <a:t>to</a:t>
            </a:r>
            <a:r>
              <a:rPr lang="de-DE" dirty="0"/>
              <a:t> an </a:t>
            </a:r>
            <a:r>
              <a:rPr lang="de-DE" dirty="0" err="1"/>
              <a:t>incoming</a:t>
            </a:r>
            <a:r>
              <a:rPr lang="de-DE" dirty="0"/>
              <a:t> </a:t>
            </a:r>
            <a:r>
              <a:rPr lang="de-DE" dirty="0" err="1"/>
              <a:t>analyst</a:t>
            </a:r>
            <a:r>
              <a:rPr lang="de-DE" dirty="0"/>
              <a:t>. </a:t>
            </a:r>
            <a:endParaRPr lang="de-AT" dirty="0"/>
          </a:p>
          <a:p>
            <a:endParaRPr lang="de-DE" dirty="0"/>
          </a:p>
        </p:txBody>
      </p:sp>
      <p:sp>
        <p:nvSpPr>
          <p:cNvPr id="4" name="Textfeld 3">
            <a:extLst>
              <a:ext uri="{FF2B5EF4-FFF2-40B4-BE49-F238E27FC236}">
                <a16:creationId xmlns:a16="http://schemas.microsoft.com/office/drawing/2014/main" id="{B6A6EE9F-2CA1-654E-8FCD-8D5054135BEE}"/>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spTree>
    <p:extLst>
      <p:ext uri="{BB962C8B-B14F-4D97-AF65-F5344CB8AC3E}">
        <p14:creationId xmlns:p14="http://schemas.microsoft.com/office/powerpoint/2010/main" val="209203168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97E38D-F125-6542-AB09-8404D8291AC2}"/>
              </a:ext>
            </a:extLst>
          </p:cNvPr>
          <p:cNvSpPr>
            <a:spLocks noGrp="1"/>
          </p:cNvSpPr>
          <p:nvPr>
            <p:ph type="title"/>
          </p:nvPr>
        </p:nvSpPr>
        <p:spPr/>
        <p:txBody>
          <a:bodyPr/>
          <a:lstStyle/>
          <a:p>
            <a:pPr algn="ctr"/>
            <a:r>
              <a:rPr lang="de-AT" dirty="0"/>
              <a:t>5. </a:t>
            </a:r>
            <a:r>
              <a:rPr lang="de-AT" dirty="0" err="1"/>
              <a:t>Applications</a:t>
            </a:r>
            <a:r>
              <a:rPr lang="de-AT" dirty="0"/>
              <a:t> </a:t>
            </a:r>
            <a:r>
              <a:rPr lang="de-AT" dirty="0" err="1"/>
              <a:t>of</a:t>
            </a:r>
            <a:r>
              <a:rPr lang="de-AT" dirty="0"/>
              <a:t> </a:t>
            </a:r>
            <a:r>
              <a:rPr lang="de-AT" dirty="0" err="1"/>
              <a:t>Nanorobots</a:t>
            </a:r>
            <a:endParaRPr lang="de-DE" dirty="0"/>
          </a:p>
        </p:txBody>
      </p:sp>
      <p:sp>
        <p:nvSpPr>
          <p:cNvPr id="3" name="Inhaltsplatzhalter 2">
            <a:extLst>
              <a:ext uri="{FF2B5EF4-FFF2-40B4-BE49-F238E27FC236}">
                <a16:creationId xmlns:a16="http://schemas.microsoft.com/office/drawing/2014/main" id="{84346958-0D07-DA40-B31C-E9A0FDBFE7EE}"/>
              </a:ext>
            </a:extLst>
          </p:cNvPr>
          <p:cNvSpPr>
            <a:spLocks noGrp="1"/>
          </p:cNvSpPr>
          <p:nvPr>
            <p:ph idx="1"/>
          </p:nvPr>
        </p:nvSpPr>
        <p:spPr/>
        <p:txBody>
          <a:bodyPr/>
          <a:lstStyle/>
          <a:p>
            <a:r>
              <a:rPr lang="de-DE" dirty="0">
                <a:hlinkClick r:id="rId2"/>
              </a:rPr>
              <a:t>https://www.express.co.uk/news/science/967564/Nanotechnology-medicine-nanobots-research-fight-disease-superbug-bacteria-pathogens</a:t>
            </a:r>
            <a:r>
              <a:rPr lang="de-DE" dirty="0"/>
              <a:t> </a:t>
            </a:r>
          </a:p>
          <a:p>
            <a:r>
              <a:rPr lang="de-DE" dirty="0"/>
              <a:t>Nanotechnology </a:t>
            </a:r>
            <a:r>
              <a:rPr lang="de-DE" dirty="0" err="1"/>
              <a:t>breakthrough</a:t>
            </a:r>
            <a:r>
              <a:rPr lang="de-DE" dirty="0"/>
              <a:t>: </a:t>
            </a:r>
            <a:r>
              <a:rPr lang="de-DE" dirty="0" err="1"/>
              <a:t>How</a:t>
            </a:r>
            <a:r>
              <a:rPr lang="de-DE" dirty="0"/>
              <a:t> </a:t>
            </a:r>
            <a:r>
              <a:rPr lang="de-DE" dirty="0" err="1"/>
              <a:t>cell-sized</a:t>
            </a:r>
            <a:r>
              <a:rPr lang="de-DE" dirty="0"/>
              <a:t> </a:t>
            </a:r>
            <a:r>
              <a:rPr lang="de-DE" dirty="0" err="1"/>
              <a:t>robots</a:t>
            </a:r>
            <a:r>
              <a:rPr lang="de-DE" dirty="0"/>
              <a:t> </a:t>
            </a:r>
            <a:r>
              <a:rPr lang="de-DE" dirty="0" err="1"/>
              <a:t>could</a:t>
            </a:r>
            <a:r>
              <a:rPr lang="de-DE" dirty="0"/>
              <a:t> </a:t>
            </a:r>
            <a:r>
              <a:rPr lang="de-DE" dirty="0" err="1"/>
              <a:t>target</a:t>
            </a:r>
            <a:r>
              <a:rPr lang="de-DE" dirty="0"/>
              <a:t> </a:t>
            </a:r>
            <a:r>
              <a:rPr lang="de-DE" dirty="0" err="1"/>
              <a:t>bacteria</a:t>
            </a:r>
            <a:r>
              <a:rPr lang="de-DE" dirty="0"/>
              <a:t> </a:t>
            </a:r>
            <a:r>
              <a:rPr lang="de-DE" dirty="0" err="1"/>
              <a:t>to</a:t>
            </a:r>
            <a:r>
              <a:rPr lang="de-DE" dirty="0"/>
              <a:t> </a:t>
            </a:r>
            <a:r>
              <a:rPr lang="de-DE" dirty="0" err="1"/>
              <a:t>fight</a:t>
            </a:r>
            <a:r>
              <a:rPr lang="de-DE" dirty="0"/>
              <a:t> </a:t>
            </a:r>
            <a:r>
              <a:rPr lang="de-DE" dirty="0" err="1"/>
              <a:t>diseases</a:t>
            </a:r>
            <a:endParaRPr lang="de-DE" dirty="0"/>
          </a:p>
        </p:txBody>
      </p:sp>
      <p:pic>
        <p:nvPicPr>
          <p:cNvPr id="4" name="Picture 3"/>
          <p:cNvPicPr>
            <a:picLocks noChangeAspect="1"/>
          </p:cNvPicPr>
          <p:nvPr/>
        </p:nvPicPr>
        <p:blipFill>
          <a:blip r:embed="rId3"/>
          <a:stretch>
            <a:fillRect/>
          </a:stretch>
        </p:blipFill>
        <p:spPr>
          <a:xfrm>
            <a:off x="313403" y="4238169"/>
            <a:ext cx="3948354" cy="2342244"/>
          </a:xfrm>
          <a:prstGeom prst="rect">
            <a:avLst/>
          </a:prstGeom>
        </p:spPr>
      </p:pic>
      <p:pic>
        <p:nvPicPr>
          <p:cNvPr id="5" name="Picture 4"/>
          <p:cNvPicPr>
            <a:picLocks noChangeAspect="1"/>
          </p:cNvPicPr>
          <p:nvPr/>
        </p:nvPicPr>
        <p:blipFill>
          <a:blip r:embed="rId4"/>
          <a:stretch>
            <a:fillRect/>
          </a:stretch>
        </p:blipFill>
        <p:spPr>
          <a:xfrm>
            <a:off x="4673022" y="4238170"/>
            <a:ext cx="3119466" cy="2342243"/>
          </a:xfrm>
          <a:prstGeom prst="rect">
            <a:avLst/>
          </a:prstGeom>
        </p:spPr>
      </p:pic>
      <p:pic>
        <p:nvPicPr>
          <p:cNvPr id="6" name="Picture 5"/>
          <p:cNvPicPr>
            <a:picLocks noChangeAspect="1"/>
          </p:cNvPicPr>
          <p:nvPr/>
        </p:nvPicPr>
        <p:blipFill>
          <a:blip r:embed="rId5"/>
          <a:stretch>
            <a:fillRect/>
          </a:stretch>
        </p:blipFill>
        <p:spPr>
          <a:xfrm>
            <a:off x="8203753" y="4238170"/>
            <a:ext cx="3608155" cy="2342243"/>
          </a:xfrm>
          <a:prstGeom prst="rect">
            <a:avLst/>
          </a:prstGeom>
        </p:spPr>
      </p:pic>
    </p:spTree>
    <p:extLst>
      <p:ext uri="{BB962C8B-B14F-4D97-AF65-F5344CB8AC3E}">
        <p14:creationId xmlns:p14="http://schemas.microsoft.com/office/powerpoint/2010/main" val="316480726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Application of </a:t>
            </a:r>
            <a:r>
              <a:rPr lang="en-US" dirty="0" err="1"/>
              <a:t>Nanorobots</a:t>
            </a:r>
            <a:endParaRPr lang="en-US" dirty="0"/>
          </a:p>
        </p:txBody>
      </p:sp>
      <p:sp>
        <p:nvSpPr>
          <p:cNvPr id="3" name="Content Placeholder 2"/>
          <p:cNvSpPr>
            <a:spLocks noGrp="1"/>
          </p:cNvSpPr>
          <p:nvPr>
            <p:ph idx="1"/>
          </p:nvPr>
        </p:nvSpPr>
        <p:spPr/>
        <p:txBody>
          <a:bodyPr/>
          <a:lstStyle/>
          <a:p>
            <a:r>
              <a:rPr lang="it-IT" dirty="0" err="1"/>
              <a:t>Robotic</a:t>
            </a:r>
            <a:r>
              <a:rPr lang="it-IT" dirty="0"/>
              <a:t> </a:t>
            </a:r>
            <a:r>
              <a:rPr lang="it-IT" dirty="0" err="1"/>
              <a:t>Biomanipulation</a:t>
            </a:r>
            <a:r>
              <a:rPr lang="it-IT" dirty="0"/>
              <a:t> </a:t>
            </a:r>
          </a:p>
          <a:p>
            <a:r>
              <a:rPr lang="it-IT" dirty="0" err="1"/>
              <a:t>Nanorobotic</a:t>
            </a:r>
            <a:r>
              <a:rPr lang="it-IT" dirty="0"/>
              <a:t> </a:t>
            </a:r>
            <a:r>
              <a:rPr lang="it-IT" dirty="0" err="1"/>
              <a:t>Devices</a:t>
            </a:r>
            <a:endParaRPr lang="en-US" dirty="0"/>
          </a:p>
        </p:txBody>
      </p:sp>
    </p:spTree>
    <p:extLst>
      <p:ext uri="{BB962C8B-B14F-4D97-AF65-F5344CB8AC3E}">
        <p14:creationId xmlns:p14="http://schemas.microsoft.com/office/powerpoint/2010/main" val="31371355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Application of </a:t>
            </a:r>
            <a:r>
              <a:rPr lang="en-US" dirty="0" err="1"/>
              <a:t>Nanorobots</a:t>
            </a:r>
            <a:endParaRPr lang="en-US" dirty="0"/>
          </a:p>
        </p:txBody>
      </p:sp>
      <p:sp>
        <p:nvSpPr>
          <p:cNvPr id="3" name="Content Placeholder 2"/>
          <p:cNvSpPr>
            <a:spLocks noGrp="1"/>
          </p:cNvSpPr>
          <p:nvPr>
            <p:ph idx="1"/>
          </p:nvPr>
        </p:nvSpPr>
        <p:spPr/>
        <p:txBody>
          <a:bodyPr>
            <a:normAutofit/>
          </a:bodyPr>
          <a:lstStyle/>
          <a:p>
            <a:r>
              <a:rPr lang="it-IT" dirty="0" err="1"/>
              <a:t>Material</a:t>
            </a:r>
            <a:r>
              <a:rPr lang="it-IT" dirty="0"/>
              <a:t> science, </a:t>
            </a:r>
            <a:r>
              <a:rPr lang="it-IT" dirty="0" err="1"/>
              <a:t>biotechnology</a:t>
            </a:r>
            <a:r>
              <a:rPr lang="it-IT" dirty="0"/>
              <a:t>, </a:t>
            </a:r>
            <a:r>
              <a:rPr lang="it-IT" dirty="0" err="1"/>
              <a:t>electronics</a:t>
            </a:r>
            <a:r>
              <a:rPr lang="it-IT" dirty="0"/>
              <a:t>, and </a:t>
            </a:r>
            <a:r>
              <a:rPr lang="it-IT" dirty="0" err="1"/>
              <a:t>mechanical</a:t>
            </a:r>
            <a:r>
              <a:rPr lang="it-IT" dirty="0"/>
              <a:t> </a:t>
            </a:r>
            <a:r>
              <a:rPr lang="it-IT" dirty="0" err="1"/>
              <a:t>sensing</a:t>
            </a:r>
            <a:r>
              <a:rPr lang="it-IT" dirty="0"/>
              <a:t> and </a:t>
            </a:r>
            <a:r>
              <a:rPr lang="it-IT" dirty="0" err="1"/>
              <a:t>actuation</a:t>
            </a:r>
            <a:r>
              <a:rPr lang="it-IT" dirty="0"/>
              <a:t> </a:t>
            </a:r>
            <a:r>
              <a:rPr lang="it-IT" dirty="0" err="1"/>
              <a:t>will</a:t>
            </a:r>
            <a:r>
              <a:rPr lang="it-IT" dirty="0"/>
              <a:t> benefit from </a:t>
            </a:r>
            <a:r>
              <a:rPr lang="it-IT" dirty="0" err="1"/>
              <a:t>advances</a:t>
            </a:r>
            <a:r>
              <a:rPr lang="it-IT" dirty="0"/>
              <a:t> in </a:t>
            </a:r>
            <a:r>
              <a:rPr lang="it-IT" dirty="0" err="1"/>
              <a:t>nanorobotics</a:t>
            </a:r>
            <a:r>
              <a:rPr lang="it-IT" dirty="0"/>
              <a:t>. </a:t>
            </a:r>
          </a:p>
          <a:p>
            <a:r>
              <a:rPr lang="it-IT" b="1" dirty="0" err="1"/>
              <a:t>Research</a:t>
            </a:r>
            <a:r>
              <a:rPr lang="it-IT" b="1" dirty="0"/>
              <a:t> </a:t>
            </a:r>
            <a:r>
              <a:rPr lang="it-IT" b="1" dirty="0" err="1"/>
              <a:t>topics</a:t>
            </a:r>
            <a:r>
              <a:rPr lang="it-IT" b="1" dirty="0"/>
              <a:t> in </a:t>
            </a:r>
            <a:r>
              <a:rPr lang="it-IT" b="1" dirty="0" err="1"/>
              <a:t>bionanorobotics</a:t>
            </a:r>
            <a:r>
              <a:rPr lang="it-IT" b="1" dirty="0"/>
              <a:t> </a:t>
            </a:r>
            <a:r>
              <a:rPr lang="it-IT" dirty="0"/>
              <a:t>include </a:t>
            </a:r>
          </a:p>
          <a:p>
            <a:r>
              <a:rPr lang="mr-IN" dirty="0"/>
              <a:t>…</a:t>
            </a:r>
            <a:r>
              <a:rPr lang="en-AU" dirty="0"/>
              <a:t> </a:t>
            </a:r>
            <a:r>
              <a:rPr lang="it-IT" dirty="0"/>
              <a:t>the </a:t>
            </a:r>
            <a:r>
              <a:rPr lang="it-IT" dirty="0" err="1"/>
              <a:t>autonomous</a:t>
            </a:r>
            <a:r>
              <a:rPr lang="it-IT" dirty="0"/>
              <a:t> </a:t>
            </a:r>
            <a:r>
              <a:rPr lang="it-IT" b="1" dirty="0" err="1"/>
              <a:t>manipulation</a:t>
            </a:r>
            <a:r>
              <a:rPr lang="it-IT" dirty="0"/>
              <a:t> of single </a:t>
            </a:r>
            <a:r>
              <a:rPr lang="it-IT" dirty="0" err="1"/>
              <a:t>cells</a:t>
            </a:r>
            <a:r>
              <a:rPr lang="it-IT" dirty="0"/>
              <a:t> or </a:t>
            </a:r>
            <a:r>
              <a:rPr lang="it-IT" dirty="0" err="1"/>
              <a:t>molecules</a:t>
            </a:r>
            <a:r>
              <a:rPr lang="it-IT" dirty="0"/>
              <a:t>, </a:t>
            </a:r>
          </a:p>
          <a:p>
            <a:r>
              <a:rPr lang="mr-IN" dirty="0"/>
              <a:t>…</a:t>
            </a:r>
            <a:r>
              <a:rPr lang="en-AU" dirty="0"/>
              <a:t> </a:t>
            </a:r>
            <a:r>
              <a:rPr lang="it-IT" dirty="0"/>
              <a:t>the </a:t>
            </a:r>
            <a:r>
              <a:rPr lang="it-IT" b="1" dirty="0" err="1"/>
              <a:t>characterization</a:t>
            </a:r>
            <a:r>
              <a:rPr lang="it-IT" dirty="0"/>
              <a:t> of </a:t>
            </a:r>
            <a:r>
              <a:rPr lang="it-IT" dirty="0" err="1"/>
              <a:t>biomembrane</a:t>
            </a:r>
            <a:r>
              <a:rPr lang="it-IT" dirty="0"/>
              <a:t> </a:t>
            </a:r>
            <a:r>
              <a:rPr lang="it-IT" dirty="0" err="1"/>
              <a:t>mechanical</a:t>
            </a:r>
            <a:r>
              <a:rPr lang="it-IT" dirty="0"/>
              <a:t> </a:t>
            </a:r>
            <a:r>
              <a:rPr lang="it-IT" dirty="0" err="1"/>
              <a:t>properties</a:t>
            </a:r>
            <a:r>
              <a:rPr lang="it-IT" dirty="0"/>
              <a:t> </a:t>
            </a:r>
            <a:r>
              <a:rPr lang="it-IT" dirty="0" err="1"/>
              <a:t>using</a:t>
            </a:r>
            <a:r>
              <a:rPr lang="it-IT" dirty="0"/>
              <a:t> </a:t>
            </a:r>
            <a:r>
              <a:rPr lang="it-IT" dirty="0" err="1"/>
              <a:t>nanorobotic</a:t>
            </a:r>
            <a:r>
              <a:rPr lang="it-IT" dirty="0"/>
              <a:t> </a:t>
            </a:r>
            <a:r>
              <a:rPr lang="it-IT" dirty="0" err="1"/>
              <a:t>systems</a:t>
            </a:r>
            <a:r>
              <a:rPr lang="it-IT" dirty="0"/>
              <a:t> with </a:t>
            </a:r>
            <a:r>
              <a:rPr lang="it-IT" dirty="0" err="1"/>
              <a:t>integrated</a:t>
            </a:r>
            <a:r>
              <a:rPr lang="it-IT" dirty="0"/>
              <a:t> </a:t>
            </a:r>
            <a:r>
              <a:rPr lang="it-IT" dirty="0" err="1"/>
              <a:t>vision</a:t>
            </a:r>
            <a:r>
              <a:rPr lang="it-IT" dirty="0"/>
              <a:t> and </a:t>
            </a:r>
          </a:p>
          <a:p>
            <a:r>
              <a:rPr lang="mr-IN" dirty="0"/>
              <a:t>…</a:t>
            </a:r>
            <a:r>
              <a:rPr lang="en-AU" dirty="0"/>
              <a:t> </a:t>
            </a:r>
            <a:r>
              <a:rPr lang="it-IT" dirty="0"/>
              <a:t>force-</a:t>
            </a:r>
            <a:r>
              <a:rPr lang="it-IT" b="1" dirty="0" err="1"/>
              <a:t>sensing</a:t>
            </a:r>
            <a:r>
              <a:rPr lang="it-IT" dirty="0"/>
              <a:t> </a:t>
            </a:r>
            <a:r>
              <a:rPr lang="it-IT" dirty="0" err="1"/>
              <a:t>modules</a:t>
            </a:r>
            <a:r>
              <a:rPr lang="it-IT" dirty="0"/>
              <a:t>, and more. </a:t>
            </a:r>
          </a:p>
        </p:txBody>
      </p:sp>
      <p:pic>
        <p:nvPicPr>
          <p:cNvPr id="4" name="Picture 3"/>
          <p:cNvPicPr>
            <a:picLocks noChangeAspect="1"/>
          </p:cNvPicPr>
          <p:nvPr/>
        </p:nvPicPr>
        <p:blipFill>
          <a:blip r:embed="rId2"/>
          <a:stretch>
            <a:fillRect/>
          </a:stretch>
        </p:blipFill>
        <p:spPr>
          <a:xfrm>
            <a:off x="6778170" y="4748264"/>
            <a:ext cx="3589035" cy="2058936"/>
          </a:xfrm>
          <a:prstGeom prst="rect">
            <a:avLst/>
          </a:prstGeom>
        </p:spPr>
      </p:pic>
    </p:spTree>
    <p:extLst>
      <p:ext uri="{BB962C8B-B14F-4D97-AF65-F5344CB8AC3E}">
        <p14:creationId xmlns:p14="http://schemas.microsoft.com/office/powerpoint/2010/main" val="51698209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Application of </a:t>
            </a:r>
            <a:r>
              <a:rPr lang="en-US" dirty="0" err="1"/>
              <a:t>Nanorobots</a:t>
            </a:r>
            <a:endParaRPr lang="en-US" dirty="0"/>
          </a:p>
        </p:txBody>
      </p:sp>
      <p:sp>
        <p:nvSpPr>
          <p:cNvPr id="3" name="Content Placeholder 2"/>
          <p:cNvSpPr>
            <a:spLocks noGrp="1"/>
          </p:cNvSpPr>
          <p:nvPr>
            <p:ph idx="1"/>
          </p:nvPr>
        </p:nvSpPr>
        <p:spPr/>
        <p:txBody>
          <a:bodyPr>
            <a:normAutofit/>
          </a:bodyPr>
          <a:lstStyle/>
          <a:p>
            <a:r>
              <a:rPr lang="it-IT" dirty="0"/>
              <a:t>The </a:t>
            </a:r>
            <a:r>
              <a:rPr lang="it-IT" b="1" dirty="0" err="1"/>
              <a:t>objective</a:t>
            </a:r>
            <a:r>
              <a:rPr lang="it-IT" dirty="0"/>
              <a:t> </a:t>
            </a:r>
            <a:r>
              <a:rPr lang="it-IT" dirty="0" err="1"/>
              <a:t>is</a:t>
            </a:r>
            <a:r>
              <a:rPr lang="it-IT" dirty="0"/>
              <a:t> to </a:t>
            </a:r>
            <a:r>
              <a:rPr lang="it-IT" dirty="0" err="1"/>
              <a:t>obtain</a:t>
            </a:r>
            <a:r>
              <a:rPr lang="it-IT" dirty="0"/>
              <a:t> a </a:t>
            </a:r>
            <a:r>
              <a:rPr lang="it-IT" b="1" dirty="0" err="1"/>
              <a:t>fundamental</a:t>
            </a:r>
            <a:r>
              <a:rPr lang="it-IT" b="1" dirty="0"/>
              <a:t> </a:t>
            </a:r>
            <a:r>
              <a:rPr lang="it-IT" b="1" dirty="0" err="1"/>
              <a:t>understanding</a:t>
            </a:r>
            <a:r>
              <a:rPr lang="it-IT" b="1" dirty="0"/>
              <a:t> of single-</a:t>
            </a:r>
            <a:r>
              <a:rPr lang="it-IT" b="1" dirty="0" err="1"/>
              <a:t>cell</a:t>
            </a:r>
            <a:r>
              <a:rPr lang="it-IT" b="1" dirty="0"/>
              <a:t> </a:t>
            </a:r>
            <a:r>
              <a:rPr lang="it-IT" b="1" dirty="0" err="1"/>
              <a:t>biological</a:t>
            </a:r>
            <a:r>
              <a:rPr lang="it-IT" b="1" dirty="0"/>
              <a:t> </a:t>
            </a:r>
            <a:r>
              <a:rPr lang="it-IT" b="1" dirty="0" err="1"/>
              <a:t>systems</a:t>
            </a:r>
            <a:r>
              <a:rPr lang="it-IT" dirty="0"/>
              <a:t> and </a:t>
            </a:r>
            <a:r>
              <a:rPr lang="it-IT" b="1" dirty="0" err="1"/>
              <a:t>provide</a:t>
            </a:r>
            <a:r>
              <a:rPr lang="it-IT" dirty="0"/>
              <a:t> </a:t>
            </a:r>
            <a:r>
              <a:rPr lang="it-IT" dirty="0" err="1"/>
              <a:t>characterized</a:t>
            </a:r>
            <a:r>
              <a:rPr lang="it-IT" dirty="0"/>
              <a:t> </a:t>
            </a:r>
            <a:r>
              <a:rPr lang="it-IT" b="1" dirty="0" err="1"/>
              <a:t>mechanical</a:t>
            </a:r>
            <a:r>
              <a:rPr lang="it-IT" b="1" dirty="0"/>
              <a:t> </a:t>
            </a:r>
            <a:r>
              <a:rPr lang="it-IT" b="1" dirty="0" err="1"/>
              <a:t>models</a:t>
            </a:r>
            <a:r>
              <a:rPr lang="it-IT" b="1" dirty="0"/>
              <a:t> </a:t>
            </a:r>
            <a:r>
              <a:rPr lang="it-IT" dirty="0"/>
              <a:t>of </a:t>
            </a:r>
            <a:r>
              <a:rPr lang="it-IT" dirty="0" err="1"/>
              <a:t>biomembranes</a:t>
            </a:r>
            <a:r>
              <a:rPr lang="it-IT" dirty="0"/>
              <a:t> for </a:t>
            </a:r>
            <a:r>
              <a:rPr lang="it-IT" dirty="0" err="1"/>
              <a:t>deformable</a:t>
            </a:r>
            <a:r>
              <a:rPr lang="it-IT" dirty="0"/>
              <a:t> </a:t>
            </a:r>
            <a:r>
              <a:rPr lang="it-IT" dirty="0" err="1"/>
              <a:t>cell</a:t>
            </a:r>
            <a:r>
              <a:rPr lang="it-IT" dirty="0"/>
              <a:t> </a:t>
            </a:r>
            <a:r>
              <a:rPr lang="it-IT" dirty="0" err="1"/>
              <a:t>tracking</a:t>
            </a:r>
            <a:r>
              <a:rPr lang="it-IT" dirty="0"/>
              <a:t> </a:t>
            </a:r>
            <a:r>
              <a:rPr lang="it-IT" dirty="0" err="1"/>
              <a:t>during</a:t>
            </a:r>
            <a:r>
              <a:rPr lang="it-IT" dirty="0"/>
              <a:t> </a:t>
            </a:r>
            <a:r>
              <a:rPr lang="it-IT" dirty="0" err="1"/>
              <a:t>biomanipulation</a:t>
            </a:r>
            <a:r>
              <a:rPr lang="it-IT" dirty="0"/>
              <a:t> and </a:t>
            </a:r>
            <a:r>
              <a:rPr lang="it-IT" dirty="0" err="1"/>
              <a:t>cell</a:t>
            </a:r>
            <a:r>
              <a:rPr lang="it-IT" dirty="0"/>
              <a:t> </a:t>
            </a:r>
            <a:r>
              <a:rPr lang="it-IT" dirty="0" err="1"/>
              <a:t>injury</a:t>
            </a:r>
            <a:r>
              <a:rPr lang="it-IT" dirty="0"/>
              <a:t> </a:t>
            </a:r>
            <a:r>
              <a:rPr lang="it-IT" dirty="0" err="1"/>
              <a:t>studies</a:t>
            </a:r>
            <a:r>
              <a:rPr lang="it-IT" dirty="0"/>
              <a:t>. </a:t>
            </a:r>
          </a:p>
          <a:p>
            <a:r>
              <a:rPr lang="it-IT" b="1" dirty="0" err="1"/>
              <a:t>Robotic</a:t>
            </a:r>
            <a:r>
              <a:rPr lang="it-IT" b="1" dirty="0"/>
              <a:t> </a:t>
            </a:r>
            <a:r>
              <a:rPr lang="it-IT" b="1" dirty="0" err="1"/>
              <a:t>manipulation</a:t>
            </a:r>
            <a:r>
              <a:rPr lang="it-IT" b="1" dirty="0"/>
              <a:t> </a:t>
            </a:r>
            <a:r>
              <a:rPr lang="it-IT" b="1" dirty="0" err="1"/>
              <a:t>at</a:t>
            </a:r>
            <a:r>
              <a:rPr lang="it-IT" b="1" dirty="0"/>
              <a:t> </a:t>
            </a:r>
            <a:r>
              <a:rPr lang="it-IT" b="1" dirty="0" err="1"/>
              <a:t>nanometer</a:t>
            </a:r>
            <a:r>
              <a:rPr lang="it-IT" b="1" dirty="0"/>
              <a:t> </a:t>
            </a:r>
            <a:r>
              <a:rPr lang="it-IT" b="1" dirty="0" err="1"/>
              <a:t>scales</a:t>
            </a:r>
            <a:r>
              <a:rPr lang="it-IT" b="1" dirty="0"/>
              <a:t> </a:t>
            </a:r>
            <a:r>
              <a:rPr lang="it-IT" dirty="0" err="1"/>
              <a:t>is</a:t>
            </a:r>
            <a:r>
              <a:rPr lang="it-IT" dirty="0"/>
              <a:t> a </a:t>
            </a:r>
            <a:r>
              <a:rPr lang="it-IT" dirty="0" err="1"/>
              <a:t>promising</a:t>
            </a:r>
            <a:r>
              <a:rPr lang="it-IT" dirty="0"/>
              <a:t> </a:t>
            </a:r>
            <a:r>
              <a:rPr lang="it-IT" dirty="0" err="1"/>
              <a:t>technology</a:t>
            </a:r>
            <a:r>
              <a:rPr lang="it-IT" dirty="0"/>
              <a:t> for </a:t>
            </a:r>
            <a:r>
              <a:rPr lang="it-IT" dirty="0" err="1"/>
              <a:t>structuring</a:t>
            </a:r>
            <a:r>
              <a:rPr lang="it-IT" dirty="0"/>
              <a:t>, </a:t>
            </a:r>
            <a:r>
              <a:rPr lang="it-IT" dirty="0" err="1"/>
              <a:t>characterizing</a:t>
            </a:r>
            <a:r>
              <a:rPr lang="it-IT" dirty="0"/>
              <a:t> and </a:t>
            </a:r>
            <a:r>
              <a:rPr lang="it-IT" dirty="0" err="1"/>
              <a:t>assembling</a:t>
            </a:r>
            <a:r>
              <a:rPr lang="it-IT" dirty="0"/>
              <a:t> </a:t>
            </a:r>
            <a:r>
              <a:rPr lang="it-IT" dirty="0" err="1"/>
              <a:t>nanobuilding</a:t>
            </a:r>
            <a:r>
              <a:rPr lang="it-IT" dirty="0"/>
              <a:t> </a:t>
            </a:r>
            <a:r>
              <a:rPr lang="it-IT" dirty="0" err="1"/>
              <a:t>blocks</a:t>
            </a:r>
            <a:r>
              <a:rPr lang="it-IT" dirty="0"/>
              <a:t> </a:t>
            </a:r>
            <a:r>
              <a:rPr lang="it-IT" dirty="0" err="1"/>
              <a:t>into</a:t>
            </a:r>
            <a:r>
              <a:rPr lang="it-IT" dirty="0"/>
              <a:t> NEMS. </a:t>
            </a:r>
          </a:p>
          <a:p>
            <a:r>
              <a:rPr lang="it-IT" b="1" dirty="0" err="1"/>
              <a:t>Combined</a:t>
            </a:r>
            <a:r>
              <a:rPr lang="it-IT" b="1" dirty="0"/>
              <a:t> with </a:t>
            </a:r>
            <a:r>
              <a:rPr lang="it-IT" b="1" dirty="0" err="1"/>
              <a:t>recently</a:t>
            </a:r>
            <a:r>
              <a:rPr lang="it-IT" b="1" dirty="0"/>
              <a:t> </a:t>
            </a:r>
            <a:r>
              <a:rPr lang="it-IT" b="1" dirty="0" err="1"/>
              <a:t>developed</a:t>
            </a:r>
            <a:r>
              <a:rPr lang="it-IT" b="1" dirty="0"/>
              <a:t> </a:t>
            </a:r>
            <a:r>
              <a:rPr lang="it-IT" b="1" dirty="0" err="1"/>
              <a:t>nanofabrication</a:t>
            </a:r>
            <a:r>
              <a:rPr lang="it-IT" b="1" dirty="0"/>
              <a:t> </a:t>
            </a:r>
            <a:r>
              <a:rPr lang="it-IT" b="1" dirty="0" err="1"/>
              <a:t>processes</a:t>
            </a:r>
            <a:r>
              <a:rPr lang="it-IT" dirty="0"/>
              <a:t>, a </a:t>
            </a:r>
            <a:r>
              <a:rPr lang="it-IT" dirty="0" err="1"/>
              <a:t>hybrid</a:t>
            </a:r>
            <a:r>
              <a:rPr lang="it-IT" dirty="0"/>
              <a:t> </a:t>
            </a:r>
            <a:r>
              <a:rPr lang="it-IT" dirty="0" err="1"/>
              <a:t>approach</a:t>
            </a:r>
            <a:r>
              <a:rPr lang="it-IT" dirty="0"/>
              <a:t> </a:t>
            </a:r>
            <a:r>
              <a:rPr lang="it-IT" dirty="0" err="1"/>
              <a:t>is</a:t>
            </a:r>
            <a:r>
              <a:rPr lang="it-IT" dirty="0"/>
              <a:t> </a:t>
            </a:r>
            <a:r>
              <a:rPr lang="it-IT" dirty="0" err="1"/>
              <a:t>realized</a:t>
            </a:r>
            <a:r>
              <a:rPr lang="it-IT" dirty="0"/>
              <a:t> to </a:t>
            </a:r>
            <a:r>
              <a:rPr lang="it-IT" dirty="0" err="1"/>
              <a:t>build</a:t>
            </a:r>
            <a:r>
              <a:rPr lang="it-IT" dirty="0"/>
              <a:t> NEMS and </a:t>
            </a:r>
            <a:r>
              <a:rPr lang="it-IT" dirty="0" err="1"/>
              <a:t>other</a:t>
            </a:r>
            <a:r>
              <a:rPr lang="it-IT" dirty="0"/>
              <a:t> </a:t>
            </a:r>
            <a:r>
              <a:rPr lang="it-IT" dirty="0" err="1"/>
              <a:t>nanorobotic</a:t>
            </a:r>
            <a:r>
              <a:rPr lang="it-IT" dirty="0"/>
              <a:t> </a:t>
            </a:r>
            <a:r>
              <a:rPr lang="it-IT" dirty="0" err="1"/>
              <a:t>devices</a:t>
            </a:r>
            <a:r>
              <a:rPr lang="it-IT" dirty="0"/>
              <a:t> from </a:t>
            </a:r>
            <a:r>
              <a:rPr lang="it-IT" dirty="0" err="1"/>
              <a:t>individual</a:t>
            </a:r>
            <a:r>
              <a:rPr lang="it-IT" dirty="0"/>
              <a:t> carbon </a:t>
            </a:r>
            <a:r>
              <a:rPr lang="it-IT" dirty="0" err="1"/>
              <a:t>nanotubes</a:t>
            </a:r>
            <a:r>
              <a:rPr lang="it-IT" dirty="0"/>
              <a:t> and </a:t>
            </a:r>
            <a:r>
              <a:rPr lang="it-IT" dirty="0" err="1"/>
              <a:t>SiGe</a:t>
            </a:r>
            <a:r>
              <a:rPr lang="it-IT" dirty="0"/>
              <a:t>/Si </a:t>
            </a:r>
            <a:r>
              <a:rPr lang="it-IT" dirty="0" err="1"/>
              <a:t>nanocoils</a:t>
            </a:r>
            <a:r>
              <a:rPr lang="it-IT" dirty="0"/>
              <a:t>. </a:t>
            </a:r>
            <a:endParaRPr lang="en-US" dirty="0"/>
          </a:p>
        </p:txBody>
      </p:sp>
    </p:spTree>
    <p:extLst>
      <p:ext uri="{BB962C8B-B14F-4D97-AF65-F5344CB8AC3E}">
        <p14:creationId xmlns:p14="http://schemas.microsoft.com/office/powerpoint/2010/main" val="20685859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59A11B3-EC06-AB4A-883C-D4382DD4E2F4}"/>
              </a:ext>
            </a:extLst>
          </p:cNvPr>
          <p:cNvSpPr>
            <a:spLocks noGrp="1"/>
          </p:cNvSpPr>
          <p:nvPr>
            <p:ph idx="1"/>
          </p:nvPr>
        </p:nvSpPr>
        <p:spPr/>
        <p:txBody>
          <a:bodyPr>
            <a:normAutofit/>
          </a:bodyPr>
          <a:lstStyle/>
          <a:p>
            <a:r>
              <a:rPr lang="de-DE" b="1" dirty="0"/>
              <a:t>Nanometer </a:t>
            </a:r>
            <a:r>
              <a:rPr lang="de-DE" b="1" dirty="0" err="1"/>
              <a:t>resolution</a:t>
            </a:r>
            <a:r>
              <a:rPr lang="de-DE" b="1" dirty="0"/>
              <a:t> </a:t>
            </a:r>
            <a:r>
              <a:rPr lang="de-DE" b="1" dirty="0" err="1"/>
              <a:t>motion</a:t>
            </a:r>
            <a:r>
              <a:rPr lang="de-DE" b="1" dirty="0"/>
              <a:t> </a:t>
            </a:r>
            <a:r>
              <a:rPr lang="de-DE" dirty="0" err="1"/>
              <a:t>has</a:t>
            </a:r>
            <a:r>
              <a:rPr lang="de-DE" dirty="0"/>
              <a:t> </a:t>
            </a:r>
            <a:r>
              <a:rPr lang="de-DE" dirty="0" err="1"/>
              <a:t>been</a:t>
            </a:r>
            <a:r>
              <a:rPr lang="de-DE" dirty="0"/>
              <a:t> </a:t>
            </a:r>
            <a:r>
              <a:rPr lang="de-DE" dirty="0" err="1"/>
              <a:t>extensively</a:t>
            </a:r>
            <a:r>
              <a:rPr lang="de-DE" dirty="0"/>
              <a:t> </a:t>
            </a:r>
            <a:r>
              <a:rPr lang="de-DE" dirty="0" err="1"/>
              <a:t>investigated</a:t>
            </a:r>
            <a:r>
              <a:rPr lang="de-DE" dirty="0"/>
              <a:t> </a:t>
            </a:r>
            <a:r>
              <a:rPr lang="de-DE" dirty="0" err="1"/>
              <a:t>and</a:t>
            </a:r>
            <a:r>
              <a:rPr lang="de-DE" dirty="0"/>
              <a:t> </a:t>
            </a:r>
            <a:r>
              <a:rPr lang="de-DE" dirty="0" err="1"/>
              <a:t>can</a:t>
            </a:r>
            <a:r>
              <a:rPr lang="de-DE" dirty="0"/>
              <a:t> </a:t>
            </a:r>
            <a:r>
              <a:rPr lang="de-DE" dirty="0" err="1"/>
              <a:t>be</a:t>
            </a:r>
            <a:r>
              <a:rPr lang="de-DE" dirty="0"/>
              <a:t> </a:t>
            </a:r>
            <a:r>
              <a:rPr lang="de-DE" dirty="0" err="1"/>
              <a:t>generated</a:t>
            </a:r>
            <a:r>
              <a:rPr lang="de-DE" dirty="0"/>
              <a:t> </a:t>
            </a:r>
            <a:r>
              <a:rPr lang="de-DE" dirty="0" err="1"/>
              <a:t>using</a:t>
            </a:r>
            <a:r>
              <a:rPr lang="de-DE" dirty="0"/>
              <a:t> </a:t>
            </a:r>
            <a:r>
              <a:rPr lang="de-DE" dirty="0" err="1"/>
              <a:t>various</a:t>
            </a:r>
            <a:r>
              <a:rPr lang="de-DE" dirty="0"/>
              <a:t> </a:t>
            </a:r>
            <a:r>
              <a:rPr lang="de-DE" dirty="0" err="1"/>
              <a:t>actuation</a:t>
            </a:r>
            <a:r>
              <a:rPr lang="de-DE" dirty="0"/>
              <a:t> </a:t>
            </a:r>
            <a:r>
              <a:rPr lang="de-DE" dirty="0" err="1"/>
              <a:t>principles</a:t>
            </a:r>
            <a:r>
              <a:rPr lang="de-DE" dirty="0"/>
              <a:t>. </a:t>
            </a:r>
          </a:p>
          <a:p>
            <a:r>
              <a:rPr lang="de-DE" b="1" dirty="0" err="1"/>
              <a:t>Electrostatics</a:t>
            </a:r>
            <a:r>
              <a:rPr lang="de-DE" dirty="0"/>
              <a:t>, </a:t>
            </a:r>
            <a:r>
              <a:rPr lang="de-DE" b="1" dirty="0" err="1"/>
              <a:t>electromagnetics</a:t>
            </a:r>
            <a:r>
              <a:rPr lang="de-DE" dirty="0"/>
              <a:t>, </a:t>
            </a:r>
            <a:r>
              <a:rPr lang="de-DE" dirty="0" err="1"/>
              <a:t>and</a:t>
            </a:r>
            <a:r>
              <a:rPr lang="de-DE" dirty="0"/>
              <a:t> </a:t>
            </a:r>
            <a:r>
              <a:rPr lang="de-DE" b="1" dirty="0" err="1"/>
              <a:t>piezoelectrics</a:t>
            </a:r>
            <a:r>
              <a:rPr lang="de-DE" dirty="0"/>
              <a:t> </a:t>
            </a:r>
            <a:r>
              <a:rPr lang="de-DE" dirty="0" err="1"/>
              <a:t>are</a:t>
            </a:r>
            <a:r>
              <a:rPr lang="de-DE" dirty="0"/>
              <a:t> </a:t>
            </a:r>
            <a:r>
              <a:rPr lang="de-DE" dirty="0" err="1"/>
              <a:t>the</a:t>
            </a:r>
            <a:r>
              <a:rPr lang="de-DE" dirty="0"/>
              <a:t> </a:t>
            </a:r>
            <a:r>
              <a:rPr lang="de-DE" dirty="0" err="1"/>
              <a:t>most</a:t>
            </a:r>
            <a:r>
              <a:rPr lang="de-DE" dirty="0"/>
              <a:t> </a:t>
            </a:r>
            <a:r>
              <a:rPr lang="de-DE" dirty="0" err="1"/>
              <a:t>common</a:t>
            </a:r>
            <a:r>
              <a:rPr lang="de-DE" dirty="0"/>
              <a:t> </a:t>
            </a:r>
            <a:r>
              <a:rPr lang="de-DE" dirty="0" err="1"/>
              <a:t>ways</a:t>
            </a:r>
            <a:r>
              <a:rPr lang="de-DE" dirty="0"/>
              <a:t> </a:t>
            </a:r>
            <a:r>
              <a:rPr lang="de-DE" dirty="0" err="1"/>
              <a:t>to</a:t>
            </a:r>
            <a:r>
              <a:rPr lang="de-DE" dirty="0"/>
              <a:t> </a:t>
            </a:r>
            <a:r>
              <a:rPr lang="de-DE" dirty="0" err="1"/>
              <a:t>realize</a:t>
            </a:r>
            <a:r>
              <a:rPr lang="de-DE" dirty="0"/>
              <a:t> </a:t>
            </a:r>
            <a:r>
              <a:rPr lang="de-DE" dirty="0" err="1"/>
              <a:t>actuation</a:t>
            </a:r>
            <a:r>
              <a:rPr lang="de-DE" dirty="0"/>
              <a:t> at </a:t>
            </a:r>
            <a:r>
              <a:rPr lang="de-DE" dirty="0" err="1"/>
              <a:t>nanoscales</a:t>
            </a:r>
            <a:r>
              <a:rPr lang="de-DE" dirty="0"/>
              <a:t>. </a:t>
            </a:r>
          </a:p>
          <a:p>
            <a:r>
              <a:rPr lang="de-DE" dirty="0" err="1"/>
              <a:t>For</a:t>
            </a:r>
            <a:r>
              <a:rPr lang="de-DE" dirty="0"/>
              <a:t> </a:t>
            </a:r>
            <a:r>
              <a:rPr lang="de-DE" dirty="0" err="1"/>
              <a:t>nanorobotic</a:t>
            </a:r>
            <a:r>
              <a:rPr lang="de-DE" dirty="0"/>
              <a:t> </a:t>
            </a:r>
            <a:r>
              <a:rPr lang="de-DE" dirty="0" err="1"/>
              <a:t>manipulation</a:t>
            </a:r>
            <a:r>
              <a:rPr lang="de-DE" dirty="0"/>
              <a:t>, </a:t>
            </a:r>
            <a:r>
              <a:rPr lang="de-DE" dirty="0" err="1"/>
              <a:t>besides</a:t>
            </a:r>
            <a:r>
              <a:rPr lang="de-DE" dirty="0"/>
              <a:t> </a:t>
            </a:r>
            <a:r>
              <a:rPr lang="de-DE" dirty="0" err="1"/>
              <a:t>nanoresolution</a:t>
            </a:r>
            <a:r>
              <a:rPr lang="de-DE" dirty="0"/>
              <a:t> </a:t>
            </a:r>
            <a:r>
              <a:rPr lang="de-DE" dirty="0" err="1"/>
              <a:t>and</a:t>
            </a:r>
            <a:r>
              <a:rPr lang="de-DE" dirty="0"/>
              <a:t> </a:t>
            </a:r>
            <a:r>
              <a:rPr lang="de-DE" dirty="0" err="1"/>
              <a:t>compact</a:t>
            </a:r>
            <a:r>
              <a:rPr lang="de-DE" dirty="0"/>
              <a:t> </a:t>
            </a:r>
            <a:r>
              <a:rPr lang="de-DE" dirty="0" err="1"/>
              <a:t>sizes</a:t>
            </a:r>
            <a:r>
              <a:rPr lang="de-DE" dirty="0"/>
              <a:t>, </a:t>
            </a:r>
            <a:r>
              <a:rPr lang="de-DE" dirty="0" err="1"/>
              <a:t>actuators</a:t>
            </a:r>
            <a:r>
              <a:rPr lang="de-DE" dirty="0"/>
              <a:t> </a:t>
            </a:r>
            <a:r>
              <a:rPr lang="de-DE" dirty="0" err="1"/>
              <a:t>generating</a:t>
            </a:r>
            <a:r>
              <a:rPr lang="de-DE" dirty="0"/>
              <a:t> </a:t>
            </a:r>
            <a:r>
              <a:rPr lang="de-DE" b="1" dirty="0"/>
              <a:t>large </a:t>
            </a:r>
            <a:r>
              <a:rPr lang="de-DE" b="1" dirty="0" err="1"/>
              <a:t>strokes</a:t>
            </a:r>
            <a:r>
              <a:rPr lang="de-DE" b="1" dirty="0"/>
              <a:t> </a:t>
            </a:r>
            <a:r>
              <a:rPr lang="de-DE" dirty="0" err="1"/>
              <a:t>and</a:t>
            </a:r>
            <a:r>
              <a:rPr lang="de-DE" dirty="0"/>
              <a:t> high </a:t>
            </a:r>
            <a:r>
              <a:rPr lang="de-DE" dirty="0" err="1"/>
              <a:t>forces</a:t>
            </a:r>
            <a:r>
              <a:rPr lang="de-DE" dirty="0"/>
              <a:t> </a:t>
            </a:r>
            <a:r>
              <a:rPr lang="de-DE" dirty="0" err="1"/>
              <a:t>are</a:t>
            </a:r>
            <a:r>
              <a:rPr lang="de-DE" dirty="0"/>
              <a:t> </a:t>
            </a:r>
            <a:r>
              <a:rPr lang="de-DE" dirty="0" err="1"/>
              <a:t>best</a:t>
            </a:r>
            <a:r>
              <a:rPr lang="de-DE" dirty="0"/>
              <a:t> </a:t>
            </a:r>
            <a:r>
              <a:rPr lang="de-DE" dirty="0" err="1"/>
              <a:t>suited</a:t>
            </a:r>
            <a:r>
              <a:rPr lang="de-DE" dirty="0"/>
              <a:t> </a:t>
            </a:r>
            <a:r>
              <a:rPr lang="de-DE" dirty="0" err="1"/>
              <a:t>for</a:t>
            </a:r>
            <a:r>
              <a:rPr lang="de-DE" dirty="0"/>
              <a:t> such </a:t>
            </a:r>
            <a:r>
              <a:rPr lang="de-DE" dirty="0" err="1"/>
              <a:t>applications</a:t>
            </a:r>
            <a:r>
              <a:rPr lang="de-DE" dirty="0"/>
              <a:t>. </a:t>
            </a:r>
          </a:p>
          <a:p>
            <a:r>
              <a:rPr lang="de-DE" dirty="0"/>
              <a:t>The </a:t>
            </a:r>
            <a:r>
              <a:rPr lang="de-DE" dirty="0" err="1"/>
              <a:t>speed</a:t>
            </a:r>
            <a:r>
              <a:rPr lang="de-DE" dirty="0"/>
              <a:t> </a:t>
            </a:r>
            <a:r>
              <a:rPr lang="de-DE" dirty="0" err="1"/>
              <a:t>criteria</a:t>
            </a:r>
            <a:r>
              <a:rPr lang="de-DE" dirty="0"/>
              <a:t> </a:t>
            </a:r>
            <a:r>
              <a:rPr lang="de-DE" dirty="0" err="1"/>
              <a:t>are</a:t>
            </a:r>
            <a:r>
              <a:rPr lang="de-DE" dirty="0"/>
              <a:t> </a:t>
            </a:r>
            <a:r>
              <a:rPr lang="de-DE" dirty="0" err="1"/>
              <a:t>of</a:t>
            </a:r>
            <a:r>
              <a:rPr lang="de-DE" dirty="0"/>
              <a:t> </a:t>
            </a:r>
            <a:r>
              <a:rPr lang="de-DE" dirty="0" err="1"/>
              <a:t>less</a:t>
            </a:r>
            <a:r>
              <a:rPr lang="de-DE" dirty="0"/>
              <a:t> </a:t>
            </a:r>
            <a:r>
              <a:rPr lang="de-DE" dirty="0" err="1"/>
              <a:t>importance</a:t>
            </a:r>
            <a:r>
              <a:rPr lang="de-DE" dirty="0"/>
              <a:t> </a:t>
            </a:r>
            <a:r>
              <a:rPr lang="de-DE" dirty="0" err="1"/>
              <a:t>as</a:t>
            </a:r>
            <a:r>
              <a:rPr lang="de-DE" dirty="0"/>
              <a:t> </a:t>
            </a:r>
            <a:r>
              <a:rPr lang="de-DE" dirty="0" err="1"/>
              <a:t>long</a:t>
            </a:r>
            <a:r>
              <a:rPr lang="de-DE" dirty="0"/>
              <a:t> </a:t>
            </a:r>
            <a:r>
              <a:rPr lang="de-DE" dirty="0" err="1"/>
              <a:t>as</a:t>
            </a:r>
            <a:r>
              <a:rPr lang="de-DE" dirty="0"/>
              <a:t> </a:t>
            </a:r>
            <a:r>
              <a:rPr lang="de-DE" dirty="0" err="1"/>
              <a:t>the</a:t>
            </a:r>
            <a:r>
              <a:rPr lang="de-DE" dirty="0"/>
              <a:t> </a:t>
            </a:r>
            <a:r>
              <a:rPr lang="de-DE" dirty="0" err="1"/>
              <a:t>actuation</a:t>
            </a:r>
            <a:r>
              <a:rPr lang="de-DE" dirty="0"/>
              <a:t> </a:t>
            </a:r>
            <a:r>
              <a:rPr lang="de-DE" dirty="0" err="1"/>
              <a:t>speed</a:t>
            </a:r>
            <a:r>
              <a:rPr lang="de-DE" dirty="0"/>
              <a:t> </a:t>
            </a:r>
            <a:r>
              <a:rPr lang="de-DE" dirty="0" err="1"/>
              <a:t>is</a:t>
            </a:r>
            <a:r>
              <a:rPr lang="de-DE" dirty="0"/>
              <a:t> in </a:t>
            </a:r>
            <a:r>
              <a:rPr lang="de-DE" dirty="0" err="1"/>
              <a:t>the</a:t>
            </a:r>
            <a:r>
              <a:rPr lang="de-DE" dirty="0"/>
              <a:t> </a:t>
            </a:r>
            <a:r>
              <a:rPr lang="de-DE" dirty="0" err="1"/>
              <a:t>range</a:t>
            </a:r>
            <a:r>
              <a:rPr lang="de-DE" dirty="0"/>
              <a:t> </a:t>
            </a:r>
            <a:r>
              <a:rPr lang="de-DE" dirty="0" err="1"/>
              <a:t>of</a:t>
            </a:r>
            <a:r>
              <a:rPr lang="de-DE" dirty="0"/>
              <a:t> a </a:t>
            </a:r>
            <a:r>
              <a:rPr lang="de-DE" dirty="0" err="1"/>
              <a:t>couple</a:t>
            </a:r>
            <a:r>
              <a:rPr lang="de-DE" dirty="0"/>
              <a:t> </a:t>
            </a:r>
            <a:r>
              <a:rPr lang="de-DE" dirty="0" err="1"/>
              <a:t>of</a:t>
            </a:r>
            <a:r>
              <a:rPr lang="de-DE" dirty="0"/>
              <a:t> </a:t>
            </a:r>
            <a:r>
              <a:rPr lang="de-DE" dirty="0" err="1"/>
              <a:t>hertz</a:t>
            </a:r>
            <a:r>
              <a:rPr lang="de-DE" dirty="0"/>
              <a:t> </a:t>
            </a:r>
            <a:r>
              <a:rPr lang="de-DE" dirty="0" err="1"/>
              <a:t>and</a:t>
            </a:r>
            <a:r>
              <a:rPr lang="de-DE" dirty="0"/>
              <a:t> </a:t>
            </a:r>
            <a:r>
              <a:rPr lang="de-DE" dirty="0" err="1"/>
              <a:t>above</a:t>
            </a:r>
            <a:r>
              <a:rPr lang="de-DE" dirty="0"/>
              <a:t>. </a:t>
            </a:r>
          </a:p>
        </p:txBody>
      </p:sp>
      <p:sp>
        <p:nvSpPr>
          <p:cNvPr id="4" name="Titel 3">
            <a:extLst>
              <a:ext uri="{FF2B5EF4-FFF2-40B4-BE49-F238E27FC236}">
                <a16:creationId xmlns:a16="http://schemas.microsoft.com/office/drawing/2014/main" id="{2684677A-F053-1642-9F68-9571B994E9EC}"/>
              </a:ext>
            </a:extLst>
          </p:cNvPr>
          <p:cNvSpPr txBox="1">
            <a:spLocks noGrp="1"/>
          </p:cNvSpPr>
          <p:nvPr>
            <p:ph type="title"/>
          </p:nvPr>
        </p:nvSpPr>
        <p:spPr>
          <a:xfrm>
            <a:off x="838200" y="677041"/>
            <a:ext cx="5640775" cy="701731"/>
          </a:xfrm>
          <a:prstGeom prst="rect">
            <a:avLst/>
          </a:prstGeom>
          <a:noFill/>
        </p:spPr>
        <p:txBody>
          <a:bodyPr wrap="none" rtlCol="0">
            <a:spAutoFit/>
          </a:bodyPr>
          <a:lstStyle/>
          <a:p>
            <a:r>
              <a:rPr lang="de-AT" dirty="0" err="1"/>
              <a:t>Actuation</a:t>
            </a:r>
            <a:r>
              <a:rPr lang="de-AT" dirty="0"/>
              <a:t> at </a:t>
            </a:r>
            <a:r>
              <a:rPr lang="de-AT" dirty="0" err="1"/>
              <a:t>Nanoscales</a:t>
            </a:r>
            <a:endParaRPr lang="de-AT" dirty="0"/>
          </a:p>
        </p:txBody>
      </p:sp>
      <p:sp>
        <p:nvSpPr>
          <p:cNvPr id="6" name="Textfeld 5">
            <a:extLst>
              <a:ext uri="{FF2B5EF4-FFF2-40B4-BE49-F238E27FC236}">
                <a16:creationId xmlns:a16="http://schemas.microsoft.com/office/drawing/2014/main" id="{9129D51C-88A7-9A40-A737-CF449C45A883}"/>
              </a:ext>
            </a:extLst>
          </p:cNvPr>
          <p:cNvSpPr txBox="1"/>
          <p:nvPr/>
        </p:nvSpPr>
        <p:spPr>
          <a:xfrm>
            <a:off x="9491453" y="6492875"/>
            <a:ext cx="2445157" cy="369332"/>
          </a:xfrm>
          <a:prstGeom prst="rect">
            <a:avLst/>
          </a:prstGeom>
          <a:noFill/>
        </p:spPr>
        <p:txBody>
          <a:bodyPr wrap="none" rtlCol="0">
            <a:spAutoFit/>
          </a:bodyPr>
          <a:lstStyle/>
          <a:p>
            <a:r>
              <a:rPr lang="de-AT" dirty="0" err="1"/>
              <a:t>Actuation</a:t>
            </a:r>
            <a:r>
              <a:rPr lang="de-AT" dirty="0"/>
              <a:t> at </a:t>
            </a:r>
            <a:r>
              <a:rPr lang="de-AT" dirty="0" err="1"/>
              <a:t>Nanoscales</a:t>
            </a:r>
            <a:endParaRPr lang="de-AT" dirty="0"/>
          </a:p>
        </p:txBody>
      </p:sp>
    </p:spTree>
    <p:extLst>
      <p:ext uri="{BB962C8B-B14F-4D97-AF65-F5344CB8AC3E}">
        <p14:creationId xmlns:p14="http://schemas.microsoft.com/office/powerpoint/2010/main" val="266423535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Robotic </a:t>
            </a:r>
            <a:r>
              <a:rPr lang="en-US" dirty="0" err="1"/>
              <a:t>Biomanipulation</a:t>
            </a:r>
            <a:endParaRPr lang="en-US" dirty="0"/>
          </a:p>
        </p:txBody>
      </p:sp>
      <p:sp>
        <p:nvSpPr>
          <p:cNvPr id="3" name="Content Placeholder 2"/>
          <p:cNvSpPr>
            <a:spLocks noGrp="1"/>
          </p:cNvSpPr>
          <p:nvPr>
            <p:ph idx="1"/>
          </p:nvPr>
        </p:nvSpPr>
        <p:spPr/>
        <p:txBody>
          <a:bodyPr/>
          <a:lstStyle/>
          <a:p>
            <a:r>
              <a:rPr lang="en-US" dirty="0" err="1"/>
              <a:t>Biomanipulation</a:t>
            </a:r>
            <a:r>
              <a:rPr lang="en-US" dirty="0"/>
              <a:t> – Autonomous Robotic </a:t>
            </a:r>
            <a:r>
              <a:rPr lang="en-US" dirty="0" err="1"/>
              <a:t>Pronuclei</a:t>
            </a:r>
            <a:r>
              <a:rPr lang="en-US" dirty="0"/>
              <a:t> DNA Injection</a:t>
            </a:r>
          </a:p>
          <a:p>
            <a:r>
              <a:rPr lang="en-US" dirty="0"/>
              <a:t>MEMS-Based Multi-Axis Capacitive </a:t>
            </a:r>
            <a:r>
              <a:rPr lang="en-US" dirty="0" err="1"/>
              <a:t>Cellula</a:t>
            </a:r>
            <a:r>
              <a:rPr lang="en-US" dirty="0"/>
              <a:t> Force Sensor</a:t>
            </a:r>
          </a:p>
          <a:p>
            <a:endParaRPr lang="en-US" dirty="0"/>
          </a:p>
          <a:p>
            <a:endParaRPr lang="en-US" dirty="0"/>
          </a:p>
        </p:txBody>
      </p:sp>
    </p:spTree>
    <p:extLst>
      <p:ext uri="{BB962C8B-B14F-4D97-AF65-F5344CB8AC3E}">
        <p14:creationId xmlns:p14="http://schemas.microsoft.com/office/powerpoint/2010/main" val="105780820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52629A-47CA-7D48-998B-845F784681B4}"/>
              </a:ext>
            </a:extLst>
          </p:cNvPr>
          <p:cNvSpPr>
            <a:spLocks noGrp="1"/>
          </p:cNvSpPr>
          <p:nvPr>
            <p:ph type="title"/>
          </p:nvPr>
        </p:nvSpPr>
        <p:spPr/>
        <p:txBody>
          <a:bodyPr>
            <a:normAutofit/>
          </a:bodyPr>
          <a:lstStyle/>
          <a:p>
            <a:r>
              <a:rPr lang="en-US" dirty="0"/>
              <a:t>Robotic </a:t>
            </a:r>
            <a:r>
              <a:rPr lang="en-US" dirty="0" err="1"/>
              <a:t>biomanipulation</a:t>
            </a:r>
            <a:r>
              <a:rPr lang="en-US" dirty="0"/>
              <a:t> system with vision</a:t>
            </a:r>
            <a:br>
              <a:rPr lang="en-US" dirty="0"/>
            </a:br>
            <a:r>
              <a:rPr lang="en-US" dirty="0"/>
              <a:t>and force feedback</a:t>
            </a:r>
            <a:endParaRPr lang="de-DE" dirty="0"/>
          </a:p>
        </p:txBody>
      </p:sp>
      <p:pic>
        <p:nvPicPr>
          <p:cNvPr id="5" name="Inhaltsplatzhalter 4">
            <a:extLst>
              <a:ext uri="{FF2B5EF4-FFF2-40B4-BE49-F238E27FC236}">
                <a16:creationId xmlns:a16="http://schemas.microsoft.com/office/drawing/2014/main" id="{80835276-976C-9D4E-9D2F-7281EDFB32C1}"/>
              </a:ext>
            </a:extLst>
          </p:cNvPr>
          <p:cNvPicPr>
            <a:picLocks noGrp="1" noChangeAspect="1"/>
          </p:cNvPicPr>
          <p:nvPr>
            <p:ph idx="1"/>
          </p:nvPr>
        </p:nvPicPr>
        <p:blipFill>
          <a:blip r:embed="rId2"/>
          <a:stretch>
            <a:fillRect/>
          </a:stretch>
        </p:blipFill>
        <p:spPr>
          <a:xfrm>
            <a:off x="3441811" y="1825625"/>
            <a:ext cx="5308377" cy="4351338"/>
          </a:xfrm>
        </p:spPr>
      </p:pic>
      <p:sp>
        <p:nvSpPr>
          <p:cNvPr id="3" name="TextBox 2"/>
          <p:cNvSpPr txBox="1"/>
          <p:nvPr/>
        </p:nvSpPr>
        <p:spPr>
          <a:xfrm>
            <a:off x="4717143" y="6371771"/>
            <a:ext cx="3253455" cy="369332"/>
          </a:xfrm>
          <a:prstGeom prst="rect">
            <a:avLst/>
          </a:prstGeom>
          <a:noFill/>
        </p:spPr>
        <p:txBody>
          <a:bodyPr wrap="none" rtlCol="0">
            <a:spAutoFit/>
          </a:bodyPr>
          <a:lstStyle/>
          <a:p>
            <a:r>
              <a:rPr lang="en-US" dirty="0"/>
              <a:t>Injects DNA into </a:t>
            </a:r>
            <a:r>
              <a:rPr lang="en-US"/>
              <a:t>mouse embryos</a:t>
            </a:r>
          </a:p>
        </p:txBody>
      </p:sp>
    </p:spTree>
    <p:extLst>
      <p:ext uri="{BB962C8B-B14F-4D97-AF65-F5344CB8AC3E}">
        <p14:creationId xmlns:p14="http://schemas.microsoft.com/office/powerpoint/2010/main" val="427606573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820F7A-EDB7-4145-99BA-968342C21F9C}"/>
              </a:ext>
            </a:extLst>
          </p:cNvPr>
          <p:cNvSpPr>
            <a:spLocks noGrp="1"/>
          </p:cNvSpPr>
          <p:nvPr>
            <p:ph type="title"/>
          </p:nvPr>
        </p:nvSpPr>
        <p:spPr/>
        <p:txBody>
          <a:bodyPr>
            <a:normAutofit/>
          </a:bodyPr>
          <a:lstStyle/>
          <a:p>
            <a:r>
              <a:rPr lang="en-US" dirty="0"/>
              <a:t>Cell injection process</a:t>
            </a:r>
            <a:endParaRPr lang="de-DE" dirty="0"/>
          </a:p>
        </p:txBody>
      </p:sp>
      <p:pic>
        <p:nvPicPr>
          <p:cNvPr id="5" name="Inhaltsplatzhalter 4">
            <a:extLst>
              <a:ext uri="{FF2B5EF4-FFF2-40B4-BE49-F238E27FC236}">
                <a16:creationId xmlns:a16="http://schemas.microsoft.com/office/drawing/2014/main" id="{C53710FE-306E-1942-BAB3-11A4CE679FC3}"/>
              </a:ext>
            </a:extLst>
          </p:cNvPr>
          <p:cNvPicPr>
            <a:picLocks noGrp="1" noChangeAspect="1"/>
          </p:cNvPicPr>
          <p:nvPr>
            <p:ph idx="1"/>
          </p:nvPr>
        </p:nvPicPr>
        <p:blipFill>
          <a:blip r:embed="rId2"/>
          <a:stretch>
            <a:fillRect/>
          </a:stretch>
        </p:blipFill>
        <p:spPr>
          <a:xfrm>
            <a:off x="850425" y="1825625"/>
            <a:ext cx="10491149" cy="4351338"/>
          </a:xfrm>
        </p:spPr>
      </p:pic>
      <p:sp>
        <p:nvSpPr>
          <p:cNvPr id="3" name="TextBox 2"/>
          <p:cNvSpPr txBox="1"/>
          <p:nvPr/>
        </p:nvSpPr>
        <p:spPr>
          <a:xfrm>
            <a:off x="3302894" y="6311900"/>
            <a:ext cx="5586209" cy="523220"/>
          </a:xfrm>
          <a:prstGeom prst="rect">
            <a:avLst/>
          </a:prstGeom>
          <a:noFill/>
        </p:spPr>
        <p:txBody>
          <a:bodyPr wrap="none" rtlCol="0">
            <a:spAutoFit/>
          </a:bodyPr>
          <a:lstStyle/>
          <a:p>
            <a:r>
              <a:rPr lang="en-US" sz="2800" dirty="0"/>
              <a:t>(</a:t>
            </a:r>
            <a:r>
              <a:rPr lang="en-US" sz="2800" dirty="0" err="1"/>
              <a:t>a,b</a:t>
            </a:r>
            <a:r>
              <a:rPr lang="en-US" sz="2800" dirty="0"/>
              <a:t>) Cell injection of a mouse oocyte</a:t>
            </a:r>
          </a:p>
        </p:txBody>
      </p:sp>
    </p:spTree>
    <p:extLst>
      <p:ext uri="{BB962C8B-B14F-4D97-AF65-F5344CB8AC3E}">
        <p14:creationId xmlns:p14="http://schemas.microsoft.com/office/powerpoint/2010/main" val="284325305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GB" dirty="0"/>
              <a:t>To realize large-scale injection operations, a MEMS cell holder was fabricated using anodic </a:t>
            </a:r>
            <a:r>
              <a:rPr lang="en-GB" b="1" dirty="0"/>
              <a:t>wafer-bonding techniques</a:t>
            </a:r>
            <a:r>
              <a:rPr lang="en-GB" dirty="0"/>
              <a:t>. </a:t>
            </a:r>
          </a:p>
          <a:p>
            <a:r>
              <a:rPr lang="en-GB" dirty="0"/>
              <a:t>Arrays of </a:t>
            </a:r>
            <a:r>
              <a:rPr lang="en-GB" b="1" dirty="0"/>
              <a:t>holes</a:t>
            </a:r>
            <a:r>
              <a:rPr lang="en-GB" dirty="0"/>
              <a:t> are aligned on the cell holder, which are used to contain and fix individual cells for injection. </a:t>
            </a:r>
          </a:p>
          <a:p>
            <a:r>
              <a:rPr lang="en-GB" dirty="0"/>
              <a:t>When well-calibrated, the system with the cell holder makes it possible to inject large numbers of cells using position control. </a:t>
            </a:r>
          </a:p>
          <a:p>
            <a:r>
              <a:rPr lang="en-GB" dirty="0"/>
              <a:t>The cell-injection operation can be conducted in a move–inject–move manner.  </a:t>
            </a:r>
          </a:p>
          <a:p>
            <a:r>
              <a:rPr lang="en-GB" dirty="0"/>
              <a:t>Successful injection is determined greatly by injection speed and trajectory, and the forces applied to cells.</a:t>
            </a:r>
          </a:p>
          <a:p>
            <a:endParaRPr lang="en-US" dirty="0"/>
          </a:p>
        </p:txBody>
      </p:sp>
    </p:spTree>
    <p:extLst>
      <p:ext uri="{BB962C8B-B14F-4D97-AF65-F5344CB8AC3E}">
        <p14:creationId xmlns:p14="http://schemas.microsoft.com/office/powerpoint/2010/main" val="51674480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MEMS-Based 2-Axis Capacitive Cellular</a:t>
            </a:r>
            <a:br>
              <a:rPr lang="en-US" dirty="0"/>
            </a:br>
            <a:r>
              <a:rPr lang="en-US" dirty="0"/>
              <a:t>Force Sensor</a:t>
            </a:r>
          </a:p>
        </p:txBody>
      </p:sp>
      <p:sp>
        <p:nvSpPr>
          <p:cNvPr id="3" name="Content Placeholder 2"/>
          <p:cNvSpPr>
            <a:spLocks noGrp="1"/>
          </p:cNvSpPr>
          <p:nvPr>
            <p:ph idx="1"/>
          </p:nvPr>
        </p:nvSpPr>
        <p:spPr/>
        <p:txBody>
          <a:bodyPr/>
          <a:lstStyle/>
          <a:p>
            <a:endParaRPr lang="en-US"/>
          </a:p>
        </p:txBody>
      </p:sp>
      <p:pic>
        <p:nvPicPr>
          <p:cNvPr id="4" name="Inhaltsplatzhalter 4">
            <a:extLst>
              <a:ext uri="{FF2B5EF4-FFF2-40B4-BE49-F238E27FC236}">
                <a16:creationId xmlns:a16="http://schemas.microsoft.com/office/drawing/2014/main" id="{31A5C135-6868-E540-8CAD-1B220BA18B9E}"/>
              </a:ext>
            </a:extLst>
          </p:cNvPr>
          <p:cNvPicPr>
            <a:picLocks noChangeAspect="1"/>
          </p:cNvPicPr>
          <p:nvPr/>
        </p:nvPicPr>
        <p:blipFill>
          <a:blip r:embed="rId2"/>
          <a:stretch>
            <a:fillRect/>
          </a:stretch>
        </p:blipFill>
        <p:spPr>
          <a:xfrm>
            <a:off x="1598750" y="1825625"/>
            <a:ext cx="9110613" cy="4351338"/>
          </a:xfrm>
          <a:prstGeom prst="rect">
            <a:avLst/>
          </a:prstGeom>
        </p:spPr>
      </p:pic>
      <p:sp>
        <p:nvSpPr>
          <p:cNvPr id="5" name="TextBox 4"/>
          <p:cNvSpPr txBox="1"/>
          <p:nvPr/>
        </p:nvSpPr>
        <p:spPr>
          <a:xfrm>
            <a:off x="4451987" y="6311900"/>
            <a:ext cx="3404137" cy="523220"/>
          </a:xfrm>
          <a:prstGeom prst="rect">
            <a:avLst/>
          </a:prstGeom>
          <a:noFill/>
        </p:spPr>
        <p:txBody>
          <a:bodyPr wrap="none" rtlCol="0">
            <a:spAutoFit/>
          </a:bodyPr>
          <a:lstStyle/>
          <a:p>
            <a:r>
              <a:rPr lang="en-US" sz="2800" dirty="0"/>
              <a:t>A cellular force sensor</a:t>
            </a:r>
          </a:p>
        </p:txBody>
      </p:sp>
    </p:spTree>
    <p:extLst>
      <p:ext uri="{BB962C8B-B14F-4D97-AF65-F5344CB8AC3E}">
        <p14:creationId xmlns:p14="http://schemas.microsoft.com/office/powerpoint/2010/main" val="187934070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911225"/>
            <a:ext cx="10515600" cy="5358946"/>
          </a:xfrm>
        </p:spPr>
        <p:txBody>
          <a:bodyPr>
            <a:normAutofit fontScale="92500" lnSpcReduction="10000"/>
          </a:bodyPr>
          <a:lstStyle/>
          <a:p>
            <a:r>
              <a:rPr lang="en-GB" sz="3000" dirty="0"/>
              <a:t>The MEMS-based two-axis cellular force sensor is capable of resolving </a:t>
            </a:r>
            <a:r>
              <a:rPr lang="en-GB" sz="3000" b="1" dirty="0"/>
              <a:t>normal forces </a:t>
            </a:r>
            <a:r>
              <a:rPr lang="en-GB" sz="3000" dirty="0"/>
              <a:t>applied to a cell as well as </a:t>
            </a:r>
            <a:r>
              <a:rPr lang="en-GB" sz="3000" b="1" dirty="0"/>
              <a:t>tangential forces</a:t>
            </a:r>
            <a:r>
              <a:rPr lang="en-GB" sz="3000" dirty="0"/>
              <a:t> generated by improperly aligned cell probes. </a:t>
            </a:r>
          </a:p>
          <a:p>
            <a:r>
              <a:rPr lang="en-GB" sz="3000" dirty="0"/>
              <a:t>The constrained outer frame and the inner movable structure are connected by four curved springs. </a:t>
            </a:r>
          </a:p>
          <a:p>
            <a:r>
              <a:rPr lang="en-GB" sz="3000" dirty="0"/>
              <a:t>A load applied to the probe causes the inner structure to move, changing the gap between each pair of interdigitated comb capacitors. </a:t>
            </a:r>
          </a:p>
          <a:p>
            <a:r>
              <a:rPr lang="en-GB" sz="3000" dirty="0"/>
              <a:t>Consequently, the </a:t>
            </a:r>
            <a:r>
              <a:rPr lang="en-GB" sz="3000" b="1" dirty="0"/>
              <a:t>total capacitance change resolves the applied force</a:t>
            </a:r>
            <a:r>
              <a:rPr lang="en-GB" sz="3000" dirty="0"/>
              <a:t>. </a:t>
            </a:r>
          </a:p>
          <a:p>
            <a:r>
              <a:rPr lang="en-GB" sz="3000" dirty="0"/>
              <a:t>The interdigitated capacitors are orthogonally configured to make the force sensor capable of resolving forces in both the x- and y-directions.</a:t>
            </a:r>
          </a:p>
        </p:txBody>
      </p:sp>
    </p:spTree>
    <p:extLst>
      <p:ext uri="{BB962C8B-B14F-4D97-AF65-F5344CB8AC3E}">
        <p14:creationId xmlns:p14="http://schemas.microsoft.com/office/powerpoint/2010/main" val="14103796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GB" dirty="0"/>
              <a:t>The robotic system and high-sensitivity cellular force sensor are also applied to </a:t>
            </a:r>
            <a:r>
              <a:rPr lang="en-GB" b="1" dirty="0" err="1"/>
              <a:t>biomembrane</a:t>
            </a:r>
            <a:r>
              <a:rPr lang="en-GB" b="1" dirty="0"/>
              <a:t> mechanical property studies</a:t>
            </a:r>
            <a:r>
              <a:rPr lang="en-GB" dirty="0"/>
              <a:t>. </a:t>
            </a:r>
          </a:p>
          <a:p>
            <a:r>
              <a:rPr lang="en-GB" dirty="0"/>
              <a:t>The goal is to </a:t>
            </a:r>
            <a:r>
              <a:rPr lang="en-GB" b="1" dirty="0"/>
              <a:t>obtain a general parameterized mod</a:t>
            </a:r>
            <a:r>
              <a:rPr lang="en-GB" dirty="0"/>
              <a:t>el describing cell membrane deformation </a:t>
            </a:r>
            <a:r>
              <a:rPr lang="en-GB" dirty="0" err="1"/>
              <a:t>behavior</a:t>
            </a:r>
            <a:r>
              <a:rPr lang="en-GB" dirty="0"/>
              <a:t> when an external load is applied. </a:t>
            </a:r>
          </a:p>
          <a:p>
            <a:r>
              <a:rPr lang="en-GB" dirty="0"/>
              <a:t>This parameterized model serves two chief purposes. </a:t>
            </a:r>
          </a:p>
          <a:p>
            <a:endParaRPr lang="en-US" dirty="0"/>
          </a:p>
        </p:txBody>
      </p:sp>
    </p:spTree>
    <p:extLst>
      <p:ext uri="{BB962C8B-B14F-4D97-AF65-F5344CB8AC3E}">
        <p14:creationId xmlns:p14="http://schemas.microsoft.com/office/powerpoint/2010/main" val="128405020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GB" b="1" dirty="0"/>
              <a:t>First</a:t>
            </a:r>
            <a:r>
              <a:rPr lang="en-GB" dirty="0"/>
              <a:t>, in robotic </a:t>
            </a:r>
            <a:r>
              <a:rPr lang="en-GB" dirty="0" err="1"/>
              <a:t>biomanipulation</a:t>
            </a:r>
            <a:r>
              <a:rPr lang="en-GB" dirty="0"/>
              <a:t>, it allows </a:t>
            </a:r>
            <a:r>
              <a:rPr lang="en-GB" b="1" dirty="0"/>
              <a:t>online parameter recognition</a:t>
            </a:r>
            <a:r>
              <a:rPr lang="en-GB" dirty="0"/>
              <a:t> so that cell membrane deformation </a:t>
            </a:r>
            <a:r>
              <a:rPr lang="en-GB" dirty="0" err="1"/>
              <a:t>behavior</a:t>
            </a:r>
            <a:r>
              <a:rPr lang="en-GB" dirty="0"/>
              <a:t> can be predicted. </a:t>
            </a:r>
          </a:p>
          <a:p>
            <a:r>
              <a:rPr lang="en-GB" b="1" dirty="0"/>
              <a:t>Second</a:t>
            </a:r>
            <a:r>
              <a:rPr lang="en-GB" dirty="0"/>
              <a:t>, for a </a:t>
            </a:r>
            <a:r>
              <a:rPr lang="en-GB" b="1" dirty="0"/>
              <a:t>thermodynamic model </a:t>
            </a:r>
            <a:r>
              <a:rPr lang="en-GB" dirty="0"/>
              <a:t>of membrane damage in cell injury and recovery studies, it is important to appreciate the mechanical </a:t>
            </a:r>
            <a:r>
              <a:rPr lang="en-GB" dirty="0" err="1"/>
              <a:t>behavior</a:t>
            </a:r>
            <a:r>
              <a:rPr lang="en-GB" dirty="0"/>
              <a:t> of the membranes. </a:t>
            </a:r>
          </a:p>
          <a:p>
            <a:r>
              <a:rPr lang="en-GB" dirty="0"/>
              <a:t>This allows the interpretation of such reported phenomena as mechanical resistance to cellular volume reduction during dehydration, and its relationship to injury. </a:t>
            </a:r>
          </a:p>
          <a:p>
            <a:r>
              <a:rPr lang="en-GB" dirty="0"/>
              <a:t>The establishment of </a:t>
            </a:r>
            <a:r>
              <a:rPr lang="en-GB" b="1" dirty="0"/>
              <a:t>such a </a:t>
            </a:r>
            <a:r>
              <a:rPr lang="en-GB" b="1" dirty="0" err="1"/>
              <a:t>biomembrane</a:t>
            </a:r>
            <a:r>
              <a:rPr lang="en-GB" b="1" dirty="0"/>
              <a:t> model will greatly facilitate cell injury studies</a:t>
            </a:r>
            <a:r>
              <a:rPr lang="en-GB" dirty="0"/>
              <a:t>. </a:t>
            </a:r>
          </a:p>
          <a:p>
            <a:endParaRPr lang="en-US" dirty="0"/>
          </a:p>
        </p:txBody>
      </p:sp>
    </p:spTree>
    <p:extLst>
      <p:ext uri="{BB962C8B-B14F-4D97-AF65-F5344CB8AC3E}">
        <p14:creationId xmlns:p14="http://schemas.microsoft.com/office/powerpoint/2010/main" val="53999452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GB" dirty="0"/>
              <a:t>Experiments demonstrate that </a:t>
            </a:r>
            <a:r>
              <a:rPr lang="en-GB" b="1" dirty="0"/>
              <a:t>robotics and MEMS technology can play important roles in biological studies such as automating </a:t>
            </a:r>
            <a:r>
              <a:rPr lang="en-GB" b="1" dirty="0" err="1"/>
              <a:t>biomanipulation</a:t>
            </a:r>
            <a:r>
              <a:rPr lang="en-GB" b="1" dirty="0"/>
              <a:t> tasks</a:t>
            </a:r>
            <a:r>
              <a:rPr lang="en-GB" dirty="0"/>
              <a:t>. </a:t>
            </a:r>
          </a:p>
          <a:p>
            <a:r>
              <a:rPr lang="en-GB" dirty="0"/>
              <a:t>Aided by robotics, the integration of vision and force-sensing modules, and MEMS design and fabrication techniques, investigations are being conducted in </a:t>
            </a:r>
            <a:r>
              <a:rPr lang="en-GB" b="1" dirty="0" err="1"/>
              <a:t>biomembrane</a:t>
            </a:r>
            <a:r>
              <a:rPr lang="en-GB" b="1" dirty="0"/>
              <a:t> mechanical property </a:t>
            </a:r>
            <a:r>
              <a:rPr lang="en-GB" b="1" dirty="0" err="1"/>
              <a:t>modeling</a:t>
            </a:r>
            <a:r>
              <a:rPr lang="en-GB" dirty="0"/>
              <a:t>, </a:t>
            </a:r>
            <a:r>
              <a:rPr lang="en-GB" b="1" dirty="0"/>
              <a:t>deformable cell tracking</a:t>
            </a:r>
            <a:r>
              <a:rPr lang="en-GB" dirty="0"/>
              <a:t>, and </a:t>
            </a:r>
            <a:r>
              <a:rPr lang="en-GB" b="1" dirty="0"/>
              <a:t>single-cell and biomolecule manipulation</a:t>
            </a:r>
            <a:r>
              <a:rPr lang="en-GB" dirty="0"/>
              <a:t>.  </a:t>
            </a:r>
          </a:p>
          <a:p>
            <a:endParaRPr lang="en-US" dirty="0"/>
          </a:p>
        </p:txBody>
      </p:sp>
    </p:spTree>
    <p:extLst>
      <p:ext uri="{BB962C8B-B14F-4D97-AF65-F5344CB8AC3E}">
        <p14:creationId xmlns:p14="http://schemas.microsoft.com/office/powerpoint/2010/main" val="176550959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Nanorobotic</a:t>
            </a:r>
            <a:r>
              <a:rPr lang="en-US" dirty="0"/>
              <a:t> Devices</a:t>
            </a:r>
          </a:p>
        </p:txBody>
      </p:sp>
      <p:sp>
        <p:nvSpPr>
          <p:cNvPr id="3" name="Content Placeholder 2"/>
          <p:cNvSpPr>
            <a:spLocks noGrp="1"/>
          </p:cNvSpPr>
          <p:nvPr>
            <p:ph idx="1"/>
          </p:nvPr>
        </p:nvSpPr>
        <p:spPr/>
        <p:txBody>
          <a:bodyPr>
            <a:normAutofit/>
          </a:bodyPr>
          <a:lstStyle/>
          <a:p>
            <a:r>
              <a:rPr lang="en-GB" dirty="0" err="1"/>
              <a:t>Nanorobotic</a:t>
            </a:r>
            <a:r>
              <a:rPr lang="en-GB" dirty="0"/>
              <a:t> devices involve tools, sensors, and actuators at the </a:t>
            </a:r>
            <a:r>
              <a:rPr lang="en-GB" dirty="0" err="1"/>
              <a:t>nanometer</a:t>
            </a:r>
            <a:r>
              <a:rPr lang="en-GB" dirty="0"/>
              <a:t> scale. </a:t>
            </a:r>
          </a:p>
          <a:p>
            <a:r>
              <a:rPr lang="en-GB" dirty="0"/>
              <a:t>Shrinking device size makes it possible to manipulate </a:t>
            </a:r>
            <a:r>
              <a:rPr lang="en-GB" dirty="0" err="1"/>
              <a:t>nanosized</a:t>
            </a:r>
            <a:r>
              <a:rPr lang="en-GB" dirty="0"/>
              <a:t> objects with </a:t>
            </a:r>
            <a:r>
              <a:rPr lang="en-GB" dirty="0" err="1"/>
              <a:t>nanosized</a:t>
            </a:r>
            <a:r>
              <a:rPr lang="en-GB" dirty="0"/>
              <a:t> tools, measure mass in </a:t>
            </a:r>
            <a:r>
              <a:rPr lang="en-GB" dirty="0" err="1"/>
              <a:t>femtogram</a:t>
            </a:r>
            <a:r>
              <a:rPr lang="en-GB" dirty="0"/>
              <a:t> ranges, sense force at </a:t>
            </a:r>
            <a:r>
              <a:rPr lang="en-GB" dirty="0" err="1"/>
              <a:t>piconewton</a:t>
            </a:r>
            <a:r>
              <a:rPr lang="en-GB" dirty="0"/>
              <a:t> scales, and induce GHz motion, among other amazing advancements. </a:t>
            </a:r>
          </a:p>
          <a:p>
            <a:r>
              <a:rPr lang="en-GB" dirty="0"/>
              <a:t>Top-down and bottom-up strategies for manufacturing such </a:t>
            </a:r>
            <a:r>
              <a:rPr lang="en-GB" dirty="0" err="1"/>
              <a:t>nanodevices</a:t>
            </a:r>
            <a:r>
              <a:rPr lang="en-GB" dirty="0"/>
              <a:t> have been independently investigated by a variety of researchers. </a:t>
            </a:r>
          </a:p>
          <a:p>
            <a:endParaRPr lang="en-US" dirty="0"/>
          </a:p>
        </p:txBody>
      </p:sp>
    </p:spTree>
    <p:extLst>
      <p:ext uri="{BB962C8B-B14F-4D97-AF65-F5344CB8AC3E}">
        <p14:creationId xmlns:p14="http://schemas.microsoft.com/office/powerpoint/2010/main" val="14038655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BFB327B8-3E87-0349-A801-DFFF87383E47}"/>
              </a:ext>
            </a:extLst>
          </p:cNvPr>
          <p:cNvPicPr>
            <a:picLocks noGrp="1" noChangeAspect="1"/>
          </p:cNvPicPr>
          <p:nvPr>
            <p:ph idx="1"/>
          </p:nvPr>
        </p:nvPicPr>
        <p:blipFill>
          <a:blip r:embed="rId2"/>
          <a:stretch>
            <a:fillRect/>
          </a:stretch>
        </p:blipFill>
        <p:spPr>
          <a:xfrm>
            <a:off x="5988050" y="3975894"/>
            <a:ext cx="215900" cy="50800"/>
          </a:xfrm>
        </p:spPr>
      </p:pic>
      <p:pic>
        <p:nvPicPr>
          <p:cNvPr id="8" name="Grafik 7">
            <a:extLst>
              <a:ext uri="{FF2B5EF4-FFF2-40B4-BE49-F238E27FC236}">
                <a16:creationId xmlns:a16="http://schemas.microsoft.com/office/drawing/2014/main" id="{41B672B3-DD94-0E41-9CA1-26C33CE0793E}"/>
              </a:ext>
            </a:extLst>
          </p:cNvPr>
          <p:cNvPicPr>
            <a:picLocks noChangeAspect="1"/>
          </p:cNvPicPr>
          <p:nvPr/>
        </p:nvPicPr>
        <p:blipFill>
          <a:blip r:embed="rId3"/>
          <a:stretch>
            <a:fillRect/>
          </a:stretch>
        </p:blipFill>
        <p:spPr>
          <a:xfrm>
            <a:off x="0" y="1751091"/>
            <a:ext cx="12192000" cy="3355818"/>
          </a:xfrm>
          <a:prstGeom prst="rect">
            <a:avLst/>
          </a:prstGeom>
        </p:spPr>
      </p:pic>
      <p:sp>
        <p:nvSpPr>
          <p:cNvPr id="3" name="Textfeld 2">
            <a:extLst>
              <a:ext uri="{FF2B5EF4-FFF2-40B4-BE49-F238E27FC236}">
                <a16:creationId xmlns:a16="http://schemas.microsoft.com/office/drawing/2014/main" id="{720B6427-E5D9-9B4B-9A39-CAB659635B82}"/>
              </a:ext>
            </a:extLst>
          </p:cNvPr>
          <p:cNvSpPr txBox="1"/>
          <p:nvPr/>
        </p:nvSpPr>
        <p:spPr>
          <a:xfrm>
            <a:off x="463825" y="5393634"/>
            <a:ext cx="11463131" cy="738664"/>
          </a:xfrm>
          <a:prstGeom prst="rect">
            <a:avLst/>
          </a:prstGeom>
          <a:noFill/>
        </p:spPr>
        <p:txBody>
          <a:bodyPr wrap="square" rtlCol="0">
            <a:spAutoFit/>
          </a:bodyPr>
          <a:lstStyle/>
          <a:p>
            <a:r>
              <a:rPr lang="de-DE" sz="2400" dirty="0"/>
              <a:t>A </a:t>
            </a:r>
            <a:r>
              <a:rPr lang="de-DE" sz="2400" dirty="0" err="1"/>
              <a:t>small</a:t>
            </a:r>
            <a:r>
              <a:rPr lang="de-DE" sz="2400" dirty="0"/>
              <a:t> </a:t>
            </a:r>
            <a:r>
              <a:rPr lang="de-DE" sz="2400" dirty="0" err="1"/>
              <a:t>selection</a:t>
            </a:r>
            <a:r>
              <a:rPr lang="de-DE" sz="2400" dirty="0"/>
              <a:t> </a:t>
            </a:r>
            <a:r>
              <a:rPr lang="de-DE" sz="2400" dirty="0" err="1"/>
              <a:t>of</a:t>
            </a:r>
            <a:r>
              <a:rPr lang="de-DE" sz="2400" dirty="0"/>
              <a:t> </a:t>
            </a:r>
            <a:r>
              <a:rPr lang="de-DE" sz="2400" dirty="0" err="1"/>
              <a:t>early</a:t>
            </a:r>
            <a:r>
              <a:rPr lang="de-DE" sz="2400" dirty="0"/>
              <a:t> </a:t>
            </a:r>
            <a:r>
              <a:rPr lang="de-DE" sz="2400" dirty="0" err="1"/>
              <a:t>works</a:t>
            </a:r>
            <a:r>
              <a:rPr lang="de-DE" sz="2400" dirty="0"/>
              <a:t> on </a:t>
            </a:r>
            <a:r>
              <a:rPr lang="de-DE" sz="2400" dirty="0" err="1"/>
              <a:t>actuators</a:t>
            </a:r>
            <a:r>
              <a:rPr lang="de-DE" sz="2400" dirty="0"/>
              <a:t> </a:t>
            </a:r>
            <a:r>
              <a:rPr lang="de-DE" sz="2400" dirty="0" err="1"/>
              <a:t>suitable</a:t>
            </a:r>
            <a:r>
              <a:rPr lang="de-DE" sz="2400" dirty="0"/>
              <a:t> </a:t>
            </a:r>
            <a:r>
              <a:rPr lang="de-DE" sz="2400" dirty="0" err="1"/>
              <a:t>for</a:t>
            </a:r>
            <a:r>
              <a:rPr lang="de-DE" sz="2400" dirty="0"/>
              <a:t> </a:t>
            </a:r>
            <a:r>
              <a:rPr lang="de-DE" sz="2400" dirty="0" err="1"/>
              <a:t>nanorobotic</a:t>
            </a:r>
            <a:r>
              <a:rPr lang="de-DE" sz="2400" dirty="0"/>
              <a:t> </a:t>
            </a:r>
            <a:r>
              <a:rPr lang="de-DE" sz="2400" dirty="0" err="1"/>
              <a:t>applications</a:t>
            </a:r>
            <a:r>
              <a:rPr lang="de-DE" sz="2400" dirty="0"/>
              <a:t>. </a:t>
            </a:r>
            <a:endParaRPr lang="de-AT" sz="2400" dirty="0"/>
          </a:p>
          <a:p>
            <a:endParaRPr lang="de-DE" dirty="0"/>
          </a:p>
        </p:txBody>
      </p:sp>
      <p:sp>
        <p:nvSpPr>
          <p:cNvPr id="6" name="Titel 3">
            <a:extLst>
              <a:ext uri="{FF2B5EF4-FFF2-40B4-BE49-F238E27FC236}">
                <a16:creationId xmlns:a16="http://schemas.microsoft.com/office/drawing/2014/main" id="{94EE97C0-02DE-274D-9652-B3EFFFA28AFD}"/>
              </a:ext>
            </a:extLst>
          </p:cNvPr>
          <p:cNvSpPr txBox="1">
            <a:spLocks noGrp="1"/>
          </p:cNvSpPr>
          <p:nvPr>
            <p:ph type="title"/>
          </p:nvPr>
        </p:nvSpPr>
        <p:spPr>
          <a:prstGeom prst="rect">
            <a:avLst/>
          </a:prstGeom>
          <a:noFill/>
        </p:spPr>
        <p:txBody>
          <a:bodyPr wrap="none" rtlCol="0">
            <a:spAutoFit/>
          </a:bodyPr>
          <a:lstStyle/>
          <a:p>
            <a:r>
              <a:rPr lang="de-AT" dirty="0" err="1"/>
              <a:t>Actuation</a:t>
            </a:r>
            <a:r>
              <a:rPr lang="de-AT" dirty="0"/>
              <a:t> at </a:t>
            </a:r>
            <a:r>
              <a:rPr lang="de-AT" dirty="0" err="1"/>
              <a:t>Nanoscales</a:t>
            </a:r>
            <a:endParaRPr lang="de-AT" dirty="0"/>
          </a:p>
        </p:txBody>
      </p:sp>
      <p:sp>
        <p:nvSpPr>
          <p:cNvPr id="7" name="Textfeld 6">
            <a:extLst>
              <a:ext uri="{FF2B5EF4-FFF2-40B4-BE49-F238E27FC236}">
                <a16:creationId xmlns:a16="http://schemas.microsoft.com/office/drawing/2014/main" id="{E0C072DA-DFCB-BE42-B0E6-A8DC9881D04E}"/>
              </a:ext>
            </a:extLst>
          </p:cNvPr>
          <p:cNvSpPr txBox="1"/>
          <p:nvPr/>
        </p:nvSpPr>
        <p:spPr>
          <a:xfrm>
            <a:off x="9491453" y="6492875"/>
            <a:ext cx="2445157" cy="369332"/>
          </a:xfrm>
          <a:prstGeom prst="rect">
            <a:avLst/>
          </a:prstGeom>
          <a:noFill/>
        </p:spPr>
        <p:txBody>
          <a:bodyPr wrap="none" rtlCol="0">
            <a:spAutoFit/>
          </a:bodyPr>
          <a:lstStyle/>
          <a:p>
            <a:r>
              <a:rPr lang="de-AT" dirty="0" err="1"/>
              <a:t>Actuation</a:t>
            </a:r>
            <a:r>
              <a:rPr lang="de-AT" dirty="0"/>
              <a:t> at </a:t>
            </a:r>
            <a:r>
              <a:rPr lang="de-AT" dirty="0" err="1"/>
              <a:t>Nanoscales</a:t>
            </a:r>
            <a:endParaRPr lang="de-AT" dirty="0"/>
          </a:p>
        </p:txBody>
      </p:sp>
    </p:spTree>
    <p:extLst>
      <p:ext uri="{BB962C8B-B14F-4D97-AF65-F5344CB8AC3E}">
        <p14:creationId xmlns:p14="http://schemas.microsoft.com/office/powerpoint/2010/main" val="29132842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Nanorobotic</a:t>
            </a:r>
            <a:r>
              <a:rPr lang="en-US" dirty="0"/>
              <a:t> Devices</a:t>
            </a:r>
          </a:p>
        </p:txBody>
      </p:sp>
      <p:sp>
        <p:nvSpPr>
          <p:cNvPr id="3" name="Content Placeholder 2"/>
          <p:cNvSpPr>
            <a:spLocks noGrp="1"/>
          </p:cNvSpPr>
          <p:nvPr>
            <p:ph idx="1"/>
          </p:nvPr>
        </p:nvSpPr>
        <p:spPr/>
        <p:txBody>
          <a:bodyPr>
            <a:normAutofit/>
          </a:bodyPr>
          <a:lstStyle/>
          <a:p>
            <a:r>
              <a:rPr lang="en-GB" dirty="0"/>
              <a:t>Top-down strategies are based on nanofabrication and include technologies such as nanolithography, nanoimprinting, and chemical etching. </a:t>
            </a:r>
          </a:p>
          <a:p>
            <a:r>
              <a:rPr lang="en-GB" dirty="0"/>
              <a:t>Presently, these are 2-D fabrication processes with relatively low resolution. </a:t>
            </a:r>
          </a:p>
          <a:p>
            <a:r>
              <a:rPr lang="en-GB" dirty="0"/>
              <a:t>Bottom-up strategies are assembly-based techniques. </a:t>
            </a:r>
          </a:p>
          <a:p>
            <a:r>
              <a:rPr lang="en-GB" dirty="0"/>
              <a:t>At present, these strategies include such techniques as self-assembly, dip-pen lithography, and directed self-assembly. </a:t>
            </a:r>
          </a:p>
        </p:txBody>
      </p:sp>
    </p:spTree>
    <p:extLst>
      <p:ext uri="{BB962C8B-B14F-4D97-AF65-F5344CB8AC3E}">
        <p14:creationId xmlns:p14="http://schemas.microsoft.com/office/powerpoint/2010/main" val="177614717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Nanorobotic</a:t>
            </a:r>
            <a:r>
              <a:rPr lang="en-US" dirty="0"/>
              <a:t> Devices</a:t>
            </a:r>
          </a:p>
        </p:txBody>
      </p:sp>
      <p:sp>
        <p:nvSpPr>
          <p:cNvPr id="3" name="Content Placeholder 2"/>
          <p:cNvSpPr>
            <a:spLocks noGrp="1"/>
          </p:cNvSpPr>
          <p:nvPr>
            <p:ph idx="1"/>
          </p:nvPr>
        </p:nvSpPr>
        <p:spPr/>
        <p:txBody>
          <a:bodyPr>
            <a:normAutofit/>
          </a:bodyPr>
          <a:lstStyle/>
          <a:p>
            <a:r>
              <a:rPr lang="en-GB" dirty="0"/>
              <a:t>These techniques can </a:t>
            </a:r>
            <a:r>
              <a:rPr lang="en-GB" b="1" dirty="0"/>
              <a:t>generate regular </a:t>
            </a:r>
            <a:r>
              <a:rPr lang="en-GB" b="1" dirty="0" err="1"/>
              <a:t>nanopatterns</a:t>
            </a:r>
            <a:r>
              <a:rPr lang="en-GB" b="1" dirty="0"/>
              <a:t> at large scales</a:t>
            </a:r>
            <a:r>
              <a:rPr lang="en-GB" dirty="0"/>
              <a:t>. </a:t>
            </a:r>
          </a:p>
          <a:p>
            <a:r>
              <a:rPr lang="en-GB" dirty="0"/>
              <a:t>With the ability to position and orient </a:t>
            </a:r>
            <a:r>
              <a:rPr lang="en-GB" dirty="0" err="1"/>
              <a:t>nanometerscale</a:t>
            </a:r>
            <a:r>
              <a:rPr lang="en-GB" dirty="0"/>
              <a:t> objects, </a:t>
            </a:r>
            <a:r>
              <a:rPr lang="en-GB" b="1" dirty="0" err="1"/>
              <a:t>nanorobotic</a:t>
            </a:r>
            <a:r>
              <a:rPr lang="en-GB" b="1" dirty="0"/>
              <a:t> manipulation is an enabling technology for structuring, characterizing and assembling many types of </a:t>
            </a:r>
            <a:r>
              <a:rPr lang="en-GB" b="1" dirty="0" err="1"/>
              <a:t>nanosystems</a:t>
            </a:r>
            <a:r>
              <a:rPr lang="en-GB" dirty="0"/>
              <a:t>. </a:t>
            </a:r>
          </a:p>
          <a:p>
            <a:endParaRPr lang="en-US" dirty="0"/>
          </a:p>
        </p:txBody>
      </p:sp>
    </p:spTree>
    <p:extLst>
      <p:ext uri="{BB962C8B-B14F-4D97-AF65-F5344CB8AC3E}">
        <p14:creationId xmlns:p14="http://schemas.microsoft.com/office/powerpoint/2010/main" val="120739604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Nanorobotic</a:t>
            </a:r>
            <a:r>
              <a:rPr lang="en-US" dirty="0"/>
              <a:t> Devices</a:t>
            </a:r>
          </a:p>
        </p:txBody>
      </p:sp>
      <p:sp>
        <p:nvSpPr>
          <p:cNvPr id="3" name="Content Placeholder 2"/>
          <p:cNvSpPr>
            <a:spLocks noGrp="1"/>
          </p:cNvSpPr>
          <p:nvPr>
            <p:ph idx="1"/>
          </p:nvPr>
        </p:nvSpPr>
        <p:spPr/>
        <p:txBody>
          <a:bodyPr>
            <a:normAutofit/>
          </a:bodyPr>
          <a:lstStyle/>
          <a:p>
            <a:r>
              <a:rPr lang="en-GB" dirty="0"/>
              <a:t>By </a:t>
            </a:r>
            <a:r>
              <a:rPr lang="en-GB" b="1" dirty="0"/>
              <a:t>combining bottom-up and top-down processes</a:t>
            </a:r>
            <a:r>
              <a:rPr lang="en-GB" dirty="0"/>
              <a:t>, a hybrid </a:t>
            </a:r>
            <a:r>
              <a:rPr lang="en-GB" dirty="0" err="1"/>
              <a:t>nanorobotic</a:t>
            </a:r>
            <a:r>
              <a:rPr lang="en-GB" dirty="0"/>
              <a:t> approach (as shown in the Figure) based on </a:t>
            </a:r>
            <a:r>
              <a:rPr lang="en-GB" dirty="0" err="1"/>
              <a:t>nanorobotic</a:t>
            </a:r>
            <a:r>
              <a:rPr lang="en-GB" dirty="0"/>
              <a:t> manipulation provides a third way to fabricate NEMS by structuring as-grown nanomaterials or nanostructures. </a:t>
            </a:r>
          </a:p>
        </p:txBody>
      </p:sp>
      <p:pic>
        <p:nvPicPr>
          <p:cNvPr id="4" name="Inhaltsplatzhalter 4">
            <a:extLst>
              <a:ext uri="{FF2B5EF4-FFF2-40B4-BE49-F238E27FC236}">
                <a16:creationId xmlns:a16="http://schemas.microsoft.com/office/drawing/2014/main" id="{94483599-B4B3-E948-962E-BAE0991EE53A}"/>
              </a:ext>
            </a:extLst>
          </p:cNvPr>
          <p:cNvPicPr>
            <a:picLocks noChangeAspect="1"/>
          </p:cNvPicPr>
          <p:nvPr/>
        </p:nvPicPr>
        <p:blipFill>
          <a:blip r:embed="rId2"/>
          <a:stretch>
            <a:fillRect/>
          </a:stretch>
        </p:blipFill>
        <p:spPr>
          <a:xfrm>
            <a:off x="1371600" y="3468801"/>
            <a:ext cx="9448800" cy="3314700"/>
          </a:xfrm>
          <a:prstGeom prst="rect">
            <a:avLst/>
          </a:prstGeom>
        </p:spPr>
      </p:pic>
      <p:sp>
        <p:nvSpPr>
          <p:cNvPr id="6" name="TextBox 5"/>
          <p:cNvSpPr txBox="1"/>
          <p:nvPr/>
        </p:nvSpPr>
        <p:spPr>
          <a:xfrm>
            <a:off x="0" y="6488668"/>
            <a:ext cx="6810839" cy="369332"/>
          </a:xfrm>
          <a:prstGeom prst="rect">
            <a:avLst/>
          </a:prstGeom>
          <a:noFill/>
        </p:spPr>
        <p:txBody>
          <a:bodyPr wrap="none" rtlCol="0">
            <a:spAutoFit/>
          </a:bodyPr>
          <a:lstStyle/>
          <a:p>
            <a:r>
              <a:rPr lang="en-US" dirty="0"/>
              <a:t>PC: property characterization, NF: nanofabrication, NA: </a:t>
            </a:r>
            <a:r>
              <a:rPr lang="en-US" dirty="0" err="1"/>
              <a:t>nanoassembly</a:t>
            </a:r>
            <a:endParaRPr lang="en-US" dirty="0"/>
          </a:p>
        </p:txBody>
      </p:sp>
    </p:spTree>
    <p:extLst>
      <p:ext uri="{BB962C8B-B14F-4D97-AF65-F5344CB8AC3E}">
        <p14:creationId xmlns:p14="http://schemas.microsoft.com/office/powerpoint/2010/main" val="117795725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Nanorobotic</a:t>
            </a:r>
            <a:r>
              <a:rPr lang="en-US" dirty="0"/>
              <a:t> Devices</a:t>
            </a:r>
          </a:p>
        </p:txBody>
      </p:sp>
      <p:sp>
        <p:nvSpPr>
          <p:cNvPr id="3" name="Content Placeholder 2"/>
          <p:cNvSpPr>
            <a:spLocks noGrp="1"/>
          </p:cNvSpPr>
          <p:nvPr>
            <p:ph idx="1"/>
          </p:nvPr>
        </p:nvSpPr>
        <p:spPr/>
        <p:txBody>
          <a:bodyPr>
            <a:normAutofit/>
          </a:bodyPr>
          <a:lstStyle/>
          <a:p>
            <a:r>
              <a:rPr lang="en-GB" dirty="0"/>
              <a:t>This new </a:t>
            </a:r>
            <a:r>
              <a:rPr lang="en-GB" dirty="0" err="1"/>
              <a:t>nanomanufacturing</a:t>
            </a:r>
            <a:r>
              <a:rPr lang="en-GB" dirty="0"/>
              <a:t> technique can be used to </a:t>
            </a:r>
            <a:r>
              <a:rPr lang="en-GB" b="1" dirty="0"/>
              <a:t>create complex 3-D </a:t>
            </a:r>
            <a:r>
              <a:rPr lang="en-GB" b="1" dirty="0" err="1"/>
              <a:t>nanodevices</a:t>
            </a:r>
            <a:r>
              <a:rPr lang="en-GB" dirty="0"/>
              <a:t> with such building blocks. </a:t>
            </a:r>
          </a:p>
          <a:p>
            <a:r>
              <a:rPr lang="en-GB" dirty="0"/>
              <a:t>Nanomaterial science, </a:t>
            </a:r>
            <a:r>
              <a:rPr lang="en-GB" dirty="0" err="1"/>
              <a:t>bionanotechnology</a:t>
            </a:r>
            <a:r>
              <a:rPr lang="en-GB" dirty="0"/>
              <a:t>, and </a:t>
            </a:r>
            <a:r>
              <a:rPr lang="en-GB" dirty="0" err="1"/>
              <a:t>nanoelectronics</a:t>
            </a:r>
            <a:r>
              <a:rPr lang="en-GB" dirty="0"/>
              <a:t> will also benefit from advances in </a:t>
            </a:r>
            <a:r>
              <a:rPr lang="en-GB" dirty="0" err="1"/>
              <a:t>nanorobotic</a:t>
            </a:r>
            <a:r>
              <a:rPr lang="en-GB" dirty="0"/>
              <a:t> assembly. </a:t>
            </a:r>
          </a:p>
        </p:txBody>
      </p:sp>
      <p:pic>
        <p:nvPicPr>
          <p:cNvPr id="4" name="Inhaltsplatzhalter 4">
            <a:extLst>
              <a:ext uri="{FF2B5EF4-FFF2-40B4-BE49-F238E27FC236}">
                <a16:creationId xmlns:a16="http://schemas.microsoft.com/office/drawing/2014/main" id="{94483599-B4B3-E948-962E-BAE0991EE53A}"/>
              </a:ext>
            </a:extLst>
          </p:cNvPr>
          <p:cNvPicPr>
            <a:picLocks noChangeAspect="1"/>
          </p:cNvPicPr>
          <p:nvPr/>
        </p:nvPicPr>
        <p:blipFill>
          <a:blip r:embed="rId2"/>
          <a:stretch>
            <a:fillRect/>
          </a:stretch>
        </p:blipFill>
        <p:spPr>
          <a:xfrm>
            <a:off x="1371600" y="3468801"/>
            <a:ext cx="9448800" cy="3314700"/>
          </a:xfrm>
          <a:prstGeom prst="rect">
            <a:avLst/>
          </a:prstGeom>
        </p:spPr>
      </p:pic>
      <p:sp>
        <p:nvSpPr>
          <p:cNvPr id="5" name="TextBox 4"/>
          <p:cNvSpPr txBox="1"/>
          <p:nvPr/>
        </p:nvSpPr>
        <p:spPr>
          <a:xfrm>
            <a:off x="0" y="6488668"/>
            <a:ext cx="6810839" cy="369332"/>
          </a:xfrm>
          <a:prstGeom prst="rect">
            <a:avLst/>
          </a:prstGeom>
          <a:noFill/>
        </p:spPr>
        <p:txBody>
          <a:bodyPr wrap="none" rtlCol="0">
            <a:spAutoFit/>
          </a:bodyPr>
          <a:lstStyle/>
          <a:p>
            <a:r>
              <a:rPr lang="en-US" dirty="0"/>
              <a:t>PC: property characterization, NF: nanofabrication, NA: </a:t>
            </a:r>
            <a:r>
              <a:rPr lang="en-US" dirty="0" err="1"/>
              <a:t>nanoassembly</a:t>
            </a:r>
            <a:endParaRPr lang="en-US" dirty="0"/>
          </a:p>
        </p:txBody>
      </p:sp>
    </p:spTree>
    <p:extLst>
      <p:ext uri="{BB962C8B-B14F-4D97-AF65-F5344CB8AC3E}">
        <p14:creationId xmlns:p14="http://schemas.microsoft.com/office/powerpoint/2010/main" val="122438261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A9BDA0-00D2-704F-9C2A-5DAC1A43D3F7}"/>
              </a:ext>
            </a:extLst>
          </p:cNvPr>
          <p:cNvSpPr>
            <a:spLocks noGrp="1"/>
          </p:cNvSpPr>
          <p:nvPr>
            <p:ph type="title"/>
          </p:nvPr>
        </p:nvSpPr>
        <p:spPr>
          <a:xfrm>
            <a:off x="0" y="18082"/>
            <a:ext cx="12192000" cy="1325563"/>
          </a:xfrm>
        </p:spPr>
        <p:txBody>
          <a:bodyPr>
            <a:normAutofit/>
          </a:bodyPr>
          <a:lstStyle/>
          <a:p>
            <a:r>
              <a:rPr lang="en-US" dirty="0"/>
              <a:t>Configurations of individual nanotube-based NEMS</a:t>
            </a:r>
            <a:endParaRPr lang="de-DE" dirty="0"/>
          </a:p>
        </p:txBody>
      </p:sp>
      <p:pic>
        <p:nvPicPr>
          <p:cNvPr id="5" name="Inhaltsplatzhalter 4">
            <a:extLst>
              <a:ext uri="{FF2B5EF4-FFF2-40B4-BE49-F238E27FC236}">
                <a16:creationId xmlns:a16="http://schemas.microsoft.com/office/drawing/2014/main" id="{D27FDE60-F984-3B48-A88A-AFF0A0C6E446}"/>
              </a:ext>
            </a:extLst>
          </p:cNvPr>
          <p:cNvPicPr>
            <a:picLocks noGrp="1" noChangeAspect="1"/>
          </p:cNvPicPr>
          <p:nvPr>
            <p:ph idx="1"/>
          </p:nvPr>
        </p:nvPicPr>
        <p:blipFill>
          <a:blip r:embed="rId2"/>
          <a:stretch>
            <a:fillRect/>
          </a:stretch>
        </p:blipFill>
        <p:spPr>
          <a:xfrm>
            <a:off x="3104478" y="1397709"/>
            <a:ext cx="5983043" cy="4987039"/>
          </a:xfrm>
        </p:spPr>
      </p:pic>
      <p:sp>
        <p:nvSpPr>
          <p:cNvPr id="3" name="TextBox 2"/>
          <p:cNvSpPr txBox="1"/>
          <p:nvPr/>
        </p:nvSpPr>
        <p:spPr>
          <a:xfrm>
            <a:off x="1" y="6492875"/>
            <a:ext cx="12191999" cy="369332"/>
          </a:xfrm>
          <a:prstGeom prst="rect">
            <a:avLst/>
          </a:prstGeom>
          <a:noFill/>
        </p:spPr>
        <p:txBody>
          <a:bodyPr wrap="square" rtlCol="0">
            <a:spAutoFit/>
          </a:bodyPr>
          <a:lstStyle/>
          <a:p>
            <a:r>
              <a:rPr lang="en-US" dirty="0"/>
              <a:t>Scale bars: (a) 1um (inset: 100 nm), (b) 200 nm, (c) 1um, (d) 100 nm, (e) and (f) 1um, (g) 20 um, and (h) 300 nm. </a:t>
            </a:r>
          </a:p>
        </p:txBody>
      </p:sp>
    </p:spTree>
    <p:extLst>
      <p:ext uri="{BB962C8B-B14F-4D97-AF65-F5344CB8AC3E}">
        <p14:creationId xmlns:p14="http://schemas.microsoft.com/office/powerpoint/2010/main" val="1100481373"/>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US" dirty="0"/>
              <a:t>Nanorobotic Devices: </a:t>
            </a:r>
            <a:r>
              <a:rPr lang="en-GB" dirty="0"/>
              <a:t>Cantilevered Nanotubes </a:t>
            </a:r>
            <a:endParaRPr lang="en-US" dirty="0"/>
          </a:p>
        </p:txBody>
      </p:sp>
      <p:sp>
        <p:nvSpPr>
          <p:cNvPr id="3" name="Content Placeholder 2"/>
          <p:cNvSpPr>
            <a:spLocks noGrp="1"/>
          </p:cNvSpPr>
          <p:nvPr>
            <p:ph idx="1"/>
          </p:nvPr>
        </p:nvSpPr>
        <p:spPr>
          <a:xfrm>
            <a:off x="3404937" y="1253331"/>
            <a:ext cx="7948863" cy="4351338"/>
          </a:xfrm>
        </p:spPr>
        <p:txBody>
          <a:bodyPr>
            <a:normAutofit/>
          </a:bodyPr>
          <a:lstStyle/>
          <a:p>
            <a:r>
              <a:rPr lang="en-GB" dirty="0"/>
              <a:t>For detecting deep and narrow features on a surface, </a:t>
            </a:r>
            <a:r>
              <a:rPr lang="en-GB" b="1" dirty="0"/>
              <a:t>cantilevered nanotubes </a:t>
            </a:r>
            <a:r>
              <a:rPr lang="en-GB" dirty="0"/>
              <a:t>have been demonstrated as probe tips for an AFM, an STM and other types of SPM. </a:t>
            </a:r>
          </a:p>
          <a:p>
            <a:r>
              <a:rPr lang="en-GB" dirty="0"/>
              <a:t>Nanotubes provide </a:t>
            </a:r>
            <a:r>
              <a:rPr lang="en-GB" dirty="0" err="1"/>
              <a:t>ultrasmall</a:t>
            </a:r>
            <a:r>
              <a:rPr lang="en-GB" dirty="0"/>
              <a:t> diameters, </a:t>
            </a:r>
            <a:r>
              <a:rPr lang="en-GB" dirty="0" err="1"/>
              <a:t>ultralarge</a:t>
            </a:r>
            <a:r>
              <a:rPr lang="en-GB" dirty="0"/>
              <a:t> aspect ratios, and excellent mechanical properties. </a:t>
            </a:r>
          </a:p>
          <a:p>
            <a:r>
              <a:rPr lang="en-GB" dirty="0"/>
              <a:t>Manual assembly, direct growth and </a:t>
            </a:r>
            <a:r>
              <a:rPr lang="en-GB" dirty="0" err="1"/>
              <a:t>nanoassembly</a:t>
            </a:r>
            <a:r>
              <a:rPr lang="en-GB" dirty="0"/>
              <a:t> have proven effective for their construction. </a:t>
            </a:r>
          </a:p>
        </p:txBody>
      </p:sp>
      <p:pic>
        <p:nvPicPr>
          <p:cNvPr id="4" name="Inhaltsplatzhalter 4">
            <a:extLst>
              <a:ext uri="{FF2B5EF4-FFF2-40B4-BE49-F238E27FC236}">
                <a16:creationId xmlns:a16="http://schemas.microsoft.com/office/drawing/2014/main" id="{AAE31B00-C53C-A949-89B1-1B67B01F6568}"/>
              </a:ext>
            </a:extLst>
          </p:cNvPr>
          <p:cNvPicPr>
            <a:picLocks noChangeAspect="1"/>
          </p:cNvPicPr>
          <p:nvPr/>
        </p:nvPicPr>
        <p:blipFill rotWithShape="1">
          <a:blip r:embed="rId2"/>
          <a:srcRect r="76075" b="49860"/>
          <a:stretch/>
        </p:blipFill>
        <p:spPr>
          <a:xfrm>
            <a:off x="0" y="1246863"/>
            <a:ext cx="3212101" cy="5611137"/>
          </a:xfrm>
          <a:prstGeom prst="rect">
            <a:avLst/>
          </a:prstGeom>
        </p:spPr>
      </p:pic>
    </p:spTree>
    <p:extLst>
      <p:ext uri="{BB962C8B-B14F-4D97-AF65-F5344CB8AC3E}">
        <p14:creationId xmlns:p14="http://schemas.microsoft.com/office/powerpoint/2010/main" val="189562325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04937" y="1253331"/>
            <a:ext cx="7948863" cy="4351338"/>
          </a:xfrm>
        </p:spPr>
        <p:txBody>
          <a:bodyPr>
            <a:normAutofit fontScale="92500"/>
          </a:bodyPr>
          <a:lstStyle/>
          <a:p>
            <a:r>
              <a:rPr lang="en-GB" b="1" dirty="0"/>
              <a:t>Cantilevered nanotubes </a:t>
            </a:r>
            <a:r>
              <a:rPr lang="en-GB" dirty="0"/>
              <a:t>have also been demonstrated as probes for the measurement of </a:t>
            </a:r>
            <a:r>
              <a:rPr lang="en-GB" dirty="0" err="1"/>
              <a:t>ultrasmall</a:t>
            </a:r>
            <a:r>
              <a:rPr lang="en-GB" dirty="0"/>
              <a:t> physical quantities, such as femtogram masses, mass flow sensors, and piconewton-order force sensors on the basis of their static deflections or change of resonant frequencies detected within an electron microscope. </a:t>
            </a:r>
          </a:p>
          <a:p>
            <a:r>
              <a:rPr lang="en-GB" dirty="0"/>
              <a:t>Deflections cannot be measured from micrographs in real time, which limits the application of this kind of sensor. Interelectrode distance changes cause emission current variation of a nanotube emitter and may serve as a candidate to replace microscope images. </a:t>
            </a:r>
          </a:p>
        </p:txBody>
      </p:sp>
      <p:pic>
        <p:nvPicPr>
          <p:cNvPr id="4" name="Inhaltsplatzhalter 4">
            <a:extLst>
              <a:ext uri="{FF2B5EF4-FFF2-40B4-BE49-F238E27FC236}">
                <a16:creationId xmlns:a16="http://schemas.microsoft.com/office/drawing/2014/main" id="{AAE31B00-C53C-A949-89B1-1B67B01F6568}"/>
              </a:ext>
            </a:extLst>
          </p:cNvPr>
          <p:cNvPicPr>
            <a:picLocks noChangeAspect="1"/>
          </p:cNvPicPr>
          <p:nvPr/>
        </p:nvPicPr>
        <p:blipFill rotWithShape="1">
          <a:blip r:embed="rId2"/>
          <a:srcRect r="76075" b="49860"/>
          <a:stretch/>
        </p:blipFill>
        <p:spPr>
          <a:xfrm>
            <a:off x="0" y="1246863"/>
            <a:ext cx="3212101" cy="5611137"/>
          </a:xfrm>
          <a:prstGeom prst="rect">
            <a:avLst/>
          </a:prstGeom>
        </p:spPr>
      </p:pic>
      <p:sp>
        <p:nvSpPr>
          <p:cNvPr id="7" name="Title 1">
            <a:extLst>
              <a:ext uri="{FF2B5EF4-FFF2-40B4-BE49-F238E27FC236}">
                <a16:creationId xmlns:a16="http://schemas.microsoft.com/office/drawing/2014/main" id="{52816AF8-92F4-FB4B-8B5F-50EBB349C6C5}"/>
              </a:ext>
            </a:extLst>
          </p:cNvPr>
          <p:cNvSpPr txBox="1">
            <a:spLocks/>
          </p:cNvSpPr>
          <p:nvPr/>
        </p:nvSpPr>
        <p:spPr>
          <a:xfrm>
            <a:off x="83820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Nanorobotic Devices: </a:t>
            </a:r>
            <a:r>
              <a:rPr lang="en-GB" dirty="0"/>
              <a:t>Cantilevered Nanotubes </a:t>
            </a:r>
            <a:endParaRPr lang="en-US" dirty="0"/>
          </a:p>
        </p:txBody>
      </p:sp>
    </p:spTree>
    <p:extLst>
      <p:ext uri="{BB962C8B-B14F-4D97-AF65-F5344CB8AC3E}">
        <p14:creationId xmlns:p14="http://schemas.microsoft.com/office/powerpoint/2010/main" val="1601806074"/>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txBody>
          <a:bodyPr/>
          <a:lstStyle/>
          <a:p>
            <a:pPr algn="ctr"/>
            <a:r>
              <a:rPr lang="en-US" dirty="0"/>
              <a:t>Nanorobotic Devices: </a:t>
            </a:r>
            <a:r>
              <a:rPr lang="en-GB" dirty="0"/>
              <a:t>Bridged individual nanotubes</a:t>
            </a:r>
            <a:endParaRPr lang="en-US" dirty="0"/>
          </a:p>
        </p:txBody>
      </p:sp>
      <p:sp>
        <p:nvSpPr>
          <p:cNvPr id="3" name="Content Placeholder 2"/>
          <p:cNvSpPr>
            <a:spLocks noGrp="1"/>
          </p:cNvSpPr>
          <p:nvPr>
            <p:ph idx="1"/>
          </p:nvPr>
        </p:nvSpPr>
        <p:spPr>
          <a:xfrm>
            <a:off x="3404937" y="1253331"/>
            <a:ext cx="7948863" cy="4351338"/>
          </a:xfrm>
        </p:spPr>
        <p:txBody>
          <a:bodyPr>
            <a:normAutofit/>
          </a:bodyPr>
          <a:lstStyle/>
          <a:p>
            <a:r>
              <a:rPr lang="en-GB" b="1" dirty="0"/>
              <a:t>Bridged individual nanotubes </a:t>
            </a:r>
            <a:r>
              <a:rPr lang="en-GB" dirty="0"/>
              <a:t>have been the basis for electric characterization. </a:t>
            </a:r>
          </a:p>
          <a:p>
            <a:r>
              <a:rPr lang="en-GB" dirty="0"/>
              <a:t>A nanotube-based gas sensor adopted this configuration. </a:t>
            </a:r>
          </a:p>
        </p:txBody>
      </p:sp>
      <p:pic>
        <p:nvPicPr>
          <p:cNvPr id="5" name="Inhaltsplatzhalter 4">
            <a:extLst>
              <a:ext uri="{FF2B5EF4-FFF2-40B4-BE49-F238E27FC236}">
                <a16:creationId xmlns:a16="http://schemas.microsoft.com/office/drawing/2014/main" id="{746B6CEA-B2CC-5440-BAC5-D36A6593B106}"/>
              </a:ext>
            </a:extLst>
          </p:cNvPr>
          <p:cNvPicPr>
            <a:picLocks noChangeAspect="1"/>
          </p:cNvPicPr>
          <p:nvPr/>
        </p:nvPicPr>
        <p:blipFill rotWithShape="1">
          <a:blip r:embed="rId2"/>
          <a:srcRect l="23724" r="50000" b="49129"/>
          <a:stretch/>
        </p:blipFill>
        <p:spPr>
          <a:xfrm>
            <a:off x="0" y="1253331"/>
            <a:ext cx="3477129" cy="5611137"/>
          </a:xfrm>
          <a:prstGeom prst="rect">
            <a:avLst/>
          </a:prstGeom>
        </p:spPr>
      </p:pic>
    </p:spTree>
    <p:extLst>
      <p:ext uri="{BB962C8B-B14F-4D97-AF65-F5344CB8AC3E}">
        <p14:creationId xmlns:p14="http://schemas.microsoft.com/office/powerpoint/2010/main" val="408030358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US" dirty="0"/>
              <a:t>Nanorobotic Devices: </a:t>
            </a:r>
            <a:r>
              <a:rPr lang="en-GB" dirty="0"/>
              <a:t>Opened Nanotubes </a:t>
            </a:r>
            <a:endParaRPr lang="en-US" dirty="0"/>
          </a:p>
        </p:txBody>
      </p:sp>
      <p:sp>
        <p:nvSpPr>
          <p:cNvPr id="3" name="Content Placeholder 2"/>
          <p:cNvSpPr>
            <a:spLocks noGrp="1"/>
          </p:cNvSpPr>
          <p:nvPr>
            <p:ph idx="1"/>
          </p:nvPr>
        </p:nvSpPr>
        <p:spPr>
          <a:xfrm>
            <a:off x="3404937" y="1253331"/>
            <a:ext cx="7948863" cy="4351338"/>
          </a:xfrm>
        </p:spPr>
        <p:txBody>
          <a:bodyPr>
            <a:normAutofit/>
          </a:bodyPr>
          <a:lstStyle/>
          <a:p>
            <a:r>
              <a:rPr lang="en-GB" b="1" dirty="0"/>
              <a:t>Opened nanotubes </a:t>
            </a:r>
            <a:r>
              <a:rPr lang="en-GB" dirty="0"/>
              <a:t>can serve as an atomic or molecular container. </a:t>
            </a:r>
          </a:p>
          <a:p>
            <a:r>
              <a:rPr lang="en-GB" dirty="0"/>
              <a:t>A thermometer based on this structure has been shown by monitoring the height of the gallium inside the nanotube using TEM. </a:t>
            </a:r>
          </a:p>
          <a:p>
            <a:r>
              <a:rPr lang="en-GB" dirty="0"/>
              <a:t>Bulk nanotubes can be used to fabricate actuators based on charge-injection-induced bond-length change, and, theoretically, individual nanotubes also work on the same principle.</a:t>
            </a:r>
          </a:p>
        </p:txBody>
      </p:sp>
      <p:pic>
        <p:nvPicPr>
          <p:cNvPr id="6" name="Inhaltsplatzhalter 4">
            <a:extLst>
              <a:ext uri="{FF2B5EF4-FFF2-40B4-BE49-F238E27FC236}">
                <a16:creationId xmlns:a16="http://schemas.microsoft.com/office/drawing/2014/main" id="{005C2A57-B92F-E243-B34A-6156CD0330B4}"/>
              </a:ext>
            </a:extLst>
          </p:cNvPr>
          <p:cNvPicPr>
            <a:picLocks noChangeAspect="1"/>
          </p:cNvPicPr>
          <p:nvPr/>
        </p:nvPicPr>
        <p:blipFill rotWithShape="1">
          <a:blip r:embed="rId2"/>
          <a:srcRect l="50000" r="24760" b="49407"/>
          <a:stretch/>
        </p:blipFill>
        <p:spPr>
          <a:xfrm>
            <a:off x="0" y="1169084"/>
            <a:ext cx="3404937" cy="5688916"/>
          </a:xfrm>
          <a:prstGeom prst="rect">
            <a:avLst/>
          </a:prstGeom>
        </p:spPr>
      </p:pic>
    </p:spTree>
    <p:extLst>
      <p:ext uri="{BB962C8B-B14F-4D97-AF65-F5344CB8AC3E}">
        <p14:creationId xmlns:p14="http://schemas.microsoft.com/office/powerpoint/2010/main" val="17165885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US" dirty="0"/>
              <a:t>Nanorobotic Devices: </a:t>
            </a:r>
            <a:r>
              <a:rPr lang="en-GB" dirty="0"/>
              <a:t>Opened Nanotubes </a:t>
            </a:r>
            <a:endParaRPr lang="en-US" dirty="0"/>
          </a:p>
        </p:txBody>
      </p:sp>
      <p:sp>
        <p:nvSpPr>
          <p:cNvPr id="3" name="Content Placeholder 2"/>
          <p:cNvSpPr>
            <a:spLocks noGrp="1"/>
          </p:cNvSpPr>
          <p:nvPr>
            <p:ph idx="1"/>
          </p:nvPr>
        </p:nvSpPr>
        <p:spPr>
          <a:xfrm>
            <a:off x="3404937" y="1253331"/>
            <a:ext cx="7948863" cy="4351338"/>
          </a:xfrm>
        </p:spPr>
        <p:txBody>
          <a:bodyPr>
            <a:normAutofit/>
          </a:bodyPr>
          <a:lstStyle/>
          <a:p>
            <a:r>
              <a:rPr lang="en-GB" dirty="0"/>
              <a:t>Electrostatic deflection of a nanotube has been used to construct a </a:t>
            </a:r>
            <a:r>
              <a:rPr lang="en-GB" b="1" dirty="0"/>
              <a:t>relay</a:t>
            </a:r>
            <a:r>
              <a:rPr lang="en-GB" dirty="0"/>
              <a:t>. </a:t>
            </a:r>
          </a:p>
          <a:p>
            <a:r>
              <a:rPr lang="en-GB" dirty="0"/>
              <a:t>A new family of </a:t>
            </a:r>
            <a:r>
              <a:rPr lang="en-GB" b="1" dirty="0"/>
              <a:t>nanotube actuators </a:t>
            </a:r>
            <a:r>
              <a:rPr lang="en-GB" dirty="0"/>
              <a:t>can be constructed by taking advantage of the ultralow inter-layer friction of a multiwalled nanotube. </a:t>
            </a:r>
          </a:p>
          <a:p>
            <a:r>
              <a:rPr lang="en-GB" b="1" dirty="0"/>
              <a:t>Linear bearings </a:t>
            </a:r>
            <a:r>
              <a:rPr lang="en-GB" dirty="0"/>
              <a:t>based on telescoping nanotubes have been demonstrated. </a:t>
            </a:r>
          </a:p>
          <a:p>
            <a:r>
              <a:rPr lang="en-GB" dirty="0"/>
              <a:t>Recently, a </a:t>
            </a:r>
            <a:r>
              <a:rPr lang="en-GB" b="1" dirty="0"/>
              <a:t>micro actuator </a:t>
            </a:r>
            <a:r>
              <a:rPr lang="en-GB" dirty="0"/>
              <a:t>with a nanotube as a rotation bearing has been demonstrated. </a:t>
            </a:r>
          </a:p>
        </p:txBody>
      </p:sp>
      <p:pic>
        <p:nvPicPr>
          <p:cNvPr id="6" name="Inhaltsplatzhalter 4">
            <a:extLst>
              <a:ext uri="{FF2B5EF4-FFF2-40B4-BE49-F238E27FC236}">
                <a16:creationId xmlns:a16="http://schemas.microsoft.com/office/drawing/2014/main" id="{005C2A57-B92F-E243-B34A-6156CD0330B4}"/>
              </a:ext>
            </a:extLst>
          </p:cNvPr>
          <p:cNvPicPr>
            <a:picLocks noChangeAspect="1"/>
          </p:cNvPicPr>
          <p:nvPr/>
        </p:nvPicPr>
        <p:blipFill rotWithShape="1">
          <a:blip r:embed="rId2"/>
          <a:srcRect l="50000" r="24760" b="49407"/>
          <a:stretch/>
        </p:blipFill>
        <p:spPr>
          <a:xfrm>
            <a:off x="0" y="1169084"/>
            <a:ext cx="3404937" cy="5688916"/>
          </a:xfrm>
          <a:prstGeom prst="rect">
            <a:avLst/>
          </a:prstGeom>
        </p:spPr>
      </p:pic>
    </p:spTree>
    <p:extLst>
      <p:ext uri="{BB962C8B-B14F-4D97-AF65-F5344CB8AC3E}">
        <p14:creationId xmlns:p14="http://schemas.microsoft.com/office/powerpoint/2010/main" val="4866702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7A885E-BC09-7B41-B16A-8D326761C856}"/>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C638468D-62D8-B040-8961-75DDC90FD83F}"/>
              </a:ext>
            </a:extLst>
          </p:cNvPr>
          <p:cNvSpPr>
            <a:spLocks noGrp="1"/>
          </p:cNvSpPr>
          <p:nvPr>
            <p:ph idx="1"/>
          </p:nvPr>
        </p:nvSpPr>
        <p:spPr/>
        <p:txBody>
          <a:bodyPr/>
          <a:lstStyle/>
          <a:p>
            <a:r>
              <a:rPr lang="de-DE" dirty="0" err="1"/>
              <a:t>During</a:t>
            </a:r>
            <a:r>
              <a:rPr lang="de-DE" dirty="0"/>
              <a:t> </a:t>
            </a:r>
            <a:r>
              <a:rPr lang="de-DE" dirty="0" err="1"/>
              <a:t>the</a:t>
            </a:r>
            <a:r>
              <a:rPr lang="de-DE" dirty="0"/>
              <a:t> design </a:t>
            </a:r>
            <a:r>
              <a:rPr lang="de-DE" dirty="0" err="1"/>
              <a:t>of</a:t>
            </a:r>
            <a:r>
              <a:rPr lang="de-DE" dirty="0"/>
              <a:t> an </a:t>
            </a:r>
            <a:r>
              <a:rPr lang="de-DE" dirty="0" err="1"/>
              <a:t>actuator</a:t>
            </a:r>
            <a:r>
              <a:rPr lang="de-DE" dirty="0"/>
              <a:t>, </a:t>
            </a:r>
            <a:r>
              <a:rPr lang="de-DE" dirty="0" err="1"/>
              <a:t>the</a:t>
            </a:r>
            <a:r>
              <a:rPr lang="de-DE" dirty="0"/>
              <a:t> </a:t>
            </a:r>
            <a:r>
              <a:rPr lang="de-DE" b="1" dirty="0" err="1"/>
              <a:t>tradeoffs</a:t>
            </a:r>
            <a:r>
              <a:rPr lang="de-DE" dirty="0"/>
              <a:t> </a:t>
            </a:r>
            <a:r>
              <a:rPr lang="de-DE" dirty="0" err="1"/>
              <a:t>among</a:t>
            </a:r>
            <a:r>
              <a:rPr lang="de-DE" dirty="0"/>
              <a:t> </a:t>
            </a:r>
            <a:r>
              <a:rPr lang="de-DE" dirty="0" err="1"/>
              <a:t>range</a:t>
            </a:r>
            <a:r>
              <a:rPr lang="de-DE" dirty="0"/>
              <a:t> </a:t>
            </a:r>
            <a:r>
              <a:rPr lang="de-DE" dirty="0" err="1"/>
              <a:t>of</a:t>
            </a:r>
            <a:r>
              <a:rPr lang="de-DE" dirty="0"/>
              <a:t> </a:t>
            </a:r>
            <a:r>
              <a:rPr lang="de-DE" dirty="0" err="1"/>
              <a:t>motion</a:t>
            </a:r>
            <a:r>
              <a:rPr lang="de-DE" dirty="0"/>
              <a:t>, </a:t>
            </a:r>
            <a:r>
              <a:rPr lang="de-DE" dirty="0" err="1"/>
              <a:t>force</a:t>
            </a:r>
            <a:r>
              <a:rPr lang="de-DE" dirty="0"/>
              <a:t>, </a:t>
            </a:r>
            <a:r>
              <a:rPr lang="de-DE" dirty="0" err="1"/>
              <a:t>speed</a:t>
            </a:r>
            <a:r>
              <a:rPr lang="de-DE" dirty="0"/>
              <a:t> (</a:t>
            </a:r>
            <a:r>
              <a:rPr lang="de-DE" dirty="0" err="1"/>
              <a:t>actuation</a:t>
            </a:r>
            <a:r>
              <a:rPr lang="de-DE" dirty="0"/>
              <a:t> </a:t>
            </a:r>
            <a:r>
              <a:rPr lang="de-DE" dirty="0" err="1"/>
              <a:t>frequency</a:t>
            </a:r>
            <a:r>
              <a:rPr lang="de-DE" dirty="0"/>
              <a:t>), power </a:t>
            </a:r>
            <a:r>
              <a:rPr lang="de-DE" dirty="0" err="1"/>
              <a:t>consumption</a:t>
            </a:r>
            <a:r>
              <a:rPr lang="de-DE" dirty="0"/>
              <a:t>, </a:t>
            </a:r>
            <a:r>
              <a:rPr lang="de-DE" dirty="0" err="1"/>
              <a:t>control</a:t>
            </a:r>
            <a:r>
              <a:rPr lang="de-DE" dirty="0"/>
              <a:t> </a:t>
            </a:r>
            <a:r>
              <a:rPr lang="de-DE" dirty="0" err="1"/>
              <a:t>accuracy</a:t>
            </a:r>
            <a:r>
              <a:rPr lang="de-DE" dirty="0"/>
              <a:t>, </a:t>
            </a:r>
            <a:r>
              <a:rPr lang="de-DE" dirty="0" err="1"/>
              <a:t>system</a:t>
            </a:r>
            <a:r>
              <a:rPr lang="de-DE" dirty="0"/>
              <a:t> </a:t>
            </a:r>
            <a:r>
              <a:rPr lang="de-DE" dirty="0" err="1"/>
              <a:t>reliability</a:t>
            </a:r>
            <a:r>
              <a:rPr lang="de-DE" dirty="0"/>
              <a:t>, </a:t>
            </a:r>
            <a:r>
              <a:rPr lang="de-DE" dirty="0" err="1"/>
              <a:t>robustness</a:t>
            </a:r>
            <a:r>
              <a:rPr lang="de-DE" dirty="0"/>
              <a:t>, </a:t>
            </a:r>
            <a:r>
              <a:rPr lang="de-DE" dirty="0" err="1"/>
              <a:t>load</a:t>
            </a:r>
            <a:r>
              <a:rPr lang="de-DE" dirty="0"/>
              <a:t> </a:t>
            </a:r>
            <a:r>
              <a:rPr lang="de-DE" dirty="0" err="1"/>
              <a:t>capacity</a:t>
            </a:r>
            <a:r>
              <a:rPr lang="de-DE" dirty="0"/>
              <a:t>, etc. must </a:t>
            </a:r>
            <a:r>
              <a:rPr lang="de-DE" dirty="0" err="1"/>
              <a:t>be</a:t>
            </a:r>
            <a:r>
              <a:rPr lang="de-DE" dirty="0"/>
              <a:t> </a:t>
            </a:r>
            <a:r>
              <a:rPr lang="de-DE" dirty="0" err="1"/>
              <a:t>taken</a:t>
            </a:r>
            <a:r>
              <a:rPr lang="de-DE" dirty="0"/>
              <a:t> </a:t>
            </a:r>
            <a:r>
              <a:rPr lang="de-DE" dirty="0" err="1"/>
              <a:t>into</a:t>
            </a:r>
            <a:r>
              <a:rPr lang="de-DE" dirty="0"/>
              <a:t> </a:t>
            </a:r>
            <a:r>
              <a:rPr lang="de-DE" dirty="0" err="1"/>
              <a:t>consideration</a:t>
            </a:r>
            <a:r>
              <a:rPr lang="de-DE" dirty="0"/>
              <a:t>. </a:t>
            </a:r>
            <a:endParaRPr lang="de-AT" dirty="0"/>
          </a:p>
          <a:p>
            <a:endParaRPr lang="de-DE" dirty="0"/>
          </a:p>
        </p:txBody>
      </p:sp>
      <p:sp>
        <p:nvSpPr>
          <p:cNvPr id="4" name="Textfeld 3">
            <a:extLst>
              <a:ext uri="{FF2B5EF4-FFF2-40B4-BE49-F238E27FC236}">
                <a16:creationId xmlns:a16="http://schemas.microsoft.com/office/drawing/2014/main" id="{57A3F725-90CD-D341-9E2A-DBF084265D60}"/>
              </a:ext>
            </a:extLst>
          </p:cNvPr>
          <p:cNvSpPr txBox="1"/>
          <p:nvPr/>
        </p:nvSpPr>
        <p:spPr>
          <a:xfrm>
            <a:off x="9491453" y="6492875"/>
            <a:ext cx="2445157" cy="369332"/>
          </a:xfrm>
          <a:prstGeom prst="rect">
            <a:avLst/>
          </a:prstGeom>
          <a:noFill/>
        </p:spPr>
        <p:txBody>
          <a:bodyPr wrap="none" rtlCol="0">
            <a:spAutoFit/>
          </a:bodyPr>
          <a:lstStyle/>
          <a:p>
            <a:r>
              <a:rPr lang="de-AT" dirty="0" err="1"/>
              <a:t>Actuation</a:t>
            </a:r>
            <a:r>
              <a:rPr lang="de-AT" dirty="0"/>
              <a:t> at </a:t>
            </a:r>
            <a:r>
              <a:rPr lang="de-AT" dirty="0" err="1"/>
              <a:t>Nanoscales</a:t>
            </a:r>
            <a:endParaRPr lang="de-AT" dirty="0"/>
          </a:p>
        </p:txBody>
      </p:sp>
    </p:spTree>
    <p:extLst>
      <p:ext uri="{BB962C8B-B14F-4D97-AF65-F5344CB8AC3E}">
        <p14:creationId xmlns:p14="http://schemas.microsoft.com/office/powerpoint/2010/main" val="142774014"/>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ACA899-6A55-2048-9793-B3D58B8BF803}"/>
              </a:ext>
            </a:extLst>
          </p:cNvPr>
          <p:cNvSpPr>
            <a:spLocks noGrp="1"/>
          </p:cNvSpPr>
          <p:nvPr>
            <p:ph type="title"/>
          </p:nvPr>
        </p:nvSpPr>
        <p:spPr/>
        <p:txBody>
          <a:bodyPr/>
          <a:lstStyle/>
          <a:p>
            <a:pPr algn="ctr"/>
            <a:r>
              <a:rPr lang="de-DE" dirty="0" err="1"/>
              <a:t>Relays</a:t>
            </a:r>
            <a:endParaRPr lang="de-DE" dirty="0"/>
          </a:p>
        </p:txBody>
      </p:sp>
      <p:sp>
        <p:nvSpPr>
          <p:cNvPr id="3" name="Inhaltsplatzhalter 2">
            <a:extLst>
              <a:ext uri="{FF2B5EF4-FFF2-40B4-BE49-F238E27FC236}">
                <a16:creationId xmlns:a16="http://schemas.microsoft.com/office/drawing/2014/main" id="{DCCB5FC1-1A09-7B44-B82B-59FD42E9A2F1}"/>
              </a:ext>
            </a:extLst>
          </p:cNvPr>
          <p:cNvSpPr>
            <a:spLocks noGrp="1"/>
          </p:cNvSpPr>
          <p:nvPr>
            <p:ph idx="1"/>
          </p:nvPr>
        </p:nvSpPr>
        <p:spPr/>
        <p:txBody>
          <a:bodyPr/>
          <a:lstStyle/>
          <a:p>
            <a:r>
              <a:rPr lang="en" dirty="0"/>
              <a:t>A relay is an electrically operated switch. </a:t>
            </a:r>
          </a:p>
          <a:p>
            <a:r>
              <a:rPr lang="en" dirty="0"/>
              <a:t>Many relays use an electromagnet to mechanically operate a switch, but other operating principles are also used, such as solid-state relays.</a:t>
            </a:r>
          </a:p>
          <a:p>
            <a:r>
              <a:rPr lang="en" dirty="0"/>
              <a:t>Relays are used where it is necessary to control a circuit by a separate low-power signal, or where several circuits must be controlled by one signal.</a:t>
            </a:r>
            <a:endParaRPr lang="de-DE" dirty="0"/>
          </a:p>
        </p:txBody>
      </p:sp>
      <p:pic>
        <p:nvPicPr>
          <p:cNvPr id="4" name="Grafik 3">
            <a:extLst>
              <a:ext uri="{FF2B5EF4-FFF2-40B4-BE49-F238E27FC236}">
                <a16:creationId xmlns:a16="http://schemas.microsoft.com/office/drawing/2014/main" id="{EFDBC531-0076-2A4D-8644-993CE1606414}"/>
              </a:ext>
            </a:extLst>
          </p:cNvPr>
          <p:cNvPicPr>
            <a:picLocks noChangeAspect="1"/>
          </p:cNvPicPr>
          <p:nvPr/>
        </p:nvPicPr>
        <p:blipFill>
          <a:blip r:embed="rId2"/>
          <a:stretch>
            <a:fillRect/>
          </a:stretch>
        </p:blipFill>
        <p:spPr>
          <a:xfrm rot="16200000">
            <a:off x="5799021" y="3746383"/>
            <a:ext cx="2621547" cy="3408011"/>
          </a:xfrm>
          <a:prstGeom prst="rect">
            <a:avLst/>
          </a:prstGeom>
        </p:spPr>
      </p:pic>
    </p:spTree>
    <p:extLst>
      <p:ext uri="{BB962C8B-B14F-4D97-AF65-F5344CB8AC3E}">
        <p14:creationId xmlns:p14="http://schemas.microsoft.com/office/powerpoint/2010/main" val="253721951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US" dirty="0"/>
              <a:t>Nanorobotic Devices: </a:t>
            </a:r>
            <a:r>
              <a:rPr lang="en-GB" dirty="0"/>
              <a:t>Nanotube Linear Motor</a:t>
            </a:r>
            <a:endParaRPr lang="en-US" dirty="0"/>
          </a:p>
        </p:txBody>
      </p:sp>
      <p:sp>
        <p:nvSpPr>
          <p:cNvPr id="3" name="Content Placeholder 2"/>
          <p:cNvSpPr>
            <a:spLocks noGrp="1"/>
          </p:cNvSpPr>
          <p:nvPr>
            <p:ph idx="1"/>
          </p:nvPr>
        </p:nvSpPr>
        <p:spPr>
          <a:xfrm>
            <a:off x="3404937" y="1253331"/>
            <a:ext cx="7948863" cy="4351338"/>
          </a:xfrm>
        </p:spPr>
        <p:txBody>
          <a:bodyPr>
            <a:normAutofit/>
          </a:bodyPr>
          <a:lstStyle/>
          <a:p>
            <a:r>
              <a:rPr lang="en-GB" dirty="0"/>
              <a:t>A preliminary experiment on a promising nanotube </a:t>
            </a:r>
            <a:r>
              <a:rPr lang="en-GB" b="1" dirty="0"/>
              <a:t>linear motor </a:t>
            </a:r>
            <a:r>
              <a:rPr lang="en-GB" dirty="0"/>
              <a:t>with field emission current serving as position feedback has been shown with nanorobotic manipulation.</a:t>
            </a:r>
          </a:p>
        </p:txBody>
      </p:sp>
      <p:pic>
        <p:nvPicPr>
          <p:cNvPr id="5" name="Inhaltsplatzhalter 4">
            <a:extLst>
              <a:ext uri="{FF2B5EF4-FFF2-40B4-BE49-F238E27FC236}">
                <a16:creationId xmlns:a16="http://schemas.microsoft.com/office/drawing/2014/main" id="{5D112288-9A50-7148-8B47-A80A3CCC66C4}"/>
              </a:ext>
            </a:extLst>
          </p:cNvPr>
          <p:cNvPicPr>
            <a:picLocks noChangeAspect="1"/>
          </p:cNvPicPr>
          <p:nvPr/>
        </p:nvPicPr>
        <p:blipFill rotWithShape="1">
          <a:blip r:embed="rId2"/>
          <a:srcRect l="75009" b="49962"/>
          <a:stretch/>
        </p:blipFill>
        <p:spPr>
          <a:xfrm>
            <a:off x="1" y="1175437"/>
            <a:ext cx="3404936" cy="5682563"/>
          </a:xfrm>
          <a:prstGeom prst="rect">
            <a:avLst/>
          </a:prstGeom>
        </p:spPr>
      </p:pic>
    </p:spTree>
    <p:extLst>
      <p:ext uri="{BB962C8B-B14F-4D97-AF65-F5344CB8AC3E}">
        <p14:creationId xmlns:p14="http://schemas.microsoft.com/office/powerpoint/2010/main" val="50059711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1999" cy="1325563"/>
          </a:xfrm>
        </p:spPr>
        <p:txBody>
          <a:bodyPr/>
          <a:lstStyle/>
          <a:p>
            <a:pPr algn="ctr"/>
            <a:r>
              <a:rPr lang="en-US" dirty="0"/>
              <a:t>Nanorobotic Devices: </a:t>
            </a:r>
            <a:r>
              <a:rPr lang="en-GB" dirty="0" err="1"/>
              <a:t>Nanotweezers</a:t>
            </a:r>
            <a:r>
              <a:rPr lang="en-GB" dirty="0"/>
              <a:t> and -scissors</a:t>
            </a:r>
            <a:endParaRPr lang="en-US" dirty="0"/>
          </a:p>
        </p:txBody>
      </p:sp>
      <p:sp>
        <p:nvSpPr>
          <p:cNvPr id="3" name="Content Placeholder 2"/>
          <p:cNvSpPr>
            <a:spLocks noGrp="1"/>
          </p:cNvSpPr>
          <p:nvPr>
            <p:ph idx="1"/>
          </p:nvPr>
        </p:nvSpPr>
        <p:spPr>
          <a:xfrm>
            <a:off x="3404937" y="1253331"/>
            <a:ext cx="7948863" cy="4351338"/>
          </a:xfrm>
        </p:spPr>
        <p:txBody>
          <a:bodyPr>
            <a:normAutofit/>
          </a:bodyPr>
          <a:lstStyle/>
          <a:p>
            <a:r>
              <a:rPr lang="en-GB" dirty="0"/>
              <a:t>Cantilevered dual nanotubes have been demonstrated as </a:t>
            </a:r>
            <a:r>
              <a:rPr lang="en-GB" b="1" dirty="0" err="1"/>
              <a:t>nanotweezers</a:t>
            </a:r>
            <a:r>
              <a:rPr lang="en-GB" b="1" dirty="0"/>
              <a:t> and </a:t>
            </a:r>
            <a:r>
              <a:rPr lang="en-GB" b="1" dirty="0" err="1"/>
              <a:t>nanoscissors</a:t>
            </a:r>
            <a:r>
              <a:rPr lang="en-GB" b="1" dirty="0"/>
              <a:t> </a:t>
            </a:r>
            <a:r>
              <a:rPr lang="en-GB" dirty="0"/>
              <a:t>by manual and nanorobotic assembly, respectively.</a:t>
            </a:r>
          </a:p>
        </p:txBody>
      </p:sp>
      <p:pic>
        <p:nvPicPr>
          <p:cNvPr id="6" name="Inhaltsplatzhalter 4">
            <a:extLst>
              <a:ext uri="{FF2B5EF4-FFF2-40B4-BE49-F238E27FC236}">
                <a16:creationId xmlns:a16="http://schemas.microsoft.com/office/drawing/2014/main" id="{FDA45033-BE8E-D04E-938E-027045CF1DE2}"/>
              </a:ext>
            </a:extLst>
          </p:cNvPr>
          <p:cNvPicPr>
            <a:picLocks noChangeAspect="1"/>
          </p:cNvPicPr>
          <p:nvPr/>
        </p:nvPicPr>
        <p:blipFill rotWithShape="1">
          <a:blip r:embed="rId2"/>
          <a:srcRect t="48093" r="76167"/>
          <a:stretch/>
        </p:blipFill>
        <p:spPr>
          <a:xfrm>
            <a:off x="-1" y="1175437"/>
            <a:ext cx="3131127" cy="5684070"/>
          </a:xfrm>
          <a:prstGeom prst="rect">
            <a:avLst/>
          </a:prstGeom>
        </p:spPr>
      </p:pic>
    </p:spTree>
    <p:extLst>
      <p:ext uri="{BB962C8B-B14F-4D97-AF65-F5344CB8AC3E}">
        <p14:creationId xmlns:p14="http://schemas.microsoft.com/office/powerpoint/2010/main" val="191049643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1999" cy="1325563"/>
          </a:xfrm>
        </p:spPr>
        <p:txBody>
          <a:bodyPr/>
          <a:lstStyle/>
          <a:p>
            <a:pPr algn="ctr"/>
            <a:r>
              <a:rPr lang="en-US" dirty="0"/>
              <a:t>Nanorobotic Devices: </a:t>
            </a:r>
            <a:r>
              <a:rPr lang="en-GB" dirty="0" err="1"/>
              <a:t>Nanotweezers</a:t>
            </a:r>
            <a:r>
              <a:rPr lang="en-GB" dirty="0"/>
              <a:t> and -scissors</a:t>
            </a:r>
            <a:endParaRPr lang="en-US" dirty="0"/>
          </a:p>
        </p:txBody>
      </p:sp>
      <p:sp>
        <p:nvSpPr>
          <p:cNvPr id="3" name="Content Placeholder 2"/>
          <p:cNvSpPr>
            <a:spLocks noGrp="1"/>
          </p:cNvSpPr>
          <p:nvPr>
            <p:ph idx="1"/>
          </p:nvPr>
        </p:nvSpPr>
        <p:spPr>
          <a:xfrm>
            <a:off x="3404937" y="1253331"/>
            <a:ext cx="7948863" cy="4351338"/>
          </a:xfrm>
        </p:spPr>
        <p:txBody>
          <a:bodyPr>
            <a:normAutofit/>
          </a:bodyPr>
          <a:lstStyle/>
          <a:p>
            <a:r>
              <a:rPr lang="en-GB" dirty="0"/>
              <a:t>Cantilevered dual nanotubes have been demonstrated as </a:t>
            </a:r>
            <a:r>
              <a:rPr lang="en-GB" dirty="0" err="1"/>
              <a:t>nanotweezers</a:t>
            </a:r>
            <a:r>
              <a:rPr lang="en-GB" dirty="0"/>
              <a:t> and </a:t>
            </a:r>
            <a:r>
              <a:rPr lang="en-GB"/>
              <a:t>nanoscissors </a:t>
            </a:r>
            <a:r>
              <a:rPr lang="en-GB" dirty="0"/>
              <a:t>by manual and nanorobotic assembly, respectively.</a:t>
            </a:r>
          </a:p>
        </p:txBody>
      </p:sp>
      <p:pic>
        <p:nvPicPr>
          <p:cNvPr id="6" name="Inhaltsplatzhalter 4">
            <a:extLst>
              <a:ext uri="{FF2B5EF4-FFF2-40B4-BE49-F238E27FC236}">
                <a16:creationId xmlns:a16="http://schemas.microsoft.com/office/drawing/2014/main" id="{FDA45033-BE8E-D04E-938E-027045CF1DE2}"/>
              </a:ext>
            </a:extLst>
          </p:cNvPr>
          <p:cNvPicPr>
            <a:picLocks noChangeAspect="1"/>
          </p:cNvPicPr>
          <p:nvPr/>
        </p:nvPicPr>
        <p:blipFill rotWithShape="1">
          <a:blip r:embed="rId2"/>
          <a:srcRect t="48093" r="76167"/>
          <a:stretch/>
        </p:blipFill>
        <p:spPr>
          <a:xfrm>
            <a:off x="-1" y="1175437"/>
            <a:ext cx="3131127" cy="5684070"/>
          </a:xfrm>
          <a:prstGeom prst="rect">
            <a:avLst/>
          </a:prstGeom>
        </p:spPr>
      </p:pic>
    </p:spTree>
    <p:extLst>
      <p:ext uri="{BB962C8B-B14F-4D97-AF65-F5344CB8AC3E}">
        <p14:creationId xmlns:p14="http://schemas.microsoft.com/office/powerpoint/2010/main" val="380176401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1999" cy="1325563"/>
          </a:xfrm>
        </p:spPr>
        <p:txBody>
          <a:bodyPr/>
          <a:lstStyle/>
          <a:p>
            <a:pPr algn="ctr"/>
            <a:r>
              <a:rPr lang="en-US" dirty="0"/>
              <a:t>Nanorobotic Devices: </a:t>
            </a:r>
            <a:r>
              <a:rPr lang="en-GB" dirty="0"/>
              <a:t>Nanotube Thermal Probes </a:t>
            </a:r>
            <a:endParaRPr lang="en-US" dirty="0"/>
          </a:p>
        </p:txBody>
      </p:sp>
      <p:sp>
        <p:nvSpPr>
          <p:cNvPr id="3" name="Content Placeholder 2"/>
          <p:cNvSpPr>
            <a:spLocks noGrp="1"/>
          </p:cNvSpPr>
          <p:nvPr>
            <p:ph idx="1"/>
          </p:nvPr>
        </p:nvSpPr>
        <p:spPr>
          <a:xfrm>
            <a:off x="3792864" y="1175437"/>
            <a:ext cx="7948863" cy="4351338"/>
          </a:xfrm>
        </p:spPr>
        <p:txBody>
          <a:bodyPr>
            <a:normAutofit/>
          </a:bodyPr>
          <a:lstStyle/>
          <a:p>
            <a:r>
              <a:rPr lang="en-GB" dirty="0"/>
              <a:t>Based on electric resistance change under different temperatures, </a:t>
            </a:r>
            <a:r>
              <a:rPr lang="en-GB" b="1" dirty="0"/>
              <a:t>nanotube thermal probes </a:t>
            </a:r>
            <a:r>
              <a:rPr lang="en-GB" dirty="0"/>
              <a:t>have been demonstrated for measuring the temperature at precise locations. </a:t>
            </a:r>
          </a:p>
          <a:p>
            <a:r>
              <a:rPr lang="en-GB" dirty="0"/>
              <a:t>These thermal probes are more advantageous than nanotube-based thermometers because the thermometers require TEM imaging. </a:t>
            </a:r>
          </a:p>
        </p:txBody>
      </p:sp>
      <p:pic>
        <p:nvPicPr>
          <p:cNvPr id="5" name="Inhaltsplatzhalter 4">
            <a:extLst>
              <a:ext uri="{FF2B5EF4-FFF2-40B4-BE49-F238E27FC236}">
                <a16:creationId xmlns:a16="http://schemas.microsoft.com/office/drawing/2014/main" id="{F83C6400-AA66-514D-8D3A-18C860398DA4}"/>
              </a:ext>
            </a:extLst>
          </p:cNvPr>
          <p:cNvPicPr>
            <a:picLocks noChangeAspect="1"/>
          </p:cNvPicPr>
          <p:nvPr/>
        </p:nvPicPr>
        <p:blipFill rotWithShape="1">
          <a:blip r:embed="rId2"/>
          <a:srcRect l="23602" t="49483" r="50000"/>
          <a:stretch/>
        </p:blipFill>
        <p:spPr>
          <a:xfrm>
            <a:off x="0" y="1175437"/>
            <a:ext cx="3562512" cy="5682563"/>
          </a:xfrm>
          <a:prstGeom prst="rect">
            <a:avLst/>
          </a:prstGeom>
        </p:spPr>
      </p:pic>
    </p:spTree>
    <p:extLst>
      <p:ext uri="{BB962C8B-B14F-4D97-AF65-F5344CB8AC3E}">
        <p14:creationId xmlns:p14="http://schemas.microsoft.com/office/powerpoint/2010/main" val="2196142359"/>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1999" cy="1325563"/>
          </a:xfrm>
        </p:spPr>
        <p:txBody>
          <a:bodyPr/>
          <a:lstStyle/>
          <a:p>
            <a:pPr algn="ctr"/>
            <a:r>
              <a:rPr lang="en-US" dirty="0"/>
              <a:t>Nanorobotic Devices: </a:t>
            </a:r>
            <a:r>
              <a:rPr lang="en-GB" dirty="0"/>
              <a:t>Nanotube Thermal Probes </a:t>
            </a:r>
            <a:endParaRPr lang="en-US" dirty="0"/>
          </a:p>
        </p:txBody>
      </p:sp>
      <p:sp>
        <p:nvSpPr>
          <p:cNvPr id="3" name="Content Placeholder 2"/>
          <p:cNvSpPr>
            <a:spLocks noGrp="1"/>
          </p:cNvSpPr>
          <p:nvPr>
            <p:ph idx="1"/>
          </p:nvPr>
        </p:nvSpPr>
        <p:spPr>
          <a:xfrm>
            <a:off x="3792864" y="1175437"/>
            <a:ext cx="7948863" cy="4351338"/>
          </a:xfrm>
        </p:spPr>
        <p:txBody>
          <a:bodyPr>
            <a:normAutofit/>
          </a:bodyPr>
          <a:lstStyle/>
          <a:p>
            <a:r>
              <a:rPr lang="en-GB" dirty="0"/>
              <a:t>The probes also have better reproducibility than devices based on </a:t>
            </a:r>
            <a:r>
              <a:rPr lang="en-GB" dirty="0" err="1"/>
              <a:t>dielectrophoretically</a:t>
            </a:r>
            <a:r>
              <a:rPr lang="en-GB" dirty="0"/>
              <a:t> assembled bulk nanotubes. </a:t>
            </a:r>
          </a:p>
          <a:p>
            <a:r>
              <a:rPr lang="en-GB" dirty="0"/>
              <a:t>Gas sensors and hot-wire-based mass-flow sensors can also be constructed in this configuration rather than a bridged one.</a:t>
            </a:r>
          </a:p>
        </p:txBody>
      </p:sp>
      <p:pic>
        <p:nvPicPr>
          <p:cNvPr id="5" name="Inhaltsplatzhalter 4">
            <a:extLst>
              <a:ext uri="{FF2B5EF4-FFF2-40B4-BE49-F238E27FC236}">
                <a16:creationId xmlns:a16="http://schemas.microsoft.com/office/drawing/2014/main" id="{F83C6400-AA66-514D-8D3A-18C860398DA4}"/>
              </a:ext>
            </a:extLst>
          </p:cNvPr>
          <p:cNvPicPr>
            <a:picLocks noChangeAspect="1"/>
          </p:cNvPicPr>
          <p:nvPr/>
        </p:nvPicPr>
        <p:blipFill rotWithShape="1">
          <a:blip r:embed="rId2"/>
          <a:srcRect l="23602" t="49483" r="50000"/>
          <a:stretch/>
        </p:blipFill>
        <p:spPr>
          <a:xfrm>
            <a:off x="0" y="1175437"/>
            <a:ext cx="3562512" cy="5682563"/>
          </a:xfrm>
          <a:prstGeom prst="rect">
            <a:avLst/>
          </a:prstGeom>
        </p:spPr>
      </p:pic>
    </p:spTree>
    <p:extLst>
      <p:ext uri="{BB962C8B-B14F-4D97-AF65-F5344CB8AC3E}">
        <p14:creationId xmlns:p14="http://schemas.microsoft.com/office/powerpoint/2010/main" val="392235649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1999" cy="1325563"/>
          </a:xfrm>
        </p:spPr>
        <p:txBody>
          <a:bodyPr/>
          <a:lstStyle/>
          <a:p>
            <a:pPr algn="ctr"/>
            <a:r>
              <a:rPr lang="en-US" dirty="0"/>
              <a:t>Nanorobotic Devices: </a:t>
            </a:r>
            <a:r>
              <a:rPr lang="en-GB" dirty="0"/>
              <a:t>Arrays</a:t>
            </a:r>
            <a:endParaRPr lang="en-US" dirty="0"/>
          </a:p>
        </p:txBody>
      </p:sp>
      <p:sp>
        <p:nvSpPr>
          <p:cNvPr id="3" name="Content Placeholder 2"/>
          <p:cNvSpPr>
            <a:spLocks noGrp="1"/>
          </p:cNvSpPr>
          <p:nvPr>
            <p:ph idx="1"/>
          </p:nvPr>
        </p:nvSpPr>
        <p:spPr>
          <a:xfrm>
            <a:off x="7317931" y="1175437"/>
            <a:ext cx="4423796" cy="4351338"/>
          </a:xfrm>
        </p:spPr>
        <p:txBody>
          <a:bodyPr>
            <a:normAutofit/>
          </a:bodyPr>
          <a:lstStyle/>
          <a:p>
            <a:r>
              <a:rPr lang="en-GB" dirty="0"/>
              <a:t>The probes also have better reproducibility than devices based on </a:t>
            </a:r>
            <a:r>
              <a:rPr lang="en-GB" b="1" dirty="0" err="1"/>
              <a:t>dielectrophoretically</a:t>
            </a:r>
            <a:r>
              <a:rPr lang="en-GB" dirty="0"/>
              <a:t> assembled bulk nanotubes. </a:t>
            </a:r>
          </a:p>
          <a:p>
            <a:r>
              <a:rPr lang="en-GB" dirty="0"/>
              <a:t>Gas sensors and hot-wire-based mass-flow sensors can also be constructed in this configuration rather than a bridged one.</a:t>
            </a:r>
          </a:p>
        </p:txBody>
      </p:sp>
      <p:pic>
        <p:nvPicPr>
          <p:cNvPr id="6" name="Inhaltsplatzhalter 4">
            <a:extLst>
              <a:ext uri="{FF2B5EF4-FFF2-40B4-BE49-F238E27FC236}">
                <a16:creationId xmlns:a16="http://schemas.microsoft.com/office/drawing/2014/main" id="{56FC2866-742D-714D-A49F-E4E92B3107F1}"/>
              </a:ext>
            </a:extLst>
          </p:cNvPr>
          <p:cNvPicPr>
            <a:picLocks noChangeAspect="1"/>
          </p:cNvPicPr>
          <p:nvPr/>
        </p:nvPicPr>
        <p:blipFill rotWithShape="1">
          <a:blip r:embed="rId2"/>
          <a:srcRect l="48363" t="49463"/>
          <a:stretch/>
        </p:blipFill>
        <p:spPr>
          <a:xfrm>
            <a:off x="253101" y="1175437"/>
            <a:ext cx="6811728" cy="5556812"/>
          </a:xfrm>
          <a:prstGeom prst="rect">
            <a:avLst/>
          </a:prstGeom>
        </p:spPr>
      </p:pic>
    </p:spTree>
    <p:extLst>
      <p:ext uri="{BB962C8B-B14F-4D97-AF65-F5344CB8AC3E}">
        <p14:creationId xmlns:p14="http://schemas.microsoft.com/office/powerpoint/2010/main" val="200956953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957C4B-07F8-4B44-BDFF-F8AF9B91A9B7}"/>
              </a:ext>
            </a:extLst>
          </p:cNvPr>
          <p:cNvSpPr>
            <a:spLocks noGrp="1"/>
          </p:cNvSpPr>
          <p:nvPr>
            <p:ph type="title"/>
          </p:nvPr>
        </p:nvSpPr>
        <p:spPr/>
        <p:txBody>
          <a:bodyPr/>
          <a:lstStyle/>
          <a:p>
            <a:pPr algn="ctr"/>
            <a:r>
              <a:rPr lang="de-AT" dirty="0" err="1"/>
              <a:t>Dielectrophoresis</a:t>
            </a:r>
            <a:endParaRPr lang="de-AT" dirty="0"/>
          </a:p>
        </p:txBody>
      </p:sp>
      <p:sp>
        <p:nvSpPr>
          <p:cNvPr id="3" name="Inhaltsplatzhalter 2">
            <a:extLst>
              <a:ext uri="{FF2B5EF4-FFF2-40B4-BE49-F238E27FC236}">
                <a16:creationId xmlns:a16="http://schemas.microsoft.com/office/drawing/2014/main" id="{431C8A1A-7979-1141-8837-BD9ECB3A283E}"/>
              </a:ext>
            </a:extLst>
          </p:cNvPr>
          <p:cNvSpPr>
            <a:spLocks noGrp="1"/>
          </p:cNvSpPr>
          <p:nvPr>
            <p:ph idx="1"/>
          </p:nvPr>
        </p:nvSpPr>
        <p:spPr/>
        <p:txBody>
          <a:bodyPr>
            <a:normAutofit/>
          </a:bodyPr>
          <a:lstStyle/>
          <a:p>
            <a:r>
              <a:rPr lang="de-DE" dirty="0">
                <a:hlinkClick r:id="rId2"/>
              </a:rPr>
              <a:t>https://en.wikipedia.org/wiki/Dielectrophoresis</a:t>
            </a:r>
            <a:r>
              <a:rPr lang="de-DE" dirty="0"/>
              <a:t> </a:t>
            </a:r>
          </a:p>
          <a:p>
            <a:r>
              <a:rPr lang="en" dirty="0" err="1"/>
              <a:t>Dielectrophoresis</a:t>
            </a:r>
            <a:r>
              <a:rPr lang="en" dirty="0"/>
              <a:t> (DEP) is a phenomenon in which a force is exerted on a dielectric particle when it is subjected to a non-uniform electric field.</a:t>
            </a:r>
          </a:p>
          <a:p>
            <a:r>
              <a:rPr lang="en" dirty="0"/>
              <a:t>This force does not require the particle to be charged. </a:t>
            </a:r>
          </a:p>
        </p:txBody>
      </p:sp>
    </p:spTree>
    <p:extLst>
      <p:ext uri="{BB962C8B-B14F-4D97-AF65-F5344CB8AC3E}">
        <p14:creationId xmlns:p14="http://schemas.microsoft.com/office/powerpoint/2010/main" val="3496980707"/>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957C4B-07F8-4B44-BDFF-F8AF9B91A9B7}"/>
              </a:ext>
            </a:extLst>
          </p:cNvPr>
          <p:cNvSpPr>
            <a:spLocks noGrp="1"/>
          </p:cNvSpPr>
          <p:nvPr>
            <p:ph type="title"/>
          </p:nvPr>
        </p:nvSpPr>
        <p:spPr/>
        <p:txBody>
          <a:bodyPr/>
          <a:lstStyle/>
          <a:p>
            <a:pPr algn="ctr"/>
            <a:r>
              <a:rPr lang="de-AT" dirty="0" err="1"/>
              <a:t>Dielectrophoresis</a:t>
            </a:r>
            <a:endParaRPr lang="de-AT" dirty="0"/>
          </a:p>
        </p:txBody>
      </p:sp>
      <p:sp>
        <p:nvSpPr>
          <p:cNvPr id="3" name="Inhaltsplatzhalter 2">
            <a:extLst>
              <a:ext uri="{FF2B5EF4-FFF2-40B4-BE49-F238E27FC236}">
                <a16:creationId xmlns:a16="http://schemas.microsoft.com/office/drawing/2014/main" id="{431C8A1A-7979-1141-8837-BD9ECB3A283E}"/>
              </a:ext>
            </a:extLst>
          </p:cNvPr>
          <p:cNvSpPr>
            <a:spLocks noGrp="1"/>
          </p:cNvSpPr>
          <p:nvPr>
            <p:ph idx="1"/>
          </p:nvPr>
        </p:nvSpPr>
        <p:spPr/>
        <p:txBody>
          <a:bodyPr>
            <a:normAutofit/>
          </a:bodyPr>
          <a:lstStyle/>
          <a:p>
            <a:r>
              <a:rPr lang="en" dirty="0"/>
              <a:t>Although the phenomenon we now call </a:t>
            </a:r>
            <a:r>
              <a:rPr lang="en" dirty="0" err="1"/>
              <a:t>dielectrophoresis</a:t>
            </a:r>
            <a:r>
              <a:rPr lang="en" dirty="0"/>
              <a:t> was described in passing as far back as the early 20th century, it was only subject to serious study, named and first understood by Herbert Pohl in the 1950s.</a:t>
            </a:r>
          </a:p>
          <a:p>
            <a:r>
              <a:rPr lang="en" dirty="0"/>
              <a:t>Recently, </a:t>
            </a:r>
            <a:r>
              <a:rPr lang="en" dirty="0" err="1"/>
              <a:t>dielectrophoresis</a:t>
            </a:r>
            <a:r>
              <a:rPr lang="en" dirty="0"/>
              <a:t> has been revived due to its potential in the manipulation of microparticles, nanoparticles and cells.</a:t>
            </a:r>
          </a:p>
          <a:p>
            <a:r>
              <a:rPr lang="en" dirty="0">
                <a:solidFill>
                  <a:srgbClr val="FF0000"/>
                </a:solidFill>
              </a:rPr>
              <a:t>Would be a nice theme for a </a:t>
            </a:r>
            <a:r>
              <a:rPr lang="en" dirty="0" err="1">
                <a:solidFill>
                  <a:srgbClr val="FF0000"/>
                </a:solidFill>
              </a:rPr>
              <a:t>presentatio</a:t>
            </a:r>
            <a:r>
              <a:rPr lang="de-AT" dirty="0" err="1">
                <a:solidFill>
                  <a:srgbClr val="FF0000"/>
                </a:solidFill>
              </a:rPr>
              <a:t>n</a:t>
            </a:r>
            <a:r>
              <a:rPr lang="en" dirty="0">
                <a:solidFill>
                  <a:srgbClr val="FF0000"/>
                </a:solidFill>
              </a:rPr>
              <a:t>!</a:t>
            </a:r>
            <a:endParaRPr lang="de-DE" dirty="0">
              <a:solidFill>
                <a:srgbClr val="FF0000"/>
              </a:solidFill>
            </a:endParaRPr>
          </a:p>
        </p:txBody>
      </p:sp>
    </p:spTree>
    <p:extLst>
      <p:ext uri="{BB962C8B-B14F-4D97-AF65-F5344CB8AC3E}">
        <p14:creationId xmlns:p14="http://schemas.microsoft.com/office/powerpoint/2010/main" val="26478035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957C4B-07F8-4B44-BDFF-F8AF9B91A9B7}"/>
              </a:ext>
            </a:extLst>
          </p:cNvPr>
          <p:cNvSpPr>
            <a:spLocks noGrp="1"/>
          </p:cNvSpPr>
          <p:nvPr>
            <p:ph type="title"/>
          </p:nvPr>
        </p:nvSpPr>
        <p:spPr/>
        <p:txBody>
          <a:bodyPr/>
          <a:lstStyle/>
          <a:p>
            <a:pPr algn="ctr"/>
            <a:r>
              <a:rPr lang="de-AT" dirty="0" err="1"/>
              <a:t>Dielectrophoresis</a:t>
            </a:r>
            <a:endParaRPr lang="de-AT" dirty="0"/>
          </a:p>
        </p:txBody>
      </p:sp>
      <p:sp>
        <p:nvSpPr>
          <p:cNvPr id="4" name="Rechteck 3">
            <a:extLst>
              <a:ext uri="{FF2B5EF4-FFF2-40B4-BE49-F238E27FC236}">
                <a16:creationId xmlns:a16="http://schemas.microsoft.com/office/drawing/2014/main" id="{E266FC02-9B68-224A-9267-BE126B1E8B18}"/>
              </a:ext>
            </a:extLst>
          </p:cNvPr>
          <p:cNvSpPr/>
          <p:nvPr/>
        </p:nvSpPr>
        <p:spPr>
          <a:xfrm>
            <a:off x="0" y="6209038"/>
            <a:ext cx="12192000" cy="523220"/>
          </a:xfrm>
          <a:prstGeom prst="rect">
            <a:avLst/>
          </a:prstGeom>
        </p:spPr>
        <p:txBody>
          <a:bodyPr wrap="square">
            <a:spAutoFit/>
          </a:bodyPr>
          <a:lstStyle/>
          <a:p>
            <a:pPr algn="ctr"/>
            <a:r>
              <a:rPr lang="en" sz="2800" dirty="0" err="1">
                <a:solidFill>
                  <a:srgbClr val="222222"/>
                </a:solidFill>
                <a:latin typeface="Arial" panose="020B0604020202020204" pitchFamily="34" charset="0"/>
              </a:rPr>
              <a:t>Dielectrophoresis</a:t>
            </a:r>
            <a:r>
              <a:rPr lang="en" sz="2800" dirty="0">
                <a:solidFill>
                  <a:srgbClr val="222222"/>
                </a:solidFill>
                <a:latin typeface="Arial" panose="020B0604020202020204" pitchFamily="34" charset="0"/>
              </a:rPr>
              <a:t> assembling cancer cells in a 3D microfluidic model.</a:t>
            </a:r>
            <a:endParaRPr lang="de-DE" sz="2800" dirty="0"/>
          </a:p>
        </p:txBody>
      </p:sp>
      <p:pic>
        <p:nvPicPr>
          <p:cNvPr id="7" name="Grafik 6">
            <a:extLst>
              <a:ext uri="{FF2B5EF4-FFF2-40B4-BE49-F238E27FC236}">
                <a16:creationId xmlns:a16="http://schemas.microsoft.com/office/drawing/2014/main" id="{97EBB4AD-30F2-A043-9E9C-D5824CA26C95}"/>
              </a:ext>
            </a:extLst>
          </p:cNvPr>
          <p:cNvPicPr>
            <a:picLocks noChangeAspect="1"/>
          </p:cNvPicPr>
          <p:nvPr/>
        </p:nvPicPr>
        <p:blipFill>
          <a:blip r:embed="rId2"/>
          <a:stretch>
            <a:fillRect/>
          </a:stretch>
        </p:blipFill>
        <p:spPr>
          <a:xfrm>
            <a:off x="3067050" y="1523999"/>
            <a:ext cx="6057900" cy="4543425"/>
          </a:xfrm>
          <a:prstGeom prst="rect">
            <a:avLst/>
          </a:prstGeom>
        </p:spPr>
      </p:pic>
    </p:spTree>
    <p:extLst>
      <p:ext uri="{BB962C8B-B14F-4D97-AF65-F5344CB8AC3E}">
        <p14:creationId xmlns:p14="http://schemas.microsoft.com/office/powerpoint/2010/main" val="42602164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5326F996-05AC-B343-BEF7-B283F77F2387}"/>
              </a:ext>
            </a:extLst>
          </p:cNvPr>
          <p:cNvSpPr>
            <a:spLocks noGrp="1"/>
          </p:cNvSpPr>
          <p:nvPr>
            <p:ph idx="1"/>
          </p:nvPr>
        </p:nvSpPr>
        <p:spPr/>
        <p:txBody>
          <a:bodyPr/>
          <a:lstStyle/>
          <a:p>
            <a:pPr marL="0" indent="0">
              <a:buNone/>
            </a:pPr>
            <a:r>
              <a:rPr lang="de-DE" dirty="0">
                <a:hlinkClick r:id="rId2"/>
              </a:rPr>
              <a:t>https://www.youtube.com/watch?v=ObvxPSQNMGc</a:t>
            </a:r>
            <a:r>
              <a:rPr lang="de-DE" dirty="0"/>
              <a:t> </a:t>
            </a:r>
          </a:p>
          <a:p>
            <a:pPr marL="0" indent="0">
              <a:buNone/>
            </a:pPr>
            <a:endParaRPr lang="de-DE" dirty="0"/>
          </a:p>
          <a:p>
            <a:pPr marL="0" indent="0">
              <a:buNone/>
            </a:pPr>
            <a:r>
              <a:rPr lang="de-DE" dirty="0" err="1"/>
              <a:t>Nanobot</a:t>
            </a:r>
            <a:endParaRPr lang="de-DE" dirty="0"/>
          </a:p>
          <a:p>
            <a:pPr marL="0" indent="0">
              <a:buNone/>
            </a:pPr>
            <a:r>
              <a:rPr lang="de-AT" dirty="0" err="1"/>
              <a:t>Nanobot</a:t>
            </a:r>
            <a:r>
              <a:rPr lang="de-AT" dirty="0"/>
              <a:t> (</a:t>
            </a:r>
            <a:r>
              <a:rPr lang="de-AT" dirty="0" err="1"/>
              <a:t>Havana</a:t>
            </a:r>
            <a:r>
              <a:rPr lang="de-AT" dirty="0"/>
              <a:t> </a:t>
            </a:r>
            <a:r>
              <a:rPr lang="de-AT" dirty="0" err="1"/>
              <a:t>Parody</a:t>
            </a:r>
            <a:r>
              <a:rPr lang="de-AT" dirty="0"/>
              <a:t>) | A </a:t>
            </a:r>
            <a:r>
              <a:rPr lang="de-AT" dirty="0" err="1"/>
              <a:t>Capella</a:t>
            </a:r>
            <a:r>
              <a:rPr lang="de-AT" dirty="0"/>
              <a:t> Science </a:t>
            </a:r>
            <a:r>
              <a:rPr lang="de-AT" dirty="0" err="1"/>
              <a:t>ft</a:t>
            </a:r>
            <a:r>
              <a:rPr lang="de-AT" dirty="0"/>
              <a:t>. Dorothy </a:t>
            </a:r>
            <a:r>
              <a:rPr lang="de-AT" dirty="0" err="1"/>
              <a:t>Andrusiak</a:t>
            </a:r>
            <a:endParaRPr lang="de-AT" dirty="0"/>
          </a:p>
          <a:p>
            <a:pPr marL="0" indent="0">
              <a:buNone/>
            </a:pPr>
            <a:r>
              <a:rPr lang="de-AT" dirty="0">
                <a:hlinkClick r:id="rId3"/>
              </a:rPr>
              <a:t>Acapellascience</a:t>
            </a:r>
            <a:endParaRPr lang="de-AT" dirty="0"/>
          </a:p>
          <a:p>
            <a:pPr marL="0" indent="0">
              <a:buNone/>
            </a:pPr>
            <a:endParaRPr lang="de-AT" dirty="0"/>
          </a:p>
          <a:p>
            <a:pPr marL="0" indent="0">
              <a:buNone/>
            </a:pPr>
            <a:r>
              <a:rPr lang="de-AT" dirty="0"/>
              <a:t>(</a:t>
            </a:r>
            <a:r>
              <a:rPr lang="de-AT" dirty="0" err="1"/>
              <a:t>Thanks</a:t>
            </a:r>
            <a:r>
              <a:rPr lang="de-AT" dirty="0"/>
              <a:t> </a:t>
            </a:r>
            <a:r>
              <a:rPr lang="de-AT" dirty="0" err="1"/>
              <a:t>to</a:t>
            </a:r>
            <a:r>
              <a:rPr lang="de-AT" dirty="0"/>
              <a:t> Julius </a:t>
            </a:r>
            <a:r>
              <a:rPr lang="de-AT" dirty="0" err="1"/>
              <a:t>Piso</a:t>
            </a:r>
            <a:r>
              <a:rPr lang="de-AT" dirty="0"/>
              <a:t> </a:t>
            </a:r>
            <a:r>
              <a:rPr lang="de-AT" dirty="0" err="1"/>
              <a:t>for</a:t>
            </a:r>
            <a:r>
              <a:rPr lang="de-AT" dirty="0"/>
              <a:t> </a:t>
            </a:r>
            <a:r>
              <a:rPr lang="de-AT" dirty="0" err="1"/>
              <a:t>the</a:t>
            </a:r>
            <a:r>
              <a:rPr lang="de-AT" dirty="0"/>
              <a:t> link)</a:t>
            </a:r>
            <a:endParaRPr lang="de-DE" dirty="0"/>
          </a:p>
        </p:txBody>
      </p:sp>
    </p:spTree>
    <p:extLst>
      <p:ext uri="{BB962C8B-B14F-4D97-AF65-F5344CB8AC3E}">
        <p14:creationId xmlns:p14="http://schemas.microsoft.com/office/powerpoint/2010/main" val="13589012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2A9DD7-05A6-C742-9694-96DC0680432E}"/>
              </a:ext>
            </a:extLst>
          </p:cNvPr>
          <p:cNvSpPr>
            <a:spLocks noGrp="1"/>
          </p:cNvSpPr>
          <p:nvPr>
            <p:ph type="title"/>
          </p:nvPr>
        </p:nvSpPr>
        <p:spPr/>
        <p:txBody>
          <a:bodyPr/>
          <a:lstStyle/>
          <a:p>
            <a:r>
              <a:rPr lang="de-AT" dirty="0" err="1"/>
              <a:t>Electrostatics</a:t>
            </a:r>
            <a:endParaRPr lang="de-DE" dirty="0"/>
          </a:p>
        </p:txBody>
      </p:sp>
      <p:sp>
        <p:nvSpPr>
          <p:cNvPr id="3" name="Inhaltsplatzhalter 2">
            <a:extLst>
              <a:ext uri="{FF2B5EF4-FFF2-40B4-BE49-F238E27FC236}">
                <a16:creationId xmlns:a16="http://schemas.microsoft.com/office/drawing/2014/main" id="{A319986F-5B11-2746-9BC3-CB824518D7B0}"/>
              </a:ext>
            </a:extLst>
          </p:cNvPr>
          <p:cNvSpPr>
            <a:spLocks noGrp="1"/>
          </p:cNvSpPr>
          <p:nvPr>
            <p:ph idx="1"/>
          </p:nvPr>
        </p:nvSpPr>
        <p:spPr/>
        <p:txBody>
          <a:bodyPr/>
          <a:lstStyle/>
          <a:p>
            <a:r>
              <a:rPr lang="de-DE" dirty="0" err="1"/>
              <a:t>Electrostatic</a:t>
            </a:r>
            <a:r>
              <a:rPr lang="de-DE" dirty="0"/>
              <a:t> </a:t>
            </a:r>
            <a:r>
              <a:rPr lang="de-DE" dirty="0" err="1"/>
              <a:t>charge</a:t>
            </a:r>
            <a:r>
              <a:rPr lang="de-DE" dirty="0"/>
              <a:t> </a:t>
            </a:r>
            <a:r>
              <a:rPr lang="de-DE" dirty="0" err="1"/>
              <a:t>arises</a:t>
            </a:r>
            <a:r>
              <a:rPr lang="de-DE" dirty="0"/>
              <a:t> </a:t>
            </a:r>
            <a:r>
              <a:rPr lang="de-DE" dirty="0" err="1"/>
              <a:t>from</a:t>
            </a:r>
            <a:r>
              <a:rPr lang="de-DE" dirty="0"/>
              <a:t> a </a:t>
            </a:r>
            <a:r>
              <a:rPr lang="de-DE" dirty="0" err="1"/>
              <a:t>build</a:t>
            </a:r>
            <a:r>
              <a:rPr lang="de-DE" dirty="0"/>
              <a:t> </a:t>
            </a:r>
            <a:r>
              <a:rPr lang="de-DE" dirty="0" err="1"/>
              <a:t>up</a:t>
            </a:r>
            <a:r>
              <a:rPr lang="de-DE" dirty="0"/>
              <a:t> </a:t>
            </a:r>
            <a:r>
              <a:rPr lang="de-DE" dirty="0" err="1"/>
              <a:t>or</a:t>
            </a:r>
            <a:r>
              <a:rPr lang="de-DE" dirty="0"/>
              <a:t> </a:t>
            </a:r>
            <a:r>
              <a:rPr lang="de-DE" dirty="0" err="1"/>
              <a:t>deficit</a:t>
            </a:r>
            <a:r>
              <a:rPr lang="de-DE" dirty="0"/>
              <a:t> </a:t>
            </a:r>
            <a:r>
              <a:rPr lang="de-DE" dirty="0" err="1"/>
              <a:t>of</a:t>
            </a:r>
            <a:r>
              <a:rPr lang="de-DE" dirty="0"/>
              <a:t> </a:t>
            </a:r>
            <a:r>
              <a:rPr lang="de-DE" dirty="0" err="1"/>
              <a:t>free</a:t>
            </a:r>
            <a:r>
              <a:rPr lang="de-DE" dirty="0"/>
              <a:t> </a:t>
            </a:r>
            <a:r>
              <a:rPr lang="de-DE" dirty="0" err="1"/>
              <a:t>electrons</a:t>
            </a:r>
            <a:r>
              <a:rPr lang="de-DE" dirty="0"/>
              <a:t> in a material, </a:t>
            </a:r>
            <a:r>
              <a:rPr lang="de-DE" dirty="0" err="1"/>
              <a:t>which</a:t>
            </a:r>
            <a:r>
              <a:rPr lang="de-DE" dirty="0"/>
              <a:t> </a:t>
            </a:r>
            <a:r>
              <a:rPr lang="de-DE" dirty="0" err="1"/>
              <a:t>can</a:t>
            </a:r>
            <a:r>
              <a:rPr lang="de-DE" dirty="0"/>
              <a:t> </a:t>
            </a:r>
            <a:r>
              <a:rPr lang="de-DE" dirty="0" err="1"/>
              <a:t>exert</a:t>
            </a:r>
            <a:r>
              <a:rPr lang="de-DE" dirty="0"/>
              <a:t> an </a:t>
            </a:r>
            <a:r>
              <a:rPr lang="de-DE" dirty="0" err="1"/>
              <a:t>attractive</a:t>
            </a:r>
            <a:r>
              <a:rPr lang="de-DE" dirty="0"/>
              <a:t> </a:t>
            </a:r>
            <a:r>
              <a:rPr lang="de-DE" dirty="0" err="1"/>
              <a:t>force</a:t>
            </a:r>
            <a:r>
              <a:rPr lang="de-DE" dirty="0"/>
              <a:t> on </a:t>
            </a:r>
            <a:r>
              <a:rPr lang="de-DE" dirty="0" err="1"/>
              <a:t>oppositely</a:t>
            </a:r>
            <a:r>
              <a:rPr lang="de-DE" dirty="0"/>
              <a:t> </a:t>
            </a:r>
            <a:r>
              <a:rPr lang="de-DE" dirty="0" err="1"/>
              <a:t>charged</a:t>
            </a:r>
            <a:r>
              <a:rPr lang="de-DE" dirty="0"/>
              <a:t> </a:t>
            </a:r>
            <a:r>
              <a:rPr lang="de-DE" dirty="0" err="1"/>
              <a:t>objects</a:t>
            </a:r>
            <a:r>
              <a:rPr lang="de-DE" dirty="0"/>
              <a:t>, </a:t>
            </a:r>
            <a:r>
              <a:rPr lang="de-DE" dirty="0" err="1"/>
              <a:t>or</a:t>
            </a:r>
            <a:r>
              <a:rPr lang="de-DE" dirty="0"/>
              <a:t> a repulsive </a:t>
            </a:r>
            <a:r>
              <a:rPr lang="de-DE" dirty="0" err="1"/>
              <a:t>force</a:t>
            </a:r>
            <a:r>
              <a:rPr lang="de-DE" dirty="0"/>
              <a:t> on </a:t>
            </a:r>
            <a:r>
              <a:rPr lang="de-DE" dirty="0" err="1"/>
              <a:t>similarly</a:t>
            </a:r>
            <a:r>
              <a:rPr lang="de-DE" dirty="0"/>
              <a:t> </a:t>
            </a:r>
            <a:r>
              <a:rPr lang="de-DE" dirty="0" err="1"/>
              <a:t>charged</a:t>
            </a:r>
            <a:r>
              <a:rPr lang="de-DE" dirty="0"/>
              <a:t> </a:t>
            </a:r>
            <a:r>
              <a:rPr lang="de-DE" dirty="0" err="1"/>
              <a:t>objects</a:t>
            </a:r>
            <a:r>
              <a:rPr lang="de-DE" dirty="0"/>
              <a:t>.</a:t>
            </a:r>
          </a:p>
          <a:p>
            <a:r>
              <a:rPr lang="de-DE" dirty="0" err="1"/>
              <a:t>Since</a:t>
            </a:r>
            <a:r>
              <a:rPr lang="de-DE" dirty="0"/>
              <a:t> </a:t>
            </a:r>
            <a:r>
              <a:rPr lang="de-DE" dirty="0" err="1"/>
              <a:t>electrostatic</a:t>
            </a:r>
            <a:r>
              <a:rPr lang="de-DE" dirty="0"/>
              <a:t> </a:t>
            </a:r>
            <a:r>
              <a:rPr lang="de-DE" dirty="0" err="1"/>
              <a:t>fields</a:t>
            </a:r>
            <a:r>
              <a:rPr lang="de-DE" dirty="0"/>
              <a:t> </a:t>
            </a:r>
            <a:r>
              <a:rPr lang="de-DE" dirty="0" err="1"/>
              <a:t>arise</a:t>
            </a:r>
            <a:r>
              <a:rPr lang="de-DE" dirty="0"/>
              <a:t> </a:t>
            </a:r>
            <a:r>
              <a:rPr lang="de-DE" dirty="0" err="1"/>
              <a:t>and</a:t>
            </a:r>
            <a:r>
              <a:rPr lang="de-DE" dirty="0"/>
              <a:t> </a:t>
            </a:r>
            <a:r>
              <a:rPr lang="de-DE" dirty="0" err="1"/>
              <a:t>disappear</a:t>
            </a:r>
            <a:r>
              <a:rPr lang="de-DE" dirty="0"/>
              <a:t> </a:t>
            </a:r>
            <a:r>
              <a:rPr lang="de-DE" dirty="0" err="1"/>
              <a:t>rapidly</a:t>
            </a:r>
            <a:r>
              <a:rPr lang="de-DE" dirty="0"/>
              <a:t>, such </a:t>
            </a:r>
            <a:r>
              <a:rPr lang="de-DE" dirty="0" err="1"/>
              <a:t>devices</a:t>
            </a:r>
            <a:r>
              <a:rPr lang="de-DE" dirty="0"/>
              <a:t> will </a:t>
            </a:r>
            <a:r>
              <a:rPr lang="de-DE" dirty="0" err="1"/>
              <a:t>likewise</a:t>
            </a:r>
            <a:r>
              <a:rPr lang="de-DE" dirty="0"/>
              <a:t> </a:t>
            </a:r>
            <a:r>
              <a:rPr lang="de-DE" dirty="0" err="1"/>
              <a:t>demonstrate</a:t>
            </a:r>
            <a:r>
              <a:rPr lang="de-DE" dirty="0"/>
              <a:t> </a:t>
            </a:r>
            <a:r>
              <a:rPr lang="de-DE" b="1" dirty="0" err="1"/>
              <a:t>very</a:t>
            </a:r>
            <a:r>
              <a:rPr lang="de-DE" b="1" dirty="0"/>
              <a:t> fast </a:t>
            </a:r>
            <a:r>
              <a:rPr lang="de-DE" b="1" dirty="0" err="1"/>
              <a:t>operation</a:t>
            </a:r>
            <a:r>
              <a:rPr lang="de-DE" b="1" dirty="0"/>
              <a:t> </a:t>
            </a:r>
            <a:r>
              <a:rPr lang="de-DE" b="1" dirty="0" err="1"/>
              <a:t>speeds</a:t>
            </a:r>
            <a:r>
              <a:rPr lang="de-DE" b="1" dirty="0"/>
              <a:t> </a:t>
            </a:r>
            <a:r>
              <a:rPr lang="de-DE" dirty="0" err="1"/>
              <a:t>and</a:t>
            </a:r>
            <a:r>
              <a:rPr lang="de-DE" dirty="0"/>
              <a:t> </a:t>
            </a:r>
            <a:r>
              <a:rPr lang="de-DE" b="1" dirty="0" err="1"/>
              <a:t>be</a:t>
            </a:r>
            <a:r>
              <a:rPr lang="de-DE" b="1" dirty="0"/>
              <a:t> </a:t>
            </a:r>
            <a:r>
              <a:rPr lang="de-DE" b="1" dirty="0" err="1"/>
              <a:t>little</a:t>
            </a:r>
            <a:r>
              <a:rPr lang="de-DE" b="1" dirty="0"/>
              <a:t> </a:t>
            </a:r>
            <a:r>
              <a:rPr lang="de-DE" b="1" dirty="0" err="1"/>
              <a:t>affected</a:t>
            </a:r>
            <a:r>
              <a:rPr lang="de-DE" b="1" dirty="0"/>
              <a:t> </a:t>
            </a:r>
            <a:r>
              <a:rPr lang="de-DE" b="1" dirty="0" err="1"/>
              <a:t>by</a:t>
            </a:r>
            <a:r>
              <a:rPr lang="de-DE" b="1" dirty="0"/>
              <a:t> </a:t>
            </a:r>
            <a:r>
              <a:rPr lang="de-DE" b="1" dirty="0" err="1"/>
              <a:t>ambient</a:t>
            </a:r>
            <a:r>
              <a:rPr lang="de-DE" b="1" dirty="0"/>
              <a:t> </a:t>
            </a:r>
            <a:r>
              <a:rPr lang="de-DE" b="1" dirty="0" err="1"/>
              <a:t>temperatures</a:t>
            </a:r>
            <a:r>
              <a:rPr lang="de-DE" dirty="0"/>
              <a:t>. </a:t>
            </a:r>
            <a:endParaRPr lang="de-AT" dirty="0"/>
          </a:p>
          <a:p>
            <a:endParaRPr lang="de-DE" dirty="0"/>
          </a:p>
        </p:txBody>
      </p:sp>
      <p:sp>
        <p:nvSpPr>
          <p:cNvPr id="4" name="Textfeld 3">
            <a:extLst>
              <a:ext uri="{FF2B5EF4-FFF2-40B4-BE49-F238E27FC236}">
                <a16:creationId xmlns:a16="http://schemas.microsoft.com/office/drawing/2014/main" id="{33B95C6D-B667-8640-86C6-88B67D64560D}"/>
              </a:ext>
            </a:extLst>
          </p:cNvPr>
          <p:cNvSpPr txBox="1"/>
          <p:nvPr/>
        </p:nvSpPr>
        <p:spPr>
          <a:xfrm>
            <a:off x="9491453" y="6492875"/>
            <a:ext cx="2445157" cy="369332"/>
          </a:xfrm>
          <a:prstGeom prst="rect">
            <a:avLst/>
          </a:prstGeom>
          <a:noFill/>
        </p:spPr>
        <p:txBody>
          <a:bodyPr wrap="none" rtlCol="0">
            <a:spAutoFit/>
          </a:bodyPr>
          <a:lstStyle/>
          <a:p>
            <a:r>
              <a:rPr lang="de-AT" dirty="0" err="1"/>
              <a:t>Actuation</a:t>
            </a:r>
            <a:r>
              <a:rPr lang="de-AT" dirty="0"/>
              <a:t> at </a:t>
            </a:r>
            <a:r>
              <a:rPr lang="de-AT" dirty="0" err="1"/>
              <a:t>Nanoscales</a:t>
            </a:r>
            <a:endParaRPr lang="de-AT" dirty="0"/>
          </a:p>
        </p:txBody>
      </p:sp>
    </p:spTree>
    <p:extLst>
      <p:ext uri="{BB962C8B-B14F-4D97-AF65-F5344CB8AC3E}">
        <p14:creationId xmlns:p14="http://schemas.microsoft.com/office/powerpoint/2010/main" val="3133854732"/>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1999" cy="1325563"/>
          </a:xfrm>
        </p:spPr>
        <p:txBody>
          <a:bodyPr/>
          <a:lstStyle/>
          <a:p>
            <a:pPr algn="ctr"/>
            <a:r>
              <a:rPr lang="en-US" dirty="0"/>
              <a:t>Nanorobotic Devices: </a:t>
            </a:r>
            <a:r>
              <a:rPr lang="en-GB" dirty="0"/>
              <a:t>Arrays</a:t>
            </a:r>
            <a:endParaRPr lang="en-US" dirty="0"/>
          </a:p>
        </p:txBody>
      </p:sp>
      <p:sp>
        <p:nvSpPr>
          <p:cNvPr id="3" name="Content Placeholder 2"/>
          <p:cNvSpPr>
            <a:spLocks noGrp="1"/>
          </p:cNvSpPr>
          <p:nvPr>
            <p:ph idx="1"/>
          </p:nvPr>
        </p:nvSpPr>
        <p:spPr>
          <a:xfrm>
            <a:off x="7317931" y="1175437"/>
            <a:ext cx="4423796" cy="4351338"/>
          </a:xfrm>
        </p:spPr>
        <p:txBody>
          <a:bodyPr>
            <a:normAutofit/>
          </a:bodyPr>
          <a:lstStyle/>
          <a:p>
            <a:r>
              <a:rPr lang="en-GB" dirty="0"/>
              <a:t>The integration of these devices can be realized using the configurations shown.</a:t>
            </a:r>
          </a:p>
          <a:p>
            <a:r>
              <a:rPr lang="en-GB" dirty="0"/>
              <a:t>Arrays of individual nanotubes can also be used to fabricate </a:t>
            </a:r>
            <a:r>
              <a:rPr lang="en-GB" dirty="0" err="1"/>
              <a:t>nanosensors</a:t>
            </a:r>
            <a:r>
              <a:rPr lang="en-GB" dirty="0"/>
              <a:t>, such as position encoders.  </a:t>
            </a:r>
          </a:p>
        </p:txBody>
      </p:sp>
      <p:pic>
        <p:nvPicPr>
          <p:cNvPr id="6" name="Inhaltsplatzhalter 4">
            <a:extLst>
              <a:ext uri="{FF2B5EF4-FFF2-40B4-BE49-F238E27FC236}">
                <a16:creationId xmlns:a16="http://schemas.microsoft.com/office/drawing/2014/main" id="{56FC2866-742D-714D-A49F-E4E92B3107F1}"/>
              </a:ext>
            </a:extLst>
          </p:cNvPr>
          <p:cNvPicPr>
            <a:picLocks noChangeAspect="1"/>
          </p:cNvPicPr>
          <p:nvPr/>
        </p:nvPicPr>
        <p:blipFill rotWithShape="1">
          <a:blip r:embed="rId2"/>
          <a:srcRect l="48363" t="49463"/>
          <a:stretch/>
        </p:blipFill>
        <p:spPr>
          <a:xfrm>
            <a:off x="253101" y="1175437"/>
            <a:ext cx="6811728" cy="5556812"/>
          </a:xfrm>
          <a:prstGeom prst="rect">
            <a:avLst/>
          </a:prstGeom>
        </p:spPr>
      </p:pic>
    </p:spTree>
    <p:extLst>
      <p:ext uri="{BB962C8B-B14F-4D97-AF65-F5344CB8AC3E}">
        <p14:creationId xmlns:p14="http://schemas.microsoft.com/office/powerpoint/2010/main" val="33855916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9CB766-9F64-A949-80F2-EF7116487872}"/>
              </a:ext>
            </a:extLst>
          </p:cNvPr>
          <p:cNvSpPr>
            <a:spLocks noGrp="1"/>
          </p:cNvSpPr>
          <p:nvPr>
            <p:ph type="title"/>
          </p:nvPr>
        </p:nvSpPr>
        <p:spPr/>
        <p:txBody>
          <a:bodyPr/>
          <a:lstStyle/>
          <a:p>
            <a:r>
              <a:rPr lang="de-DE" dirty="0" err="1"/>
              <a:t>Examples</a:t>
            </a:r>
            <a:r>
              <a:rPr lang="de-DE" dirty="0"/>
              <a:t> </a:t>
            </a:r>
            <a:r>
              <a:rPr lang="de-DE" dirty="0" err="1"/>
              <a:t>of</a:t>
            </a:r>
            <a:r>
              <a:rPr lang="de-DE" dirty="0"/>
              <a:t> </a:t>
            </a:r>
            <a:r>
              <a:rPr lang="de-DE" dirty="0" err="1"/>
              <a:t>miniature</a:t>
            </a:r>
            <a:r>
              <a:rPr lang="de-DE" dirty="0"/>
              <a:t> </a:t>
            </a:r>
            <a:r>
              <a:rPr lang="de-DE" dirty="0" err="1"/>
              <a:t>devices</a:t>
            </a:r>
            <a:r>
              <a:rPr lang="de-DE" dirty="0"/>
              <a:t> </a:t>
            </a:r>
            <a:r>
              <a:rPr lang="de-DE" dirty="0" err="1"/>
              <a:t>using</a:t>
            </a:r>
            <a:r>
              <a:rPr lang="de-DE" dirty="0"/>
              <a:t> </a:t>
            </a:r>
            <a:r>
              <a:rPr lang="de-DE" dirty="0" err="1"/>
              <a:t>electrostatic</a:t>
            </a:r>
            <a:r>
              <a:rPr lang="de-DE" dirty="0"/>
              <a:t> </a:t>
            </a:r>
            <a:r>
              <a:rPr lang="de-DE" dirty="0" err="1"/>
              <a:t>force</a:t>
            </a:r>
            <a:r>
              <a:rPr lang="de-DE" dirty="0"/>
              <a:t> </a:t>
            </a:r>
            <a:r>
              <a:rPr lang="de-DE" dirty="0" err="1"/>
              <a:t>for</a:t>
            </a:r>
            <a:r>
              <a:rPr lang="de-DE" dirty="0"/>
              <a:t> </a:t>
            </a:r>
            <a:r>
              <a:rPr lang="de-DE" dirty="0" err="1"/>
              <a:t>actuation</a:t>
            </a:r>
            <a:r>
              <a:rPr lang="de-DE" dirty="0"/>
              <a:t> </a:t>
            </a:r>
          </a:p>
        </p:txBody>
      </p:sp>
      <p:sp>
        <p:nvSpPr>
          <p:cNvPr id="3" name="Inhaltsplatzhalter 2">
            <a:extLst>
              <a:ext uri="{FF2B5EF4-FFF2-40B4-BE49-F238E27FC236}">
                <a16:creationId xmlns:a16="http://schemas.microsoft.com/office/drawing/2014/main" id="{F63D0FF8-644D-F546-BC4F-D309CC652F69}"/>
              </a:ext>
            </a:extLst>
          </p:cNvPr>
          <p:cNvSpPr>
            <a:spLocks noGrp="1"/>
          </p:cNvSpPr>
          <p:nvPr>
            <p:ph idx="1"/>
          </p:nvPr>
        </p:nvSpPr>
        <p:spPr/>
        <p:txBody>
          <a:bodyPr/>
          <a:lstStyle/>
          <a:p>
            <a:pPr marL="0" indent="0">
              <a:buNone/>
            </a:pPr>
            <a:r>
              <a:rPr lang="de-DE" b="1" dirty="0"/>
              <a:t>Silicon </a:t>
            </a:r>
            <a:r>
              <a:rPr lang="de-DE" b="1" dirty="0" err="1"/>
              <a:t>micromotor</a:t>
            </a:r>
            <a:endParaRPr lang="de-DE" b="1" dirty="0"/>
          </a:p>
          <a:p>
            <a:endParaRPr lang="de-DE" dirty="0"/>
          </a:p>
          <a:p>
            <a:pPr marL="0" indent="0">
              <a:buNone/>
            </a:pPr>
            <a:r>
              <a:rPr lang="de-DE" dirty="0"/>
              <a:t> </a:t>
            </a:r>
            <a:endParaRPr lang="de-AT" dirty="0"/>
          </a:p>
          <a:p>
            <a:endParaRPr lang="de-DE" dirty="0"/>
          </a:p>
        </p:txBody>
      </p:sp>
      <p:pic>
        <p:nvPicPr>
          <p:cNvPr id="4" name="Grafik 3">
            <a:extLst>
              <a:ext uri="{FF2B5EF4-FFF2-40B4-BE49-F238E27FC236}">
                <a16:creationId xmlns:a16="http://schemas.microsoft.com/office/drawing/2014/main" id="{D8D5BCD8-6173-EE49-9774-7790868BFC16}"/>
              </a:ext>
            </a:extLst>
          </p:cNvPr>
          <p:cNvPicPr>
            <a:picLocks noChangeAspect="1"/>
          </p:cNvPicPr>
          <p:nvPr/>
        </p:nvPicPr>
        <p:blipFill>
          <a:blip r:embed="rId2"/>
          <a:stretch>
            <a:fillRect/>
          </a:stretch>
        </p:blipFill>
        <p:spPr>
          <a:xfrm>
            <a:off x="3183835" y="2477294"/>
            <a:ext cx="4992756" cy="3840582"/>
          </a:xfrm>
          <a:prstGeom prst="rect">
            <a:avLst/>
          </a:prstGeom>
        </p:spPr>
      </p:pic>
      <p:sp>
        <p:nvSpPr>
          <p:cNvPr id="6" name="Textfeld 5">
            <a:extLst>
              <a:ext uri="{FF2B5EF4-FFF2-40B4-BE49-F238E27FC236}">
                <a16:creationId xmlns:a16="http://schemas.microsoft.com/office/drawing/2014/main" id="{13F23FD9-2FA7-8E46-8305-3ECB7A9E2D19}"/>
              </a:ext>
            </a:extLst>
          </p:cNvPr>
          <p:cNvSpPr txBox="1"/>
          <p:nvPr/>
        </p:nvSpPr>
        <p:spPr>
          <a:xfrm>
            <a:off x="9491453" y="6492875"/>
            <a:ext cx="2445157" cy="369332"/>
          </a:xfrm>
          <a:prstGeom prst="rect">
            <a:avLst/>
          </a:prstGeom>
          <a:noFill/>
        </p:spPr>
        <p:txBody>
          <a:bodyPr wrap="none" rtlCol="0">
            <a:spAutoFit/>
          </a:bodyPr>
          <a:lstStyle/>
          <a:p>
            <a:r>
              <a:rPr lang="de-AT" dirty="0" err="1"/>
              <a:t>Actuation</a:t>
            </a:r>
            <a:r>
              <a:rPr lang="de-AT" dirty="0"/>
              <a:t> at </a:t>
            </a:r>
            <a:r>
              <a:rPr lang="de-AT" dirty="0" err="1"/>
              <a:t>Nanoscales</a:t>
            </a:r>
            <a:endParaRPr lang="de-AT" dirty="0"/>
          </a:p>
        </p:txBody>
      </p:sp>
    </p:spTree>
    <p:extLst>
      <p:ext uri="{BB962C8B-B14F-4D97-AF65-F5344CB8AC3E}">
        <p14:creationId xmlns:p14="http://schemas.microsoft.com/office/powerpoint/2010/main" val="41983069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9CB766-9F64-A949-80F2-EF7116487872}"/>
              </a:ext>
            </a:extLst>
          </p:cNvPr>
          <p:cNvSpPr>
            <a:spLocks noGrp="1"/>
          </p:cNvSpPr>
          <p:nvPr>
            <p:ph type="title"/>
          </p:nvPr>
        </p:nvSpPr>
        <p:spPr/>
        <p:txBody>
          <a:bodyPr/>
          <a:lstStyle/>
          <a:p>
            <a:r>
              <a:rPr lang="de-DE" dirty="0" err="1"/>
              <a:t>Examples</a:t>
            </a:r>
            <a:r>
              <a:rPr lang="de-DE" dirty="0"/>
              <a:t> </a:t>
            </a:r>
            <a:r>
              <a:rPr lang="de-DE" dirty="0" err="1"/>
              <a:t>of</a:t>
            </a:r>
            <a:r>
              <a:rPr lang="de-DE" dirty="0"/>
              <a:t> </a:t>
            </a:r>
            <a:r>
              <a:rPr lang="de-DE" dirty="0" err="1"/>
              <a:t>miniature</a:t>
            </a:r>
            <a:r>
              <a:rPr lang="de-DE" dirty="0"/>
              <a:t> </a:t>
            </a:r>
            <a:r>
              <a:rPr lang="de-DE" dirty="0" err="1"/>
              <a:t>devices</a:t>
            </a:r>
            <a:r>
              <a:rPr lang="de-DE" dirty="0"/>
              <a:t> </a:t>
            </a:r>
            <a:r>
              <a:rPr lang="de-DE" dirty="0" err="1"/>
              <a:t>using</a:t>
            </a:r>
            <a:r>
              <a:rPr lang="de-DE" dirty="0"/>
              <a:t> </a:t>
            </a:r>
            <a:r>
              <a:rPr lang="de-DE" dirty="0" err="1"/>
              <a:t>electrostatic</a:t>
            </a:r>
            <a:r>
              <a:rPr lang="de-DE" dirty="0"/>
              <a:t> </a:t>
            </a:r>
            <a:r>
              <a:rPr lang="de-DE" dirty="0" err="1"/>
              <a:t>force</a:t>
            </a:r>
            <a:r>
              <a:rPr lang="de-DE" dirty="0"/>
              <a:t> </a:t>
            </a:r>
            <a:r>
              <a:rPr lang="de-DE" dirty="0" err="1"/>
              <a:t>for</a:t>
            </a:r>
            <a:r>
              <a:rPr lang="de-DE" dirty="0"/>
              <a:t> </a:t>
            </a:r>
            <a:r>
              <a:rPr lang="de-DE" dirty="0" err="1"/>
              <a:t>actuation</a:t>
            </a:r>
            <a:r>
              <a:rPr lang="de-DE" dirty="0"/>
              <a:t> </a:t>
            </a:r>
          </a:p>
        </p:txBody>
      </p:sp>
      <p:sp>
        <p:nvSpPr>
          <p:cNvPr id="3" name="Inhaltsplatzhalter 2">
            <a:extLst>
              <a:ext uri="{FF2B5EF4-FFF2-40B4-BE49-F238E27FC236}">
                <a16:creationId xmlns:a16="http://schemas.microsoft.com/office/drawing/2014/main" id="{F63D0FF8-644D-F546-BC4F-D309CC652F69}"/>
              </a:ext>
            </a:extLst>
          </p:cNvPr>
          <p:cNvSpPr>
            <a:spLocks noGrp="1"/>
          </p:cNvSpPr>
          <p:nvPr>
            <p:ph idx="1"/>
          </p:nvPr>
        </p:nvSpPr>
        <p:spPr/>
        <p:txBody>
          <a:bodyPr/>
          <a:lstStyle/>
          <a:p>
            <a:pPr marL="0" indent="0">
              <a:buNone/>
            </a:pPr>
            <a:r>
              <a:rPr lang="de-DE" b="1" dirty="0" err="1"/>
              <a:t>Microvalve</a:t>
            </a:r>
            <a:endParaRPr lang="de-DE" b="1" dirty="0"/>
          </a:p>
          <a:p>
            <a:endParaRPr lang="de-DE" dirty="0"/>
          </a:p>
          <a:p>
            <a:endParaRPr lang="de-DE" dirty="0"/>
          </a:p>
        </p:txBody>
      </p:sp>
      <p:pic>
        <p:nvPicPr>
          <p:cNvPr id="5" name="Grafik 4">
            <a:extLst>
              <a:ext uri="{FF2B5EF4-FFF2-40B4-BE49-F238E27FC236}">
                <a16:creationId xmlns:a16="http://schemas.microsoft.com/office/drawing/2014/main" id="{105D2CCC-95DF-A741-914E-CE5E634C3E1B}"/>
              </a:ext>
            </a:extLst>
          </p:cNvPr>
          <p:cNvPicPr>
            <a:picLocks noChangeAspect="1"/>
          </p:cNvPicPr>
          <p:nvPr/>
        </p:nvPicPr>
        <p:blipFill>
          <a:blip r:embed="rId2"/>
          <a:stretch>
            <a:fillRect/>
          </a:stretch>
        </p:blipFill>
        <p:spPr>
          <a:xfrm>
            <a:off x="3847427" y="2055290"/>
            <a:ext cx="3865338" cy="4802710"/>
          </a:xfrm>
          <a:prstGeom prst="rect">
            <a:avLst/>
          </a:prstGeom>
        </p:spPr>
      </p:pic>
      <p:sp>
        <p:nvSpPr>
          <p:cNvPr id="6" name="Textfeld 5">
            <a:extLst>
              <a:ext uri="{FF2B5EF4-FFF2-40B4-BE49-F238E27FC236}">
                <a16:creationId xmlns:a16="http://schemas.microsoft.com/office/drawing/2014/main" id="{039D63D2-3999-004F-A1BB-98866A14AC32}"/>
              </a:ext>
            </a:extLst>
          </p:cNvPr>
          <p:cNvSpPr txBox="1"/>
          <p:nvPr/>
        </p:nvSpPr>
        <p:spPr>
          <a:xfrm>
            <a:off x="9491453" y="6492875"/>
            <a:ext cx="2445157" cy="369332"/>
          </a:xfrm>
          <a:prstGeom prst="rect">
            <a:avLst/>
          </a:prstGeom>
          <a:noFill/>
        </p:spPr>
        <p:txBody>
          <a:bodyPr wrap="none" rtlCol="0">
            <a:spAutoFit/>
          </a:bodyPr>
          <a:lstStyle/>
          <a:p>
            <a:r>
              <a:rPr lang="de-AT" dirty="0" err="1"/>
              <a:t>Actuation</a:t>
            </a:r>
            <a:r>
              <a:rPr lang="de-AT" dirty="0"/>
              <a:t> at </a:t>
            </a:r>
            <a:r>
              <a:rPr lang="de-AT" dirty="0" err="1"/>
              <a:t>Nanoscales</a:t>
            </a:r>
            <a:endParaRPr lang="de-AT" dirty="0"/>
          </a:p>
        </p:txBody>
      </p:sp>
    </p:spTree>
    <p:extLst>
      <p:ext uri="{BB962C8B-B14F-4D97-AF65-F5344CB8AC3E}">
        <p14:creationId xmlns:p14="http://schemas.microsoft.com/office/powerpoint/2010/main" val="17643324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9CB766-9F64-A949-80F2-EF7116487872}"/>
              </a:ext>
            </a:extLst>
          </p:cNvPr>
          <p:cNvSpPr>
            <a:spLocks noGrp="1"/>
          </p:cNvSpPr>
          <p:nvPr>
            <p:ph type="title"/>
          </p:nvPr>
        </p:nvSpPr>
        <p:spPr/>
        <p:txBody>
          <a:bodyPr/>
          <a:lstStyle/>
          <a:p>
            <a:r>
              <a:rPr lang="de-DE" dirty="0" err="1"/>
              <a:t>Examples</a:t>
            </a:r>
            <a:r>
              <a:rPr lang="de-DE" dirty="0"/>
              <a:t> </a:t>
            </a:r>
            <a:r>
              <a:rPr lang="de-DE" dirty="0" err="1"/>
              <a:t>of</a:t>
            </a:r>
            <a:r>
              <a:rPr lang="de-DE" dirty="0"/>
              <a:t> </a:t>
            </a:r>
            <a:r>
              <a:rPr lang="de-DE" dirty="0" err="1"/>
              <a:t>miniature</a:t>
            </a:r>
            <a:r>
              <a:rPr lang="de-DE" dirty="0"/>
              <a:t> </a:t>
            </a:r>
            <a:r>
              <a:rPr lang="de-DE" dirty="0" err="1"/>
              <a:t>devices</a:t>
            </a:r>
            <a:r>
              <a:rPr lang="de-DE" dirty="0"/>
              <a:t> </a:t>
            </a:r>
            <a:r>
              <a:rPr lang="de-DE" dirty="0" err="1"/>
              <a:t>using</a:t>
            </a:r>
            <a:r>
              <a:rPr lang="de-DE" dirty="0"/>
              <a:t> </a:t>
            </a:r>
            <a:r>
              <a:rPr lang="de-DE" dirty="0" err="1"/>
              <a:t>electrostatic</a:t>
            </a:r>
            <a:r>
              <a:rPr lang="de-DE" dirty="0"/>
              <a:t> </a:t>
            </a:r>
            <a:r>
              <a:rPr lang="de-DE" dirty="0" err="1"/>
              <a:t>force</a:t>
            </a:r>
            <a:r>
              <a:rPr lang="de-DE" dirty="0"/>
              <a:t> </a:t>
            </a:r>
            <a:r>
              <a:rPr lang="de-DE" dirty="0" err="1"/>
              <a:t>for</a:t>
            </a:r>
            <a:r>
              <a:rPr lang="de-DE" dirty="0"/>
              <a:t> </a:t>
            </a:r>
            <a:r>
              <a:rPr lang="de-DE" dirty="0" err="1"/>
              <a:t>actuation</a:t>
            </a:r>
            <a:r>
              <a:rPr lang="de-DE" dirty="0"/>
              <a:t> </a:t>
            </a:r>
          </a:p>
        </p:txBody>
      </p:sp>
      <p:sp>
        <p:nvSpPr>
          <p:cNvPr id="3" name="Inhaltsplatzhalter 2">
            <a:extLst>
              <a:ext uri="{FF2B5EF4-FFF2-40B4-BE49-F238E27FC236}">
                <a16:creationId xmlns:a16="http://schemas.microsoft.com/office/drawing/2014/main" id="{F63D0FF8-644D-F546-BC4F-D309CC652F69}"/>
              </a:ext>
            </a:extLst>
          </p:cNvPr>
          <p:cNvSpPr>
            <a:spLocks noGrp="1"/>
          </p:cNvSpPr>
          <p:nvPr>
            <p:ph idx="1"/>
          </p:nvPr>
        </p:nvSpPr>
        <p:spPr/>
        <p:txBody>
          <a:bodyPr/>
          <a:lstStyle/>
          <a:p>
            <a:pPr marL="0" indent="0">
              <a:buNone/>
            </a:pPr>
            <a:r>
              <a:rPr lang="de-DE" b="1" dirty="0" err="1"/>
              <a:t>Microtweezer</a:t>
            </a:r>
            <a:r>
              <a:rPr lang="de-DE" b="1" dirty="0"/>
              <a:t> </a:t>
            </a:r>
          </a:p>
          <a:p>
            <a:endParaRPr lang="de-DE" dirty="0"/>
          </a:p>
          <a:p>
            <a:endParaRPr lang="de-DE" dirty="0"/>
          </a:p>
          <a:p>
            <a:endParaRPr lang="de-DE" dirty="0"/>
          </a:p>
          <a:p>
            <a:endParaRPr lang="de-DE" dirty="0"/>
          </a:p>
          <a:p>
            <a:endParaRPr lang="de-DE" dirty="0"/>
          </a:p>
          <a:p>
            <a:endParaRPr lang="de-DE" dirty="0"/>
          </a:p>
          <a:p>
            <a:r>
              <a:rPr lang="de-DE" dirty="0"/>
              <a:t>This type </a:t>
            </a:r>
            <a:r>
              <a:rPr lang="de-DE" dirty="0" err="1"/>
              <a:t>of</a:t>
            </a:r>
            <a:r>
              <a:rPr lang="de-DE" dirty="0"/>
              <a:t> </a:t>
            </a:r>
            <a:r>
              <a:rPr lang="de-DE" dirty="0" err="1"/>
              <a:t>actuation</a:t>
            </a:r>
            <a:r>
              <a:rPr lang="de-DE" dirty="0"/>
              <a:t> </a:t>
            </a:r>
            <a:r>
              <a:rPr lang="de-DE" dirty="0" err="1"/>
              <a:t>is</a:t>
            </a:r>
            <a:r>
              <a:rPr lang="de-DE" dirty="0"/>
              <a:t> </a:t>
            </a:r>
            <a:r>
              <a:rPr lang="de-DE" dirty="0" err="1"/>
              <a:t>important</a:t>
            </a:r>
            <a:r>
              <a:rPr lang="de-DE" dirty="0"/>
              <a:t> </a:t>
            </a:r>
            <a:r>
              <a:rPr lang="de-DE" dirty="0" err="1"/>
              <a:t>for</a:t>
            </a:r>
            <a:r>
              <a:rPr lang="de-DE" dirty="0"/>
              <a:t> </a:t>
            </a:r>
            <a:r>
              <a:rPr lang="de-DE" dirty="0" err="1"/>
              <a:t>achieving</a:t>
            </a:r>
            <a:r>
              <a:rPr lang="de-DE" dirty="0"/>
              <a:t> </a:t>
            </a:r>
            <a:r>
              <a:rPr lang="de-DE" dirty="0" err="1"/>
              <a:t>nanosized</a:t>
            </a:r>
            <a:r>
              <a:rPr lang="de-DE" dirty="0"/>
              <a:t> </a:t>
            </a:r>
            <a:r>
              <a:rPr lang="de-DE" dirty="0" err="1"/>
              <a:t>actuation</a:t>
            </a:r>
            <a:endParaRPr lang="de-DE" dirty="0"/>
          </a:p>
          <a:p>
            <a:endParaRPr lang="de-DE" dirty="0"/>
          </a:p>
          <a:p>
            <a:endParaRPr lang="de-DE" dirty="0"/>
          </a:p>
        </p:txBody>
      </p:sp>
      <p:pic>
        <p:nvPicPr>
          <p:cNvPr id="4" name="Grafik 3">
            <a:extLst>
              <a:ext uri="{FF2B5EF4-FFF2-40B4-BE49-F238E27FC236}">
                <a16:creationId xmlns:a16="http://schemas.microsoft.com/office/drawing/2014/main" id="{1A1B7CF8-FA90-B949-8E1F-881EBBA23F0A}"/>
              </a:ext>
            </a:extLst>
          </p:cNvPr>
          <p:cNvPicPr>
            <a:picLocks noChangeAspect="1"/>
          </p:cNvPicPr>
          <p:nvPr/>
        </p:nvPicPr>
        <p:blipFill>
          <a:blip r:embed="rId2"/>
          <a:stretch>
            <a:fillRect/>
          </a:stretch>
        </p:blipFill>
        <p:spPr>
          <a:xfrm>
            <a:off x="3525077" y="2084318"/>
            <a:ext cx="4240697" cy="3180523"/>
          </a:xfrm>
          <a:prstGeom prst="rect">
            <a:avLst/>
          </a:prstGeom>
        </p:spPr>
      </p:pic>
      <p:sp>
        <p:nvSpPr>
          <p:cNvPr id="6" name="Textfeld 5">
            <a:extLst>
              <a:ext uri="{FF2B5EF4-FFF2-40B4-BE49-F238E27FC236}">
                <a16:creationId xmlns:a16="http://schemas.microsoft.com/office/drawing/2014/main" id="{27ABD3C7-7A38-9946-B698-E5463D132928}"/>
              </a:ext>
            </a:extLst>
          </p:cNvPr>
          <p:cNvSpPr txBox="1"/>
          <p:nvPr/>
        </p:nvSpPr>
        <p:spPr>
          <a:xfrm>
            <a:off x="9491453" y="6492875"/>
            <a:ext cx="2445157" cy="369332"/>
          </a:xfrm>
          <a:prstGeom prst="rect">
            <a:avLst/>
          </a:prstGeom>
          <a:noFill/>
        </p:spPr>
        <p:txBody>
          <a:bodyPr wrap="none" rtlCol="0">
            <a:spAutoFit/>
          </a:bodyPr>
          <a:lstStyle/>
          <a:p>
            <a:r>
              <a:rPr lang="de-AT" dirty="0" err="1"/>
              <a:t>Actuation</a:t>
            </a:r>
            <a:r>
              <a:rPr lang="de-AT" dirty="0"/>
              <a:t> at </a:t>
            </a:r>
            <a:r>
              <a:rPr lang="de-AT" dirty="0" err="1"/>
              <a:t>Nanoscales</a:t>
            </a:r>
            <a:endParaRPr lang="de-AT" dirty="0"/>
          </a:p>
        </p:txBody>
      </p:sp>
    </p:spTree>
    <p:extLst>
      <p:ext uri="{BB962C8B-B14F-4D97-AF65-F5344CB8AC3E}">
        <p14:creationId xmlns:p14="http://schemas.microsoft.com/office/powerpoint/2010/main" val="10351626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2A9DD7-05A6-C742-9694-96DC0680432E}"/>
              </a:ext>
            </a:extLst>
          </p:cNvPr>
          <p:cNvSpPr>
            <a:spLocks noGrp="1"/>
          </p:cNvSpPr>
          <p:nvPr>
            <p:ph type="title"/>
          </p:nvPr>
        </p:nvSpPr>
        <p:spPr/>
        <p:txBody>
          <a:bodyPr/>
          <a:lstStyle/>
          <a:p>
            <a:r>
              <a:rPr lang="de-AT" dirty="0" err="1"/>
              <a:t>Electrostatics</a:t>
            </a:r>
            <a:endParaRPr lang="de-DE" dirty="0"/>
          </a:p>
        </p:txBody>
      </p:sp>
      <p:sp>
        <p:nvSpPr>
          <p:cNvPr id="3" name="Inhaltsplatzhalter 2">
            <a:extLst>
              <a:ext uri="{FF2B5EF4-FFF2-40B4-BE49-F238E27FC236}">
                <a16:creationId xmlns:a16="http://schemas.microsoft.com/office/drawing/2014/main" id="{A319986F-5B11-2746-9BC3-CB824518D7B0}"/>
              </a:ext>
            </a:extLst>
          </p:cNvPr>
          <p:cNvSpPr>
            <a:spLocks noGrp="1"/>
          </p:cNvSpPr>
          <p:nvPr>
            <p:ph idx="1"/>
          </p:nvPr>
        </p:nvSpPr>
        <p:spPr/>
        <p:txBody>
          <a:bodyPr/>
          <a:lstStyle/>
          <a:p>
            <a:r>
              <a:rPr lang="de-DE" b="1" dirty="0" err="1"/>
              <a:t>Electrostatic</a:t>
            </a:r>
            <a:r>
              <a:rPr lang="de-DE" b="1" dirty="0"/>
              <a:t> </a:t>
            </a:r>
            <a:r>
              <a:rPr lang="de-DE" b="1" dirty="0" err="1"/>
              <a:t>fields</a:t>
            </a:r>
            <a:r>
              <a:rPr lang="de-DE" b="1" dirty="0"/>
              <a:t> </a:t>
            </a:r>
            <a:r>
              <a:rPr lang="de-DE" dirty="0" err="1"/>
              <a:t>can</a:t>
            </a:r>
            <a:r>
              <a:rPr lang="de-DE" dirty="0"/>
              <a:t> </a:t>
            </a:r>
            <a:r>
              <a:rPr lang="de-DE" dirty="0" err="1"/>
              <a:t>exert</a:t>
            </a:r>
            <a:r>
              <a:rPr lang="de-DE" dirty="0"/>
              <a:t> </a:t>
            </a:r>
            <a:r>
              <a:rPr lang="de-DE" b="1" dirty="0" err="1"/>
              <a:t>great</a:t>
            </a:r>
            <a:r>
              <a:rPr lang="de-DE" b="1" dirty="0"/>
              <a:t> </a:t>
            </a:r>
            <a:r>
              <a:rPr lang="de-DE" b="1" dirty="0" err="1"/>
              <a:t>forces</a:t>
            </a:r>
            <a:r>
              <a:rPr lang="de-DE" dirty="0"/>
              <a:t>, but </a:t>
            </a:r>
            <a:r>
              <a:rPr lang="de-DE" dirty="0" err="1"/>
              <a:t>generally</a:t>
            </a:r>
            <a:r>
              <a:rPr lang="de-DE" dirty="0"/>
              <a:t> </a:t>
            </a:r>
            <a:r>
              <a:rPr lang="de-DE" dirty="0" err="1"/>
              <a:t>across</a:t>
            </a:r>
            <a:r>
              <a:rPr lang="de-DE" dirty="0"/>
              <a:t> </a:t>
            </a:r>
            <a:r>
              <a:rPr lang="de-DE" dirty="0" err="1"/>
              <a:t>very</a:t>
            </a:r>
            <a:r>
              <a:rPr lang="de-DE" dirty="0"/>
              <a:t> </a:t>
            </a:r>
            <a:r>
              <a:rPr lang="de-DE" b="1" dirty="0" err="1"/>
              <a:t>short</a:t>
            </a:r>
            <a:r>
              <a:rPr lang="de-DE" b="1" dirty="0"/>
              <a:t> </a:t>
            </a:r>
            <a:r>
              <a:rPr lang="de-DE" b="1" dirty="0" err="1"/>
              <a:t>distances</a:t>
            </a:r>
            <a:r>
              <a:rPr lang="de-DE" dirty="0"/>
              <a:t>. </a:t>
            </a:r>
          </a:p>
          <a:p>
            <a:r>
              <a:rPr lang="de-DE" dirty="0" err="1"/>
              <a:t>When</a:t>
            </a:r>
            <a:r>
              <a:rPr lang="de-DE" dirty="0"/>
              <a:t> </a:t>
            </a:r>
            <a:r>
              <a:rPr lang="de-DE" dirty="0" err="1"/>
              <a:t>the</a:t>
            </a:r>
            <a:r>
              <a:rPr lang="de-DE" dirty="0"/>
              <a:t> </a:t>
            </a:r>
            <a:r>
              <a:rPr lang="de-DE" dirty="0" err="1"/>
              <a:t>electric</a:t>
            </a:r>
            <a:r>
              <a:rPr lang="de-DE" dirty="0"/>
              <a:t> </a:t>
            </a:r>
            <a:r>
              <a:rPr lang="de-DE" dirty="0" err="1"/>
              <a:t>field</a:t>
            </a:r>
            <a:r>
              <a:rPr lang="de-DE" dirty="0"/>
              <a:t> must </a:t>
            </a:r>
            <a:r>
              <a:rPr lang="de-DE" dirty="0" err="1"/>
              <a:t>act</a:t>
            </a:r>
            <a:r>
              <a:rPr lang="de-DE" dirty="0"/>
              <a:t> </a:t>
            </a:r>
            <a:r>
              <a:rPr lang="de-DE" dirty="0" err="1"/>
              <a:t>over</a:t>
            </a:r>
            <a:r>
              <a:rPr lang="de-DE" dirty="0"/>
              <a:t> larger </a:t>
            </a:r>
            <a:r>
              <a:rPr lang="de-DE" dirty="0" err="1"/>
              <a:t>distances</a:t>
            </a:r>
            <a:r>
              <a:rPr lang="de-DE" dirty="0"/>
              <a:t>, a </a:t>
            </a:r>
            <a:r>
              <a:rPr lang="de-DE" dirty="0" err="1"/>
              <a:t>higher</a:t>
            </a:r>
            <a:r>
              <a:rPr lang="de-DE" dirty="0"/>
              <a:t> </a:t>
            </a:r>
            <a:r>
              <a:rPr lang="de-DE" dirty="0" err="1"/>
              <a:t>voltage</a:t>
            </a:r>
            <a:r>
              <a:rPr lang="de-DE" dirty="0"/>
              <a:t> will </a:t>
            </a:r>
            <a:r>
              <a:rPr lang="de-DE" dirty="0" err="1"/>
              <a:t>be</a:t>
            </a:r>
            <a:r>
              <a:rPr lang="de-DE" dirty="0"/>
              <a:t> </a:t>
            </a:r>
            <a:r>
              <a:rPr lang="de-DE" dirty="0" err="1"/>
              <a:t>required</a:t>
            </a:r>
            <a:r>
              <a:rPr lang="de-DE" dirty="0"/>
              <a:t> </a:t>
            </a:r>
            <a:r>
              <a:rPr lang="de-DE" dirty="0" err="1"/>
              <a:t>to</a:t>
            </a:r>
            <a:r>
              <a:rPr lang="de-DE" dirty="0"/>
              <a:t> </a:t>
            </a:r>
            <a:r>
              <a:rPr lang="de-DE" dirty="0" err="1"/>
              <a:t>maintain</a:t>
            </a:r>
            <a:r>
              <a:rPr lang="de-DE" dirty="0"/>
              <a:t> a </a:t>
            </a:r>
            <a:r>
              <a:rPr lang="de-DE" dirty="0" err="1"/>
              <a:t>given</a:t>
            </a:r>
            <a:r>
              <a:rPr lang="de-DE" dirty="0"/>
              <a:t> </a:t>
            </a:r>
            <a:r>
              <a:rPr lang="de-DE" dirty="0" err="1"/>
              <a:t>force</a:t>
            </a:r>
            <a:r>
              <a:rPr lang="de-DE" dirty="0"/>
              <a:t>. </a:t>
            </a:r>
          </a:p>
          <a:p>
            <a:r>
              <a:rPr lang="de-DE" dirty="0"/>
              <a:t>The </a:t>
            </a:r>
            <a:r>
              <a:rPr lang="de-DE" b="1" dirty="0" err="1"/>
              <a:t>extremely</a:t>
            </a:r>
            <a:r>
              <a:rPr lang="de-DE" b="1" dirty="0"/>
              <a:t> </a:t>
            </a:r>
            <a:r>
              <a:rPr lang="de-DE" b="1" dirty="0" err="1"/>
              <a:t>low-current</a:t>
            </a:r>
            <a:r>
              <a:rPr lang="de-DE" b="1" dirty="0"/>
              <a:t> </a:t>
            </a:r>
            <a:r>
              <a:rPr lang="de-DE" b="1" dirty="0" err="1"/>
              <a:t>consumption</a:t>
            </a:r>
            <a:r>
              <a:rPr lang="de-DE" b="1" dirty="0"/>
              <a:t> </a:t>
            </a:r>
            <a:r>
              <a:rPr lang="de-DE" dirty="0" err="1"/>
              <a:t>associated</a:t>
            </a:r>
            <a:r>
              <a:rPr lang="de-DE" dirty="0"/>
              <a:t> </a:t>
            </a:r>
            <a:r>
              <a:rPr lang="de-DE" dirty="0" err="1"/>
              <a:t>with</a:t>
            </a:r>
            <a:r>
              <a:rPr lang="de-DE" dirty="0"/>
              <a:t> </a:t>
            </a:r>
            <a:r>
              <a:rPr lang="de-DE" dirty="0" err="1"/>
              <a:t>electrostatic</a:t>
            </a:r>
            <a:r>
              <a:rPr lang="de-DE" dirty="0"/>
              <a:t> </a:t>
            </a:r>
            <a:r>
              <a:rPr lang="de-DE" dirty="0" err="1"/>
              <a:t>devices</a:t>
            </a:r>
            <a:r>
              <a:rPr lang="de-DE" dirty="0"/>
              <a:t> </a:t>
            </a:r>
            <a:r>
              <a:rPr lang="de-DE" dirty="0" err="1"/>
              <a:t>makes</a:t>
            </a:r>
            <a:r>
              <a:rPr lang="de-DE" dirty="0"/>
              <a:t> </a:t>
            </a:r>
            <a:r>
              <a:rPr lang="de-DE" dirty="0" err="1"/>
              <a:t>for</a:t>
            </a:r>
            <a:r>
              <a:rPr lang="de-DE" dirty="0"/>
              <a:t> </a:t>
            </a:r>
            <a:r>
              <a:rPr lang="de-DE" dirty="0" err="1"/>
              <a:t>highly</a:t>
            </a:r>
            <a:r>
              <a:rPr lang="de-DE" dirty="0"/>
              <a:t> </a:t>
            </a:r>
            <a:r>
              <a:rPr lang="de-DE" dirty="0" err="1"/>
              <a:t>efficient</a:t>
            </a:r>
            <a:r>
              <a:rPr lang="de-DE" dirty="0"/>
              <a:t> </a:t>
            </a:r>
            <a:r>
              <a:rPr lang="de-DE" dirty="0" err="1"/>
              <a:t>actuation</a:t>
            </a:r>
            <a:r>
              <a:rPr lang="de-DE" dirty="0"/>
              <a:t>. </a:t>
            </a:r>
            <a:endParaRPr lang="de-AT" dirty="0"/>
          </a:p>
          <a:p>
            <a:endParaRPr lang="de-DE" dirty="0"/>
          </a:p>
        </p:txBody>
      </p:sp>
      <p:sp>
        <p:nvSpPr>
          <p:cNvPr id="4" name="Textfeld 3">
            <a:extLst>
              <a:ext uri="{FF2B5EF4-FFF2-40B4-BE49-F238E27FC236}">
                <a16:creationId xmlns:a16="http://schemas.microsoft.com/office/drawing/2014/main" id="{33B95C6D-B667-8640-86C6-88B67D64560D}"/>
              </a:ext>
            </a:extLst>
          </p:cNvPr>
          <p:cNvSpPr txBox="1"/>
          <p:nvPr/>
        </p:nvSpPr>
        <p:spPr>
          <a:xfrm>
            <a:off x="9491453" y="6492875"/>
            <a:ext cx="2445157" cy="369332"/>
          </a:xfrm>
          <a:prstGeom prst="rect">
            <a:avLst/>
          </a:prstGeom>
          <a:noFill/>
        </p:spPr>
        <p:txBody>
          <a:bodyPr wrap="none" rtlCol="0">
            <a:spAutoFit/>
          </a:bodyPr>
          <a:lstStyle/>
          <a:p>
            <a:r>
              <a:rPr lang="de-AT" dirty="0" err="1"/>
              <a:t>Actuation</a:t>
            </a:r>
            <a:r>
              <a:rPr lang="de-AT" dirty="0"/>
              <a:t> at </a:t>
            </a:r>
            <a:r>
              <a:rPr lang="de-AT" dirty="0" err="1"/>
              <a:t>Nanoscales</a:t>
            </a:r>
            <a:endParaRPr lang="de-AT" dirty="0"/>
          </a:p>
        </p:txBody>
      </p:sp>
    </p:spTree>
    <p:extLst>
      <p:ext uri="{BB962C8B-B14F-4D97-AF65-F5344CB8AC3E}">
        <p14:creationId xmlns:p14="http://schemas.microsoft.com/office/powerpoint/2010/main" val="810516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2A9DD7-05A6-C742-9694-96DC0680432E}"/>
              </a:ext>
            </a:extLst>
          </p:cNvPr>
          <p:cNvSpPr>
            <a:spLocks noGrp="1"/>
          </p:cNvSpPr>
          <p:nvPr>
            <p:ph type="title"/>
          </p:nvPr>
        </p:nvSpPr>
        <p:spPr/>
        <p:txBody>
          <a:bodyPr/>
          <a:lstStyle/>
          <a:p>
            <a:r>
              <a:rPr lang="de-AT" dirty="0" err="1"/>
              <a:t>Electromagnetics</a:t>
            </a:r>
            <a:endParaRPr lang="de-AT" dirty="0"/>
          </a:p>
        </p:txBody>
      </p:sp>
      <p:sp>
        <p:nvSpPr>
          <p:cNvPr id="3" name="Inhaltsplatzhalter 2">
            <a:extLst>
              <a:ext uri="{FF2B5EF4-FFF2-40B4-BE49-F238E27FC236}">
                <a16:creationId xmlns:a16="http://schemas.microsoft.com/office/drawing/2014/main" id="{A319986F-5B11-2746-9BC3-CB824518D7B0}"/>
              </a:ext>
            </a:extLst>
          </p:cNvPr>
          <p:cNvSpPr>
            <a:spLocks noGrp="1"/>
          </p:cNvSpPr>
          <p:nvPr>
            <p:ph idx="1"/>
          </p:nvPr>
        </p:nvSpPr>
        <p:spPr/>
        <p:txBody>
          <a:bodyPr>
            <a:normAutofit/>
          </a:bodyPr>
          <a:lstStyle/>
          <a:p>
            <a:r>
              <a:rPr lang="de-DE" b="1" dirty="0" err="1"/>
              <a:t>Electromagnetism</a:t>
            </a:r>
            <a:r>
              <a:rPr lang="de-DE" dirty="0"/>
              <a:t> </a:t>
            </a:r>
            <a:r>
              <a:rPr lang="de-DE" dirty="0" err="1"/>
              <a:t>arises</a:t>
            </a:r>
            <a:r>
              <a:rPr lang="de-DE" dirty="0"/>
              <a:t> </a:t>
            </a:r>
            <a:r>
              <a:rPr lang="de-DE" dirty="0" err="1"/>
              <a:t>from</a:t>
            </a:r>
            <a:r>
              <a:rPr lang="de-DE" dirty="0"/>
              <a:t> </a:t>
            </a:r>
            <a:r>
              <a:rPr lang="de-DE" dirty="0" err="1"/>
              <a:t>electric</a:t>
            </a:r>
            <a:r>
              <a:rPr lang="de-DE" dirty="0"/>
              <a:t> </a:t>
            </a:r>
            <a:r>
              <a:rPr lang="de-DE" dirty="0" err="1"/>
              <a:t>current</a:t>
            </a:r>
            <a:r>
              <a:rPr lang="de-DE" dirty="0"/>
              <a:t> </a:t>
            </a:r>
            <a:r>
              <a:rPr lang="de-DE" dirty="0" err="1"/>
              <a:t>moving</a:t>
            </a:r>
            <a:r>
              <a:rPr lang="de-DE" dirty="0"/>
              <a:t> </a:t>
            </a:r>
            <a:r>
              <a:rPr lang="de-DE" dirty="0" err="1"/>
              <a:t>through</a:t>
            </a:r>
            <a:r>
              <a:rPr lang="de-DE" dirty="0"/>
              <a:t> a </a:t>
            </a:r>
            <a:r>
              <a:rPr lang="de-DE" dirty="0" err="1"/>
              <a:t>conducting</a:t>
            </a:r>
            <a:r>
              <a:rPr lang="de-DE" dirty="0"/>
              <a:t> material. </a:t>
            </a:r>
          </a:p>
          <a:p>
            <a:r>
              <a:rPr lang="de-DE" dirty="0" err="1"/>
              <a:t>Attractive</a:t>
            </a:r>
            <a:r>
              <a:rPr lang="de-DE" dirty="0"/>
              <a:t> </a:t>
            </a:r>
            <a:r>
              <a:rPr lang="de-DE" dirty="0" err="1"/>
              <a:t>or</a:t>
            </a:r>
            <a:r>
              <a:rPr lang="de-DE" dirty="0"/>
              <a:t> repulsive </a:t>
            </a:r>
            <a:r>
              <a:rPr lang="de-DE" dirty="0" err="1"/>
              <a:t>forces</a:t>
            </a:r>
            <a:r>
              <a:rPr lang="de-DE" dirty="0"/>
              <a:t> </a:t>
            </a:r>
            <a:r>
              <a:rPr lang="de-DE" dirty="0" err="1"/>
              <a:t>are</a:t>
            </a:r>
            <a:r>
              <a:rPr lang="de-DE" dirty="0"/>
              <a:t> </a:t>
            </a:r>
            <a:r>
              <a:rPr lang="de-DE" dirty="0" err="1"/>
              <a:t>generated</a:t>
            </a:r>
            <a:r>
              <a:rPr lang="de-DE" dirty="0"/>
              <a:t> </a:t>
            </a:r>
            <a:r>
              <a:rPr lang="de-DE" dirty="0" err="1"/>
              <a:t>adjacent</a:t>
            </a:r>
            <a:r>
              <a:rPr lang="de-DE" dirty="0"/>
              <a:t> </a:t>
            </a:r>
            <a:r>
              <a:rPr lang="de-DE" dirty="0" err="1"/>
              <a:t>to</a:t>
            </a:r>
            <a:r>
              <a:rPr lang="de-DE" dirty="0"/>
              <a:t> </a:t>
            </a:r>
            <a:r>
              <a:rPr lang="de-DE" dirty="0" err="1"/>
              <a:t>the</a:t>
            </a:r>
            <a:r>
              <a:rPr lang="de-DE" dirty="0"/>
              <a:t> </a:t>
            </a:r>
            <a:r>
              <a:rPr lang="de-DE" dirty="0" err="1"/>
              <a:t>conductor</a:t>
            </a:r>
            <a:r>
              <a:rPr lang="de-DE" dirty="0"/>
              <a:t> </a:t>
            </a:r>
            <a:r>
              <a:rPr lang="de-DE" dirty="0" err="1"/>
              <a:t>and</a:t>
            </a:r>
            <a:r>
              <a:rPr lang="de-DE" dirty="0"/>
              <a:t> proportional </a:t>
            </a:r>
            <a:r>
              <a:rPr lang="de-DE" dirty="0" err="1"/>
              <a:t>to</a:t>
            </a:r>
            <a:r>
              <a:rPr lang="de-DE" dirty="0"/>
              <a:t> </a:t>
            </a:r>
            <a:r>
              <a:rPr lang="de-DE" dirty="0" err="1"/>
              <a:t>the</a:t>
            </a:r>
            <a:r>
              <a:rPr lang="de-DE" dirty="0"/>
              <a:t> </a:t>
            </a:r>
            <a:r>
              <a:rPr lang="de-DE" dirty="0" err="1"/>
              <a:t>current</a:t>
            </a:r>
            <a:r>
              <a:rPr lang="de-DE" dirty="0"/>
              <a:t> </a:t>
            </a:r>
            <a:r>
              <a:rPr lang="de-DE" dirty="0" err="1"/>
              <a:t>flow</a:t>
            </a:r>
            <a:r>
              <a:rPr lang="de-DE" dirty="0"/>
              <a:t>. </a:t>
            </a:r>
          </a:p>
          <a:p>
            <a:r>
              <a:rPr lang="de-DE" dirty="0" err="1"/>
              <a:t>Structures</a:t>
            </a:r>
            <a:r>
              <a:rPr lang="de-DE" dirty="0"/>
              <a:t> </a:t>
            </a:r>
            <a:r>
              <a:rPr lang="de-DE" dirty="0" err="1"/>
              <a:t>can</a:t>
            </a:r>
            <a:r>
              <a:rPr lang="de-DE" dirty="0"/>
              <a:t> </a:t>
            </a:r>
            <a:r>
              <a:rPr lang="de-DE" dirty="0" err="1"/>
              <a:t>be</a:t>
            </a:r>
            <a:r>
              <a:rPr lang="de-DE" dirty="0"/>
              <a:t> </a:t>
            </a:r>
            <a:r>
              <a:rPr lang="de-DE" dirty="0" err="1"/>
              <a:t>built</a:t>
            </a:r>
            <a:r>
              <a:rPr lang="de-DE" dirty="0"/>
              <a:t> </a:t>
            </a:r>
            <a:r>
              <a:rPr lang="de-DE" dirty="0" err="1"/>
              <a:t>which</a:t>
            </a:r>
            <a:r>
              <a:rPr lang="de-DE" dirty="0"/>
              <a:t> </a:t>
            </a:r>
            <a:r>
              <a:rPr lang="de-DE" dirty="0" err="1"/>
              <a:t>gather</a:t>
            </a:r>
            <a:r>
              <a:rPr lang="de-DE" dirty="0"/>
              <a:t> </a:t>
            </a:r>
            <a:r>
              <a:rPr lang="de-DE" dirty="0" err="1"/>
              <a:t>and</a:t>
            </a:r>
            <a:r>
              <a:rPr lang="de-DE" dirty="0"/>
              <a:t> </a:t>
            </a:r>
            <a:r>
              <a:rPr lang="de-DE" dirty="0" err="1"/>
              <a:t>focus</a:t>
            </a:r>
            <a:r>
              <a:rPr lang="de-DE" dirty="0"/>
              <a:t> </a:t>
            </a:r>
            <a:r>
              <a:rPr lang="de-DE" dirty="0" err="1"/>
              <a:t>electromagnetic</a:t>
            </a:r>
            <a:r>
              <a:rPr lang="de-DE" dirty="0"/>
              <a:t> </a:t>
            </a:r>
            <a:r>
              <a:rPr lang="de-DE" dirty="0" err="1"/>
              <a:t>forces</a:t>
            </a:r>
            <a:r>
              <a:rPr lang="de-DE" dirty="0"/>
              <a:t>, </a:t>
            </a:r>
            <a:r>
              <a:rPr lang="de-DE" dirty="0" err="1"/>
              <a:t>and</a:t>
            </a:r>
            <a:r>
              <a:rPr lang="de-DE" dirty="0"/>
              <a:t> </a:t>
            </a:r>
            <a:r>
              <a:rPr lang="de-DE" dirty="0" err="1"/>
              <a:t>harness</a:t>
            </a:r>
            <a:r>
              <a:rPr lang="de-DE" dirty="0"/>
              <a:t> </a:t>
            </a:r>
            <a:r>
              <a:rPr lang="de-DE" dirty="0" err="1"/>
              <a:t>these</a:t>
            </a:r>
            <a:r>
              <a:rPr lang="de-DE" dirty="0"/>
              <a:t> </a:t>
            </a:r>
            <a:r>
              <a:rPr lang="de-DE" dirty="0" err="1"/>
              <a:t>forces</a:t>
            </a:r>
            <a:r>
              <a:rPr lang="de-DE" dirty="0"/>
              <a:t> </a:t>
            </a:r>
            <a:r>
              <a:rPr lang="de-DE" dirty="0" err="1"/>
              <a:t>to</a:t>
            </a:r>
            <a:r>
              <a:rPr lang="de-DE" dirty="0"/>
              <a:t> </a:t>
            </a:r>
            <a:r>
              <a:rPr lang="de-DE" dirty="0" err="1"/>
              <a:t>create</a:t>
            </a:r>
            <a:r>
              <a:rPr lang="de-DE" dirty="0"/>
              <a:t> </a:t>
            </a:r>
            <a:r>
              <a:rPr lang="de-DE" dirty="0" err="1"/>
              <a:t>motion</a:t>
            </a:r>
            <a:r>
              <a:rPr lang="de-DE" dirty="0"/>
              <a:t>. </a:t>
            </a:r>
          </a:p>
          <a:p>
            <a:pPr marL="0" indent="0">
              <a:buNone/>
            </a:pPr>
            <a:endParaRPr lang="de-DE" dirty="0"/>
          </a:p>
        </p:txBody>
      </p:sp>
      <p:sp>
        <p:nvSpPr>
          <p:cNvPr id="4" name="Textfeld 3">
            <a:extLst>
              <a:ext uri="{FF2B5EF4-FFF2-40B4-BE49-F238E27FC236}">
                <a16:creationId xmlns:a16="http://schemas.microsoft.com/office/drawing/2014/main" id="{33B95C6D-B667-8640-86C6-88B67D64560D}"/>
              </a:ext>
            </a:extLst>
          </p:cNvPr>
          <p:cNvSpPr txBox="1"/>
          <p:nvPr/>
        </p:nvSpPr>
        <p:spPr>
          <a:xfrm>
            <a:off x="9491453" y="6492875"/>
            <a:ext cx="2445157" cy="369332"/>
          </a:xfrm>
          <a:prstGeom prst="rect">
            <a:avLst/>
          </a:prstGeom>
          <a:noFill/>
        </p:spPr>
        <p:txBody>
          <a:bodyPr wrap="none" rtlCol="0">
            <a:spAutoFit/>
          </a:bodyPr>
          <a:lstStyle/>
          <a:p>
            <a:r>
              <a:rPr lang="de-AT" dirty="0" err="1"/>
              <a:t>Actuation</a:t>
            </a:r>
            <a:r>
              <a:rPr lang="de-AT" dirty="0"/>
              <a:t> at </a:t>
            </a:r>
            <a:r>
              <a:rPr lang="de-AT" dirty="0" err="1"/>
              <a:t>Nanoscales</a:t>
            </a:r>
            <a:endParaRPr lang="de-AT" dirty="0"/>
          </a:p>
        </p:txBody>
      </p:sp>
    </p:spTree>
    <p:extLst>
      <p:ext uri="{BB962C8B-B14F-4D97-AF65-F5344CB8AC3E}">
        <p14:creationId xmlns:p14="http://schemas.microsoft.com/office/powerpoint/2010/main" val="31461399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2A9DD7-05A6-C742-9694-96DC0680432E}"/>
              </a:ext>
            </a:extLst>
          </p:cNvPr>
          <p:cNvSpPr>
            <a:spLocks noGrp="1"/>
          </p:cNvSpPr>
          <p:nvPr>
            <p:ph type="title"/>
          </p:nvPr>
        </p:nvSpPr>
        <p:spPr/>
        <p:txBody>
          <a:bodyPr/>
          <a:lstStyle/>
          <a:p>
            <a:r>
              <a:rPr lang="de-AT" dirty="0" err="1"/>
              <a:t>Electromagnetics</a:t>
            </a:r>
            <a:endParaRPr lang="de-AT" dirty="0"/>
          </a:p>
        </p:txBody>
      </p:sp>
      <p:sp>
        <p:nvSpPr>
          <p:cNvPr id="3" name="Inhaltsplatzhalter 2">
            <a:extLst>
              <a:ext uri="{FF2B5EF4-FFF2-40B4-BE49-F238E27FC236}">
                <a16:creationId xmlns:a16="http://schemas.microsoft.com/office/drawing/2014/main" id="{A319986F-5B11-2746-9BC3-CB824518D7B0}"/>
              </a:ext>
            </a:extLst>
          </p:cNvPr>
          <p:cNvSpPr>
            <a:spLocks noGrp="1"/>
          </p:cNvSpPr>
          <p:nvPr>
            <p:ph idx="1"/>
          </p:nvPr>
        </p:nvSpPr>
        <p:spPr/>
        <p:txBody>
          <a:bodyPr/>
          <a:lstStyle/>
          <a:p>
            <a:r>
              <a:rPr lang="de-DE" dirty="0" err="1"/>
              <a:t>Electromagnetic</a:t>
            </a:r>
            <a:r>
              <a:rPr lang="de-DE" dirty="0"/>
              <a:t> </a:t>
            </a:r>
            <a:r>
              <a:rPr lang="de-DE" dirty="0" err="1"/>
              <a:t>fields</a:t>
            </a:r>
            <a:r>
              <a:rPr lang="de-DE" dirty="0"/>
              <a:t> </a:t>
            </a:r>
            <a:r>
              <a:rPr lang="de-DE" dirty="0" err="1"/>
              <a:t>arise</a:t>
            </a:r>
            <a:r>
              <a:rPr lang="de-DE" dirty="0"/>
              <a:t> </a:t>
            </a:r>
            <a:r>
              <a:rPr lang="de-DE" dirty="0" err="1"/>
              <a:t>and</a:t>
            </a:r>
            <a:r>
              <a:rPr lang="de-DE" dirty="0"/>
              <a:t> </a:t>
            </a:r>
            <a:r>
              <a:rPr lang="de-DE" dirty="0" err="1"/>
              <a:t>disappear</a:t>
            </a:r>
            <a:r>
              <a:rPr lang="de-DE" dirty="0"/>
              <a:t> </a:t>
            </a:r>
            <a:r>
              <a:rPr lang="de-DE" dirty="0" err="1"/>
              <a:t>rapidly</a:t>
            </a:r>
            <a:r>
              <a:rPr lang="de-DE" dirty="0"/>
              <a:t>, </a:t>
            </a:r>
            <a:r>
              <a:rPr lang="de-DE" dirty="0" err="1"/>
              <a:t>thus</a:t>
            </a:r>
            <a:r>
              <a:rPr lang="de-DE" dirty="0"/>
              <a:t> </a:t>
            </a:r>
            <a:r>
              <a:rPr lang="de-DE" dirty="0" err="1"/>
              <a:t>permitting</a:t>
            </a:r>
            <a:r>
              <a:rPr lang="de-DE" dirty="0"/>
              <a:t> </a:t>
            </a:r>
            <a:r>
              <a:rPr lang="de-DE" dirty="0" err="1"/>
              <a:t>devices</a:t>
            </a:r>
            <a:r>
              <a:rPr lang="de-DE" dirty="0"/>
              <a:t> </a:t>
            </a:r>
            <a:r>
              <a:rPr lang="de-DE" dirty="0" err="1"/>
              <a:t>with</a:t>
            </a:r>
            <a:r>
              <a:rPr lang="de-DE" dirty="0"/>
              <a:t> </a:t>
            </a:r>
            <a:r>
              <a:rPr lang="de-DE" dirty="0" err="1"/>
              <a:t>very</a:t>
            </a:r>
            <a:r>
              <a:rPr lang="de-DE" dirty="0"/>
              <a:t> </a:t>
            </a:r>
            <a:r>
              <a:rPr lang="de-DE" b="1" dirty="0"/>
              <a:t>fast</a:t>
            </a:r>
            <a:r>
              <a:rPr lang="de-DE" dirty="0"/>
              <a:t> </a:t>
            </a:r>
            <a:r>
              <a:rPr lang="de-DE" dirty="0" err="1"/>
              <a:t>operation</a:t>
            </a:r>
            <a:r>
              <a:rPr lang="de-DE" dirty="0"/>
              <a:t> </a:t>
            </a:r>
            <a:r>
              <a:rPr lang="de-DE" dirty="0" err="1"/>
              <a:t>speeds</a:t>
            </a:r>
            <a:r>
              <a:rPr lang="de-DE" dirty="0"/>
              <a:t>. </a:t>
            </a:r>
          </a:p>
          <a:p>
            <a:r>
              <a:rPr lang="de-DE" dirty="0" err="1"/>
              <a:t>Since</a:t>
            </a:r>
            <a:r>
              <a:rPr lang="de-DE" dirty="0"/>
              <a:t> </a:t>
            </a:r>
            <a:r>
              <a:rPr lang="de-DE" dirty="0" err="1"/>
              <a:t>electromagnetic</a:t>
            </a:r>
            <a:r>
              <a:rPr lang="de-DE" dirty="0"/>
              <a:t> </a:t>
            </a:r>
            <a:r>
              <a:rPr lang="de-DE" dirty="0" err="1"/>
              <a:t>fields</a:t>
            </a:r>
            <a:r>
              <a:rPr lang="de-DE" dirty="0"/>
              <a:t> </a:t>
            </a:r>
            <a:r>
              <a:rPr lang="de-DE" dirty="0" err="1"/>
              <a:t>can</a:t>
            </a:r>
            <a:r>
              <a:rPr lang="de-DE" dirty="0"/>
              <a:t> </a:t>
            </a:r>
            <a:r>
              <a:rPr lang="de-DE" dirty="0" err="1"/>
              <a:t>exist</a:t>
            </a:r>
            <a:r>
              <a:rPr lang="de-DE" dirty="0"/>
              <a:t> </a:t>
            </a:r>
            <a:r>
              <a:rPr lang="de-DE" dirty="0" err="1"/>
              <a:t>over</a:t>
            </a:r>
            <a:r>
              <a:rPr lang="de-DE" dirty="0"/>
              <a:t> a </a:t>
            </a:r>
            <a:r>
              <a:rPr lang="de-DE" dirty="0" err="1"/>
              <a:t>wide</a:t>
            </a:r>
            <a:r>
              <a:rPr lang="de-DE" dirty="0"/>
              <a:t> </a:t>
            </a:r>
            <a:r>
              <a:rPr lang="de-DE" dirty="0" err="1"/>
              <a:t>range</a:t>
            </a:r>
            <a:r>
              <a:rPr lang="de-DE" dirty="0"/>
              <a:t> </a:t>
            </a:r>
            <a:r>
              <a:rPr lang="de-DE" dirty="0" err="1"/>
              <a:t>of</a:t>
            </a:r>
            <a:r>
              <a:rPr lang="de-DE" dirty="0"/>
              <a:t> </a:t>
            </a:r>
            <a:r>
              <a:rPr lang="de-DE" dirty="0" err="1"/>
              <a:t>temperatures</a:t>
            </a:r>
            <a:r>
              <a:rPr lang="de-DE" dirty="0"/>
              <a:t>, </a:t>
            </a:r>
            <a:r>
              <a:rPr lang="de-DE" dirty="0" err="1"/>
              <a:t>performance</a:t>
            </a:r>
            <a:r>
              <a:rPr lang="de-DE" dirty="0"/>
              <a:t> </a:t>
            </a:r>
            <a:r>
              <a:rPr lang="de-DE" dirty="0" err="1"/>
              <a:t>is</a:t>
            </a:r>
            <a:r>
              <a:rPr lang="de-DE" dirty="0"/>
              <a:t> </a:t>
            </a:r>
            <a:r>
              <a:rPr lang="de-DE" dirty="0" err="1"/>
              <a:t>primarily</a:t>
            </a:r>
            <a:r>
              <a:rPr lang="de-DE" dirty="0"/>
              <a:t> limited </a:t>
            </a:r>
            <a:r>
              <a:rPr lang="de-DE" dirty="0" err="1"/>
              <a:t>by</a:t>
            </a:r>
            <a:r>
              <a:rPr lang="de-DE" dirty="0"/>
              <a:t> </a:t>
            </a:r>
            <a:r>
              <a:rPr lang="de-DE" dirty="0" err="1"/>
              <a:t>the</a:t>
            </a:r>
            <a:r>
              <a:rPr lang="de-DE" dirty="0"/>
              <a:t> </a:t>
            </a:r>
            <a:r>
              <a:rPr lang="de-DE" dirty="0" err="1"/>
              <a:t>properties</a:t>
            </a:r>
            <a:r>
              <a:rPr lang="de-DE" dirty="0"/>
              <a:t> </a:t>
            </a:r>
            <a:r>
              <a:rPr lang="de-DE" dirty="0" err="1"/>
              <a:t>of</a:t>
            </a:r>
            <a:r>
              <a:rPr lang="de-DE" dirty="0"/>
              <a:t> </a:t>
            </a:r>
            <a:r>
              <a:rPr lang="de-DE" dirty="0" err="1"/>
              <a:t>the</a:t>
            </a:r>
            <a:r>
              <a:rPr lang="de-DE" dirty="0"/>
              <a:t> </a:t>
            </a:r>
            <a:r>
              <a:rPr lang="de-DE" dirty="0" err="1"/>
              <a:t>materials</a:t>
            </a:r>
            <a:r>
              <a:rPr lang="de-DE" dirty="0"/>
              <a:t> </a:t>
            </a:r>
            <a:r>
              <a:rPr lang="de-DE" dirty="0" err="1"/>
              <a:t>used</a:t>
            </a:r>
            <a:r>
              <a:rPr lang="de-DE" dirty="0"/>
              <a:t> in </a:t>
            </a:r>
            <a:r>
              <a:rPr lang="de-DE" dirty="0" err="1"/>
              <a:t>constructing</a:t>
            </a:r>
            <a:r>
              <a:rPr lang="de-DE" dirty="0"/>
              <a:t> </a:t>
            </a:r>
            <a:r>
              <a:rPr lang="de-DE" dirty="0" err="1"/>
              <a:t>the</a:t>
            </a:r>
            <a:r>
              <a:rPr lang="de-DE" dirty="0"/>
              <a:t> </a:t>
            </a:r>
            <a:r>
              <a:rPr lang="de-DE" dirty="0" err="1"/>
              <a:t>actuator</a:t>
            </a:r>
            <a:r>
              <a:rPr lang="de-DE" dirty="0"/>
              <a:t>. </a:t>
            </a:r>
            <a:endParaRPr lang="de-AT" dirty="0"/>
          </a:p>
          <a:p>
            <a:endParaRPr lang="de-DE" dirty="0"/>
          </a:p>
        </p:txBody>
      </p:sp>
      <p:sp>
        <p:nvSpPr>
          <p:cNvPr id="4" name="Textfeld 3">
            <a:extLst>
              <a:ext uri="{FF2B5EF4-FFF2-40B4-BE49-F238E27FC236}">
                <a16:creationId xmlns:a16="http://schemas.microsoft.com/office/drawing/2014/main" id="{33B95C6D-B667-8640-86C6-88B67D64560D}"/>
              </a:ext>
            </a:extLst>
          </p:cNvPr>
          <p:cNvSpPr txBox="1"/>
          <p:nvPr/>
        </p:nvSpPr>
        <p:spPr>
          <a:xfrm>
            <a:off x="9491453" y="6492875"/>
            <a:ext cx="2445157" cy="369332"/>
          </a:xfrm>
          <a:prstGeom prst="rect">
            <a:avLst/>
          </a:prstGeom>
          <a:noFill/>
        </p:spPr>
        <p:txBody>
          <a:bodyPr wrap="none" rtlCol="0">
            <a:spAutoFit/>
          </a:bodyPr>
          <a:lstStyle/>
          <a:p>
            <a:r>
              <a:rPr lang="de-AT" dirty="0" err="1"/>
              <a:t>Actuation</a:t>
            </a:r>
            <a:r>
              <a:rPr lang="de-AT" dirty="0"/>
              <a:t> at </a:t>
            </a:r>
            <a:r>
              <a:rPr lang="de-AT" dirty="0" err="1"/>
              <a:t>Nanoscales</a:t>
            </a:r>
            <a:endParaRPr lang="de-AT" dirty="0"/>
          </a:p>
        </p:txBody>
      </p:sp>
    </p:spTree>
    <p:extLst>
      <p:ext uri="{BB962C8B-B14F-4D97-AF65-F5344CB8AC3E}">
        <p14:creationId xmlns:p14="http://schemas.microsoft.com/office/powerpoint/2010/main" val="16707455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C790AD-EC64-2D45-8C75-A4219ADFB8E8}"/>
              </a:ext>
            </a:extLst>
          </p:cNvPr>
          <p:cNvSpPr>
            <a:spLocks noGrp="1"/>
          </p:cNvSpPr>
          <p:nvPr>
            <p:ph type="title"/>
          </p:nvPr>
        </p:nvSpPr>
        <p:spPr/>
        <p:txBody>
          <a:bodyPr>
            <a:normAutofit/>
          </a:bodyPr>
          <a:lstStyle/>
          <a:p>
            <a:r>
              <a:rPr lang="en" dirty="0"/>
              <a:t>Example of a microfabricated electromagnetic</a:t>
            </a:r>
            <a:br>
              <a:rPr lang="en" dirty="0"/>
            </a:br>
            <a:r>
              <a:rPr lang="en" dirty="0"/>
              <a:t>actuator</a:t>
            </a:r>
            <a:endParaRPr lang="de-DE" dirty="0"/>
          </a:p>
        </p:txBody>
      </p:sp>
      <p:sp>
        <p:nvSpPr>
          <p:cNvPr id="3" name="Inhaltsplatzhalter 2">
            <a:extLst>
              <a:ext uri="{FF2B5EF4-FFF2-40B4-BE49-F238E27FC236}">
                <a16:creationId xmlns:a16="http://schemas.microsoft.com/office/drawing/2014/main" id="{0612849B-0E61-7641-8112-957E4B15087F}"/>
              </a:ext>
            </a:extLst>
          </p:cNvPr>
          <p:cNvSpPr>
            <a:spLocks noGrp="1"/>
          </p:cNvSpPr>
          <p:nvPr>
            <p:ph idx="1"/>
          </p:nvPr>
        </p:nvSpPr>
        <p:spPr/>
        <p:txBody>
          <a:bodyPr/>
          <a:lstStyle/>
          <a:p>
            <a:pPr marL="0" indent="0">
              <a:buNone/>
            </a:pPr>
            <a:r>
              <a:rPr lang="en" dirty="0"/>
              <a:t>Microvalve which uses a small electromagnetic coil wrapped around a silicon micromachined valve structure</a:t>
            </a:r>
          </a:p>
          <a:p>
            <a:endParaRPr lang="de-DE" dirty="0"/>
          </a:p>
        </p:txBody>
      </p:sp>
      <p:pic>
        <p:nvPicPr>
          <p:cNvPr id="7" name="Grafik 6">
            <a:extLst>
              <a:ext uri="{FF2B5EF4-FFF2-40B4-BE49-F238E27FC236}">
                <a16:creationId xmlns:a16="http://schemas.microsoft.com/office/drawing/2014/main" id="{695EE434-155C-824D-92DF-A5BEFF51BD9F}"/>
              </a:ext>
            </a:extLst>
          </p:cNvPr>
          <p:cNvPicPr>
            <a:picLocks noChangeAspect="1"/>
          </p:cNvPicPr>
          <p:nvPr/>
        </p:nvPicPr>
        <p:blipFill>
          <a:blip r:embed="rId2"/>
          <a:stretch>
            <a:fillRect/>
          </a:stretch>
        </p:blipFill>
        <p:spPr>
          <a:xfrm>
            <a:off x="3232483" y="2622225"/>
            <a:ext cx="5968675" cy="4656879"/>
          </a:xfrm>
          <a:prstGeom prst="rect">
            <a:avLst/>
          </a:prstGeom>
        </p:spPr>
      </p:pic>
      <p:sp>
        <p:nvSpPr>
          <p:cNvPr id="15" name="Textfeld 14">
            <a:extLst>
              <a:ext uri="{FF2B5EF4-FFF2-40B4-BE49-F238E27FC236}">
                <a16:creationId xmlns:a16="http://schemas.microsoft.com/office/drawing/2014/main" id="{71BA2414-A6EF-EA41-8217-6CA89FA5C69B}"/>
              </a:ext>
            </a:extLst>
          </p:cNvPr>
          <p:cNvSpPr txBox="1"/>
          <p:nvPr/>
        </p:nvSpPr>
        <p:spPr>
          <a:xfrm>
            <a:off x="0" y="6492875"/>
            <a:ext cx="2445157" cy="369332"/>
          </a:xfrm>
          <a:prstGeom prst="rect">
            <a:avLst/>
          </a:prstGeom>
          <a:noFill/>
        </p:spPr>
        <p:txBody>
          <a:bodyPr wrap="none" rtlCol="0">
            <a:spAutoFit/>
          </a:bodyPr>
          <a:lstStyle/>
          <a:p>
            <a:r>
              <a:rPr lang="de-AT" dirty="0" err="1"/>
              <a:t>Actuation</a:t>
            </a:r>
            <a:r>
              <a:rPr lang="de-AT" dirty="0"/>
              <a:t> at </a:t>
            </a:r>
            <a:r>
              <a:rPr lang="de-AT" dirty="0" err="1"/>
              <a:t>Nanoscales</a:t>
            </a:r>
            <a:endParaRPr lang="de-AT" dirty="0"/>
          </a:p>
        </p:txBody>
      </p:sp>
    </p:spTree>
    <p:extLst>
      <p:ext uri="{BB962C8B-B14F-4D97-AF65-F5344CB8AC3E}">
        <p14:creationId xmlns:p14="http://schemas.microsoft.com/office/powerpoint/2010/main" val="26456176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041D9628-88E6-E14D-8FB0-3C459A4B3B86}"/>
              </a:ext>
            </a:extLst>
          </p:cNvPr>
          <p:cNvPicPr>
            <a:picLocks noChangeAspect="1"/>
          </p:cNvPicPr>
          <p:nvPr/>
        </p:nvPicPr>
        <p:blipFill>
          <a:blip r:embed="rId2"/>
          <a:stretch>
            <a:fillRect/>
          </a:stretch>
        </p:blipFill>
        <p:spPr>
          <a:xfrm>
            <a:off x="6655467" y="1690687"/>
            <a:ext cx="3884195" cy="5234415"/>
          </a:xfrm>
          <a:prstGeom prst="rect">
            <a:avLst/>
          </a:prstGeom>
        </p:spPr>
      </p:pic>
      <p:sp>
        <p:nvSpPr>
          <p:cNvPr id="2" name="Titel 1">
            <a:extLst>
              <a:ext uri="{FF2B5EF4-FFF2-40B4-BE49-F238E27FC236}">
                <a16:creationId xmlns:a16="http://schemas.microsoft.com/office/drawing/2014/main" id="{A0C790AD-EC64-2D45-8C75-A4219ADFB8E8}"/>
              </a:ext>
            </a:extLst>
          </p:cNvPr>
          <p:cNvSpPr>
            <a:spLocks noGrp="1"/>
          </p:cNvSpPr>
          <p:nvPr>
            <p:ph type="title"/>
          </p:nvPr>
        </p:nvSpPr>
        <p:spPr/>
        <p:txBody>
          <a:bodyPr>
            <a:normAutofit/>
          </a:bodyPr>
          <a:lstStyle/>
          <a:p>
            <a:r>
              <a:rPr lang="en" dirty="0"/>
              <a:t>Example of a microfabricated electromagnetic</a:t>
            </a:r>
            <a:br>
              <a:rPr lang="en" dirty="0"/>
            </a:br>
            <a:r>
              <a:rPr lang="en" dirty="0"/>
              <a:t>actuator</a:t>
            </a:r>
            <a:endParaRPr lang="de-DE" dirty="0"/>
          </a:p>
        </p:txBody>
      </p:sp>
      <p:sp>
        <p:nvSpPr>
          <p:cNvPr id="3" name="Inhaltsplatzhalter 2">
            <a:extLst>
              <a:ext uri="{FF2B5EF4-FFF2-40B4-BE49-F238E27FC236}">
                <a16:creationId xmlns:a16="http://schemas.microsoft.com/office/drawing/2014/main" id="{0612849B-0E61-7641-8112-957E4B15087F}"/>
              </a:ext>
            </a:extLst>
          </p:cNvPr>
          <p:cNvSpPr>
            <a:spLocks noGrp="1"/>
          </p:cNvSpPr>
          <p:nvPr>
            <p:ph idx="1"/>
          </p:nvPr>
        </p:nvSpPr>
        <p:spPr/>
        <p:txBody>
          <a:bodyPr/>
          <a:lstStyle/>
          <a:p>
            <a:pPr marL="0" indent="0">
              <a:buNone/>
            </a:pPr>
            <a:r>
              <a:rPr lang="en" dirty="0"/>
              <a:t>Microvalve which uses a small electromagnetic coil wrapped around a silicon micromachined valve structure</a:t>
            </a:r>
          </a:p>
          <a:p>
            <a:endParaRPr lang="de-DE" dirty="0"/>
          </a:p>
        </p:txBody>
      </p:sp>
      <p:pic>
        <p:nvPicPr>
          <p:cNvPr id="7" name="Grafik 6">
            <a:extLst>
              <a:ext uri="{FF2B5EF4-FFF2-40B4-BE49-F238E27FC236}">
                <a16:creationId xmlns:a16="http://schemas.microsoft.com/office/drawing/2014/main" id="{695EE434-155C-824D-92DF-A5BEFF51BD9F}"/>
              </a:ext>
            </a:extLst>
          </p:cNvPr>
          <p:cNvPicPr>
            <a:picLocks noChangeAspect="1"/>
          </p:cNvPicPr>
          <p:nvPr/>
        </p:nvPicPr>
        <p:blipFill>
          <a:blip r:embed="rId3"/>
          <a:stretch>
            <a:fillRect/>
          </a:stretch>
        </p:blipFill>
        <p:spPr>
          <a:xfrm>
            <a:off x="2286000" y="3206025"/>
            <a:ext cx="3467100" cy="2705100"/>
          </a:xfrm>
          <a:prstGeom prst="rect">
            <a:avLst/>
          </a:prstGeom>
        </p:spPr>
      </p:pic>
      <p:sp>
        <p:nvSpPr>
          <p:cNvPr id="15" name="Textfeld 14">
            <a:extLst>
              <a:ext uri="{FF2B5EF4-FFF2-40B4-BE49-F238E27FC236}">
                <a16:creationId xmlns:a16="http://schemas.microsoft.com/office/drawing/2014/main" id="{71BA2414-A6EF-EA41-8217-6CA89FA5C69B}"/>
              </a:ext>
            </a:extLst>
          </p:cNvPr>
          <p:cNvSpPr txBox="1"/>
          <p:nvPr/>
        </p:nvSpPr>
        <p:spPr>
          <a:xfrm>
            <a:off x="0" y="6492875"/>
            <a:ext cx="2445157" cy="369332"/>
          </a:xfrm>
          <a:prstGeom prst="rect">
            <a:avLst/>
          </a:prstGeom>
          <a:noFill/>
        </p:spPr>
        <p:txBody>
          <a:bodyPr wrap="none" rtlCol="0">
            <a:spAutoFit/>
          </a:bodyPr>
          <a:lstStyle/>
          <a:p>
            <a:r>
              <a:rPr lang="de-AT" dirty="0" err="1"/>
              <a:t>Actuation</a:t>
            </a:r>
            <a:r>
              <a:rPr lang="de-AT" dirty="0"/>
              <a:t> at </a:t>
            </a:r>
            <a:r>
              <a:rPr lang="de-AT" dirty="0" err="1"/>
              <a:t>Nanoscales</a:t>
            </a:r>
            <a:endParaRPr lang="de-AT" dirty="0"/>
          </a:p>
        </p:txBody>
      </p:sp>
    </p:spTree>
    <p:extLst>
      <p:ext uri="{BB962C8B-B14F-4D97-AF65-F5344CB8AC3E}">
        <p14:creationId xmlns:p14="http://schemas.microsoft.com/office/powerpoint/2010/main" val="11689622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C790AD-EC64-2D45-8C75-A4219ADFB8E8}"/>
              </a:ext>
            </a:extLst>
          </p:cNvPr>
          <p:cNvSpPr>
            <a:spLocks noGrp="1"/>
          </p:cNvSpPr>
          <p:nvPr>
            <p:ph type="title"/>
          </p:nvPr>
        </p:nvSpPr>
        <p:spPr/>
        <p:txBody>
          <a:bodyPr>
            <a:normAutofit/>
          </a:bodyPr>
          <a:lstStyle/>
          <a:p>
            <a:r>
              <a:rPr lang="en" dirty="0"/>
              <a:t>Example of a microfabricated electromagnetic</a:t>
            </a:r>
            <a:br>
              <a:rPr lang="en" dirty="0"/>
            </a:br>
            <a:r>
              <a:rPr lang="en" dirty="0"/>
              <a:t>actuator</a:t>
            </a:r>
            <a:endParaRPr lang="de-DE" dirty="0"/>
          </a:p>
        </p:txBody>
      </p:sp>
      <p:sp>
        <p:nvSpPr>
          <p:cNvPr id="3" name="Inhaltsplatzhalter 2">
            <a:extLst>
              <a:ext uri="{FF2B5EF4-FFF2-40B4-BE49-F238E27FC236}">
                <a16:creationId xmlns:a16="http://schemas.microsoft.com/office/drawing/2014/main" id="{0612849B-0E61-7641-8112-957E4B15087F}"/>
              </a:ext>
            </a:extLst>
          </p:cNvPr>
          <p:cNvSpPr>
            <a:spLocks noGrp="1"/>
          </p:cNvSpPr>
          <p:nvPr>
            <p:ph idx="1"/>
          </p:nvPr>
        </p:nvSpPr>
        <p:spPr/>
        <p:txBody>
          <a:bodyPr/>
          <a:lstStyle/>
          <a:p>
            <a:pPr marL="0" indent="0">
              <a:buNone/>
            </a:pPr>
            <a:r>
              <a:rPr lang="en" dirty="0"/>
              <a:t>Microvalve which uses a small electromagnetic coil wrapped around a silicon micromachined valve structure</a:t>
            </a:r>
          </a:p>
          <a:p>
            <a:endParaRPr lang="de-DE" dirty="0"/>
          </a:p>
        </p:txBody>
      </p:sp>
      <p:pic>
        <p:nvPicPr>
          <p:cNvPr id="5" name="Grafik 4">
            <a:extLst>
              <a:ext uri="{FF2B5EF4-FFF2-40B4-BE49-F238E27FC236}">
                <a16:creationId xmlns:a16="http://schemas.microsoft.com/office/drawing/2014/main" id="{041D9628-88E6-E14D-8FB0-3C459A4B3B86}"/>
              </a:ext>
            </a:extLst>
          </p:cNvPr>
          <p:cNvPicPr>
            <a:picLocks noChangeAspect="1"/>
          </p:cNvPicPr>
          <p:nvPr/>
        </p:nvPicPr>
        <p:blipFill>
          <a:blip r:embed="rId2"/>
          <a:stretch>
            <a:fillRect/>
          </a:stretch>
        </p:blipFill>
        <p:spPr>
          <a:xfrm>
            <a:off x="3467100" y="2582863"/>
            <a:ext cx="2667000" cy="3594100"/>
          </a:xfrm>
          <a:prstGeom prst="rect">
            <a:avLst/>
          </a:prstGeom>
        </p:spPr>
      </p:pic>
      <p:pic>
        <p:nvPicPr>
          <p:cNvPr id="7" name="Grafik 6">
            <a:extLst>
              <a:ext uri="{FF2B5EF4-FFF2-40B4-BE49-F238E27FC236}">
                <a16:creationId xmlns:a16="http://schemas.microsoft.com/office/drawing/2014/main" id="{695EE434-155C-824D-92DF-A5BEFF51BD9F}"/>
              </a:ext>
            </a:extLst>
          </p:cNvPr>
          <p:cNvPicPr>
            <a:picLocks noChangeAspect="1"/>
          </p:cNvPicPr>
          <p:nvPr/>
        </p:nvPicPr>
        <p:blipFill>
          <a:blip r:embed="rId3"/>
          <a:stretch>
            <a:fillRect/>
          </a:stretch>
        </p:blipFill>
        <p:spPr>
          <a:xfrm>
            <a:off x="0" y="2845077"/>
            <a:ext cx="3467100" cy="2705100"/>
          </a:xfrm>
          <a:prstGeom prst="rect">
            <a:avLst/>
          </a:prstGeom>
        </p:spPr>
      </p:pic>
      <p:pic>
        <p:nvPicPr>
          <p:cNvPr id="13" name="Grafik 12">
            <a:extLst>
              <a:ext uri="{FF2B5EF4-FFF2-40B4-BE49-F238E27FC236}">
                <a16:creationId xmlns:a16="http://schemas.microsoft.com/office/drawing/2014/main" id="{913C050B-5842-5346-AE6E-C51BDC4C9720}"/>
              </a:ext>
            </a:extLst>
          </p:cNvPr>
          <p:cNvPicPr>
            <a:picLocks noChangeAspect="1"/>
          </p:cNvPicPr>
          <p:nvPr/>
        </p:nvPicPr>
        <p:blipFill>
          <a:blip r:embed="rId4"/>
          <a:stretch>
            <a:fillRect/>
          </a:stretch>
        </p:blipFill>
        <p:spPr>
          <a:xfrm>
            <a:off x="6723823" y="2269676"/>
            <a:ext cx="5018478" cy="4588323"/>
          </a:xfrm>
          <a:prstGeom prst="rect">
            <a:avLst/>
          </a:prstGeom>
        </p:spPr>
      </p:pic>
      <p:sp>
        <p:nvSpPr>
          <p:cNvPr id="15" name="Textfeld 14">
            <a:extLst>
              <a:ext uri="{FF2B5EF4-FFF2-40B4-BE49-F238E27FC236}">
                <a16:creationId xmlns:a16="http://schemas.microsoft.com/office/drawing/2014/main" id="{71BA2414-A6EF-EA41-8217-6CA89FA5C69B}"/>
              </a:ext>
            </a:extLst>
          </p:cNvPr>
          <p:cNvSpPr txBox="1"/>
          <p:nvPr/>
        </p:nvSpPr>
        <p:spPr>
          <a:xfrm>
            <a:off x="0" y="6492875"/>
            <a:ext cx="2445157" cy="369332"/>
          </a:xfrm>
          <a:prstGeom prst="rect">
            <a:avLst/>
          </a:prstGeom>
          <a:noFill/>
        </p:spPr>
        <p:txBody>
          <a:bodyPr wrap="none" rtlCol="0">
            <a:spAutoFit/>
          </a:bodyPr>
          <a:lstStyle/>
          <a:p>
            <a:r>
              <a:rPr lang="de-AT" dirty="0" err="1"/>
              <a:t>Actuation</a:t>
            </a:r>
            <a:r>
              <a:rPr lang="de-AT" dirty="0"/>
              <a:t> at </a:t>
            </a:r>
            <a:r>
              <a:rPr lang="de-AT" dirty="0" err="1"/>
              <a:t>Nanoscales</a:t>
            </a:r>
            <a:endParaRPr lang="de-AT" dirty="0"/>
          </a:p>
        </p:txBody>
      </p:sp>
    </p:spTree>
    <p:extLst>
      <p:ext uri="{BB962C8B-B14F-4D97-AF65-F5344CB8AC3E}">
        <p14:creationId xmlns:p14="http://schemas.microsoft.com/office/powerpoint/2010/main" val="676976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99DD9D-F774-CD4A-987C-33B66BF7C8F9}"/>
              </a:ext>
            </a:extLst>
          </p:cNvPr>
          <p:cNvSpPr>
            <a:spLocks noGrp="1"/>
          </p:cNvSpPr>
          <p:nvPr>
            <p:ph type="title"/>
          </p:nvPr>
        </p:nvSpPr>
        <p:spPr/>
        <p:txBody>
          <a:bodyPr/>
          <a:lstStyle/>
          <a:p>
            <a:r>
              <a:rPr lang="de-DE" dirty="0"/>
              <a:t>Content </a:t>
            </a:r>
            <a:r>
              <a:rPr lang="de-DE" dirty="0" err="1"/>
              <a:t>of</a:t>
            </a:r>
            <a:r>
              <a:rPr lang="de-DE" dirty="0"/>
              <a:t> </a:t>
            </a:r>
            <a:r>
              <a:rPr lang="de-DE" dirty="0" err="1"/>
              <a:t>this</a:t>
            </a:r>
            <a:r>
              <a:rPr lang="de-DE" dirty="0"/>
              <a:t> </a:t>
            </a:r>
            <a:r>
              <a:rPr lang="de-DE" dirty="0" err="1"/>
              <a:t>Lecture</a:t>
            </a:r>
            <a:r>
              <a:rPr lang="de-DE" dirty="0"/>
              <a:t> on </a:t>
            </a:r>
            <a:r>
              <a:rPr lang="de-DE" dirty="0" err="1"/>
              <a:t>Nanorobotics</a:t>
            </a:r>
            <a:endParaRPr lang="de-DE" dirty="0"/>
          </a:p>
        </p:txBody>
      </p:sp>
      <p:sp>
        <p:nvSpPr>
          <p:cNvPr id="3" name="Inhaltsplatzhalter 2">
            <a:extLst>
              <a:ext uri="{FF2B5EF4-FFF2-40B4-BE49-F238E27FC236}">
                <a16:creationId xmlns:a16="http://schemas.microsoft.com/office/drawing/2014/main" id="{49DBB2DF-95AD-D74F-ADB0-04A831344B0D}"/>
              </a:ext>
            </a:extLst>
          </p:cNvPr>
          <p:cNvSpPr>
            <a:spLocks noGrp="1"/>
          </p:cNvSpPr>
          <p:nvPr>
            <p:ph idx="1"/>
          </p:nvPr>
        </p:nvSpPr>
        <p:spPr/>
        <p:txBody>
          <a:bodyPr/>
          <a:lstStyle/>
          <a:p>
            <a:r>
              <a:rPr lang="de-AT" dirty="0"/>
              <a:t>1. </a:t>
            </a:r>
            <a:r>
              <a:rPr lang="de-AT" dirty="0" err="1"/>
              <a:t>Overview</a:t>
            </a:r>
            <a:r>
              <a:rPr lang="de-AT" dirty="0"/>
              <a:t> </a:t>
            </a:r>
            <a:r>
              <a:rPr lang="de-AT" dirty="0" err="1"/>
              <a:t>of</a:t>
            </a:r>
            <a:r>
              <a:rPr lang="de-AT" dirty="0"/>
              <a:t> </a:t>
            </a:r>
            <a:r>
              <a:rPr lang="de-AT" dirty="0" err="1"/>
              <a:t>Nanorobotics</a:t>
            </a:r>
            <a:endParaRPr lang="de-AT" dirty="0"/>
          </a:p>
          <a:p>
            <a:r>
              <a:rPr lang="de-AT" dirty="0"/>
              <a:t>2. </a:t>
            </a:r>
            <a:r>
              <a:rPr lang="de-AT" dirty="0" err="1"/>
              <a:t>Actuation</a:t>
            </a:r>
            <a:r>
              <a:rPr lang="de-AT" dirty="0"/>
              <a:t> at </a:t>
            </a:r>
            <a:r>
              <a:rPr lang="de-AT" dirty="0" err="1"/>
              <a:t>Nanoscales</a:t>
            </a:r>
            <a:endParaRPr lang="de-AT" dirty="0"/>
          </a:p>
          <a:p>
            <a:r>
              <a:rPr lang="de-AT" dirty="0"/>
              <a:t>3. </a:t>
            </a:r>
            <a:r>
              <a:rPr lang="de-AT" dirty="0" err="1"/>
              <a:t>Nanorobotic</a:t>
            </a:r>
            <a:r>
              <a:rPr lang="de-AT" dirty="0"/>
              <a:t> Manipulation Systems</a:t>
            </a:r>
          </a:p>
          <a:p>
            <a:r>
              <a:rPr lang="de-AT" dirty="0"/>
              <a:t>4. </a:t>
            </a:r>
            <a:r>
              <a:rPr lang="de-AT" dirty="0" err="1"/>
              <a:t>Nanorobotic</a:t>
            </a:r>
            <a:r>
              <a:rPr lang="de-AT" dirty="0"/>
              <a:t> </a:t>
            </a:r>
            <a:r>
              <a:rPr lang="de-AT" dirty="0" err="1"/>
              <a:t>Assembly</a:t>
            </a:r>
            <a:endParaRPr lang="de-AT" dirty="0"/>
          </a:p>
          <a:p>
            <a:r>
              <a:rPr lang="de-AT" dirty="0"/>
              <a:t>5. </a:t>
            </a:r>
            <a:r>
              <a:rPr lang="de-AT" dirty="0" err="1"/>
              <a:t>Applications</a:t>
            </a:r>
            <a:endParaRPr lang="de-AT" dirty="0"/>
          </a:p>
          <a:p>
            <a:endParaRPr lang="de-DE" dirty="0"/>
          </a:p>
        </p:txBody>
      </p:sp>
    </p:spTree>
    <p:extLst>
      <p:ext uri="{BB962C8B-B14F-4D97-AF65-F5344CB8AC3E}">
        <p14:creationId xmlns:p14="http://schemas.microsoft.com/office/powerpoint/2010/main" val="33112775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60715E-311F-034F-9689-BC90CEB952A5}"/>
              </a:ext>
            </a:extLst>
          </p:cNvPr>
          <p:cNvSpPr>
            <a:spLocks noGrp="1"/>
          </p:cNvSpPr>
          <p:nvPr>
            <p:ph type="title"/>
          </p:nvPr>
        </p:nvSpPr>
        <p:spPr/>
        <p:txBody>
          <a:bodyPr/>
          <a:lstStyle/>
          <a:p>
            <a:r>
              <a:rPr lang="de-AT" dirty="0" err="1"/>
              <a:t>Electromagnetics</a:t>
            </a:r>
            <a:endParaRPr lang="de-DE" dirty="0"/>
          </a:p>
        </p:txBody>
      </p:sp>
      <p:sp>
        <p:nvSpPr>
          <p:cNvPr id="3" name="Inhaltsplatzhalter 2">
            <a:extLst>
              <a:ext uri="{FF2B5EF4-FFF2-40B4-BE49-F238E27FC236}">
                <a16:creationId xmlns:a16="http://schemas.microsoft.com/office/drawing/2014/main" id="{DEEA22C7-8114-4645-9ECE-69F5A021F998}"/>
              </a:ext>
            </a:extLst>
          </p:cNvPr>
          <p:cNvSpPr>
            <a:spLocks noGrp="1"/>
          </p:cNvSpPr>
          <p:nvPr>
            <p:ph idx="1"/>
          </p:nvPr>
        </p:nvSpPr>
        <p:spPr/>
        <p:txBody>
          <a:bodyPr/>
          <a:lstStyle/>
          <a:p>
            <a:r>
              <a:rPr lang="de-DE" dirty="0" err="1"/>
              <a:t>However</a:t>
            </a:r>
            <a:r>
              <a:rPr lang="de-DE" dirty="0"/>
              <a:t>, </a:t>
            </a:r>
            <a:r>
              <a:rPr lang="de-DE" dirty="0" err="1"/>
              <a:t>the</a:t>
            </a:r>
            <a:r>
              <a:rPr lang="de-DE" dirty="0"/>
              <a:t> </a:t>
            </a:r>
            <a:r>
              <a:rPr lang="de-DE" dirty="0" err="1"/>
              <a:t>downward</a:t>
            </a:r>
            <a:r>
              <a:rPr lang="de-DE" dirty="0"/>
              <a:t> </a:t>
            </a:r>
            <a:r>
              <a:rPr lang="de-DE" dirty="0" err="1"/>
              <a:t>scalability</a:t>
            </a:r>
            <a:r>
              <a:rPr lang="de-DE" dirty="0"/>
              <a:t> </a:t>
            </a:r>
            <a:r>
              <a:rPr lang="de-DE" dirty="0" err="1"/>
              <a:t>of</a:t>
            </a:r>
            <a:r>
              <a:rPr lang="de-DE" dirty="0"/>
              <a:t> </a:t>
            </a:r>
            <a:r>
              <a:rPr lang="de-DE" dirty="0" err="1"/>
              <a:t>electromagnetic</a:t>
            </a:r>
            <a:r>
              <a:rPr lang="de-DE" dirty="0"/>
              <a:t> </a:t>
            </a:r>
            <a:r>
              <a:rPr lang="de-DE" dirty="0" err="1"/>
              <a:t>actuators</a:t>
            </a:r>
            <a:r>
              <a:rPr lang="de-DE" dirty="0"/>
              <a:t> </a:t>
            </a:r>
            <a:r>
              <a:rPr lang="de-DE" dirty="0" err="1"/>
              <a:t>into</a:t>
            </a:r>
            <a:r>
              <a:rPr lang="de-DE" dirty="0"/>
              <a:t> </a:t>
            </a:r>
            <a:r>
              <a:rPr lang="de-DE" dirty="0" err="1"/>
              <a:t>the</a:t>
            </a:r>
            <a:r>
              <a:rPr lang="de-DE" dirty="0"/>
              <a:t> </a:t>
            </a:r>
            <a:r>
              <a:rPr lang="de-DE" dirty="0" err="1"/>
              <a:t>micro</a:t>
            </a:r>
            <a:r>
              <a:rPr lang="de-DE" dirty="0"/>
              <a:t>- </a:t>
            </a:r>
            <a:r>
              <a:rPr lang="de-DE" dirty="0" err="1"/>
              <a:t>and</a:t>
            </a:r>
            <a:r>
              <a:rPr lang="de-DE" dirty="0"/>
              <a:t> </a:t>
            </a:r>
            <a:r>
              <a:rPr lang="de-DE" dirty="0" err="1"/>
              <a:t>nanorealm</a:t>
            </a:r>
            <a:r>
              <a:rPr lang="de-DE" dirty="0"/>
              <a:t> </a:t>
            </a:r>
            <a:r>
              <a:rPr lang="de-DE" dirty="0" err="1"/>
              <a:t>may</a:t>
            </a:r>
            <a:r>
              <a:rPr lang="de-DE" dirty="0"/>
              <a:t> </a:t>
            </a:r>
            <a:r>
              <a:rPr lang="de-DE" dirty="0" err="1"/>
              <a:t>be</a:t>
            </a:r>
            <a:r>
              <a:rPr lang="de-DE" dirty="0"/>
              <a:t> limited </a:t>
            </a:r>
            <a:r>
              <a:rPr lang="de-DE" dirty="0" err="1"/>
              <a:t>by</a:t>
            </a:r>
            <a:r>
              <a:rPr lang="de-DE" dirty="0"/>
              <a:t> </a:t>
            </a:r>
            <a:r>
              <a:rPr lang="de-DE" dirty="0" err="1"/>
              <a:t>the</a:t>
            </a:r>
            <a:r>
              <a:rPr lang="de-DE" dirty="0"/>
              <a:t> </a:t>
            </a:r>
            <a:r>
              <a:rPr lang="de-DE" b="1" dirty="0" err="1"/>
              <a:t>difficulty</a:t>
            </a:r>
            <a:r>
              <a:rPr lang="de-DE" b="1" dirty="0"/>
              <a:t> </a:t>
            </a:r>
            <a:r>
              <a:rPr lang="de-DE" b="1" dirty="0" err="1"/>
              <a:t>of</a:t>
            </a:r>
            <a:r>
              <a:rPr lang="de-DE" b="1" dirty="0"/>
              <a:t> </a:t>
            </a:r>
            <a:r>
              <a:rPr lang="de-DE" b="1" dirty="0" err="1"/>
              <a:t>fabricating</a:t>
            </a:r>
            <a:r>
              <a:rPr lang="de-DE" b="1" dirty="0"/>
              <a:t> </a:t>
            </a:r>
            <a:r>
              <a:rPr lang="de-DE" b="1" dirty="0" err="1"/>
              <a:t>small</a:t>
            </a:r>
            <a:r>
              <a:rPr lang="de-DE" b="1" dirty="0"/>
              <a:t> </a:t>
            </a:r>
            <a:r>
              <a:rPr lang="de-DE" b="1" dirty="0" err="1"/>
              <a:t>electromagnetic</a:t>
            </a:r>
            <a:r>
              <a:rPr lang="de-DE" b="1" dirty="0"/>
              <a:t> </a:t>
            </a:r>
            <a:r>
              <a:rPr lang="de-DE" b="1" dirty="0" err="1"/>
              <a:t>coils</a:t>
            </a:r>
            <a:r>
              <a:rPr lang="de-DE" dirty="0"/>
              <a:t>. </a:t>
            </a:r>
          </a:p>
          <a:p>
            <a:r>
              <a:rPr lang="de-DE" dirty="0" err="1"/>
              <a:t>Furthermore</a:t>
            </a:r>
            <a:r>
              <a:rPr lang="de-DE" dirty="0"/>
              <a:t>, </a:t>
            </a:r>
            <a:r>
              <a:rPr lang="de-DE" b="1" dirty="0" err="1"/>
              <a:t>most</a:t>
            </a:r>
            <a:r>
              <a:rPr lang="de-DE" b="1" dirty="0"/>
              <a:t> </a:t>
            </a:r>
            <a:r>
              <a:rPr lang="de-DE" b="1" dirty="0" err="1"/>
              <a:t>electromagnetic</a:t>
            </a:r>
            <a:r>
              <a:rPr lang="de-DE" b="1" dirty="0"/>
              <a:t> </a:t>
            </a:r>
            <a:r>
              <a:rPr lang="de-DE" b="1" dirty="0" err="1"/>
              <a:t>devices</a:t>
            </a:r>
            <a:r>
              <a:rPr lang="de-DE" b="1" dirty="0"/>
              <a:t> </a:t>
            </a:r>
            <a:r>
              <a:rPr lang="de-DE" b="1" dirty="0" err="1"/>
              <a:t>require</a:t>
            </a:r>
            <a:r>
              <a:rPr lang="de-DE" b="1" dirty="0"/>
              <a:t> </a:t>
            </a:r>
            <a:r>
              <a:rPr lang="de-DE" b="1" dirty="0" err="1"/>
              <a:t>perpendicularity</a:t>
            </a:r>
            <a:r>
              <a:rPr lang="de-DE" b="1" dirty="0"/>
              <a:t> </a:t>
            </a:r>
            <a:r>
              <a:rPr lang="de-DE" b="1" dirty="0" err="1"/>
              <a:t>between</a:t>
            </a:r>
            <a:r>
              <a:rPr lang="de-DE" b="1" dirty="0"/>
              <a:t> </a:t>
            </a:r>
            <a:r>
              <a:rPr lang="de-DE" b="1" dirty="0" err="1"/>
              <a:t>the</a:t>
            </a:r>
            <a:r>
              <a:rPr lang="de-DE" b="1" dirty="0"/>
              <a:t> </a:t>
            </a:r>
            <a:r>
              <a:rPr lang="de-DE" b="1" dirty="0" err="1"/>
              <a:t>current</a:t>
            </a:r>
            <a:r>
              <a:rPr lang="de-DE" b="1" dirty="0"/>
              <a:t> </a:t>
            </a:r>
            <a:r>
              <a:rPr lang="de-DE" b="1" dirty="0" err="1"/>
              <a:t>conductor</a:t>
            </a:r>
            <a:r>
              <a:rPr lang="de-DE" b="1" dirty="0"/>
              <a:t> </a:t>
            </a:r>
            <a:r>
              <a:rPr lang="de-DE" b="1" dirty="0" err="1"/>
              <a:t>and</a:t>
            </a:r>
            <a:r>
              <a:rPr lang="de-DE" b="1" dirty="0"/>
              <a:t> </a:t>
            </a:r>
            <a:r>
              <a:rPr lang="de-DE" b="1" dirty="0" err="1"/>
              <a:t>the</a:t>
            </a:r>
            <a:r>
              <a:rPr lang="de-DE" b="1" dirty="0"/>
              <a:t> </a:t>
            </a:r>
            <a:r>
              <a:rPr lang="de-DE" b="1" dirty="0" err="1"/>
              <a:t>moving</a:t>
            </a:r>
            <a:r>
              <a:rPr lang="de-DE" b="1" dirty="0"/>
              <a:t> </a:t>
            </a:r>
            <a:r>
              <a:rPr lang="de-DE" b="1" dirty="0" err="1"/>
              <a:t>element</a:t>
            </a:r>
            <a:r>
              <a:rPr lang="de-DE" dirty="0"/>
              <a:t>, </a:t>
            </a:r>
            <a:r>
              <a:rPr lang="de-DE" dirty="0" err="1"/>
              <a:t>presenting</a:t>
            </a:r>
            <a:r>
              <a:rPr lang="de-DE" dirty="0"/>
              <a:t> a </a:t>
            </a:r>
            <a:r>
              <a:rPr lang="de-DE" b="1" dirty="0" err="1"/>
              <a:t>difficulty</a:t>
            </a:r>
            <a:r>
              <a:rPr lang="de-DE" dirty="0"/>
              <a:t> </a:t>
            </a:r>
            <a:r>
              <a:rPr lang="de-DE" dirty="0" err="1"/>
              <a:t>for</a:t>
            </a:r>
            <a:r>
              <a:rPr lang="de-DE" dirty="0"/>
              <a:t> </a:t>
            </a:r>
            <a:r>
              <a:rPr lang="de-DE" dirty="0" err="1"/>
              <a:t>planar</a:t>
            </a:r>
            <a:r>
              <a:rPr lang="de-DE" dirty="0"/>
              <a:t> </a:t>
            </a:r>
            <a:r>
              <a:rPr lang="de-DE" dirty="0" err="1"/>
              <a:t>fabrication</a:t>
            </a:r>
            <a:r>
              <a:rPr lang="de-DE" dirty="0"/>
              <a:t> </a:t>
            </a:r>
            <a:r>
              <a:rPr lang="de-DE" dirty="0" err="1"/>
              <a:t>techniques</a:t>
            </a:r>
            <a:r>
              <a:rPr lang="de-DE" dirty="0"/>
              <a:t> </a:t>
            </a:r>
            <a:r>
              <a:rPr lang="de-DE" dirty="0" err="1"/>
              <a:t>commonly</a:t>
            </a:r>
            <a:r>
              <a:rPr lang="de-DE" dirty="0"/>
              <a:t> </a:t>
            </a:r>
            <a:r>
              <a:rPr lang="de-DE" dirty="0" err="1"/>
              <a:t>used</a:t>
            </a:r>
            <a:r>
              <a:rPr lang="de-DE" dirty="0"/>
              <a:t> </a:t>
            </a:r>
            <a:r>
              <a:rPr lang="de-DE" dirty="0" err="1"/>
              <a:t>to</a:t>
            </a:r>
            <a:r>
              <a:rPr lang="de-DE" dirty="0"/>
              <a:t> </a:t>
            </a:r>
            <a:r>
              <a:rPr lang="de-DE" dirty="0" err="1"/>
              <a:t>make</a:t>
            </a:r>
            <a:r>
              <a:rPr lang="de-DE" dirty="0"/>
              <a:t> </a:t>
            </a:r>
            <a:r>
              <a:rPr lang="de-DE" dirty="0" err="1"/>
              <a:t>silicon</a:t>
            </a:r>
            <a:r>
              <a:rPr lang="de-DE" dirty="0"/>
              <a:t> </a:t>
            </a:r>
            <a:r>
              <a:rPr lang="de-DE" dirty="0" err="1"/>
              <a:t>devices</a:t>
            </a:r>
            <a:r>
              <a:rPr lang="de-DE" dirty="0"/>
              <a:t>. </a:t>
            </a:r>
          </a:p>
          <a:p>
            <a:r>
              <a:rPr lang="de-DE" dirty="0"/>
              <a:t>An </a:t>
            </a:r>
            <a:r>
              <a:rPr lang="de-DE" dirty="0" err="1"/>
              <a:t>important</a:t>
            </a:r>
            <a:r>
              <a:rPr lang="de-DE" dirty="0"/>
              <a:t> </a:t>
            </a:r>
            <a:r>
              <a:rPr lang="de-DE" dirty="0" err="1"/>
              <a:t>advantage</a:t>
            </a:r>
            <a:r>
              <a:rPr lang="de-DE" dirty="0"/>
              <a:t> </a:t>
            </a:r>
            <a:r>
              <a:rPr lang="de-DE" dirty="0" err="1"/>
              <a:t>of</a:t>
            </a:r>
            <a:r>
              <a:rPr lang="de-DE" dirty="0"/>
              <a:t> </a:t>
            </a:r>
            <a:r>
              <a:rPr lang="de-DE" dirty="0" err="1"/>
              <a:t>electromagnetic</a:t>
            </a:r>
            <a:r>
              <a:rPr lang="de-DE" dirty="0"/>
              <a:t> </a:t>
            </a:r>
            <a:r>
              <a:rPr lang="de-DE" dirty="0" err="1"/>
              <a:t>devices</a:t>
            </a:r>
            <a:r>
              <a:rPr lang="de-DE" dirty="0"/>
              <a:t> </a:t>
            </a:r>
            <a:r>
              <a:rPr lang="de-DE" dirty="0" err="1"/>
              <a:t>is</a:t>
            </a:r>
            <a:r>
              <a:rPr lang="de-DE" dirty="0"/>
              <a:t> </a:t>
            </a:r>
            <a:r>
              <a:rPr lang="de-DE" dirty="0" err="1"/>
              <a:t>their</a:t>
            </a:r>
            <a:r>
              <a:rPr lang="de-DE" dirty="0"/>
              <a:t> </a:t>
            </a:r>
            <a:r>
              <a:rPr lang="de-DE" b="1" dirty="0"/>
              <a:t>high </a:t>
            </a:r>
            <a:r>
              <a:rPr lang="de-DE" b="1" dirty="0" err="1"/>
              <a:t>efficiency</a:t>
            </a:r>
            <a:r>
              <a:rPr lang="de-DE" b="1" dirty="0"/>
              <a:t> in </a:t>
            </a:r>
            <a:r>
              <a:rPr lang="de-DE" b="1" dirty="0" err="1"/>
              <a:t>converting</a:t>
            </a:r>
            <a:r>
              <a:rPr lang="de-DE" b="1" dirty="0"/>
              <a:t> </a:t>
            </a:r>
            <a:r>
              <a:rPr lang="de-DE" b="1" dirty="0" err="1"/>
              <a:t>electrical</a:t>
            </a:r>
            <a:r>
              <a:rPr lang="de-DE" b="1" dirty="0"/>
              <a:t> </a:t>
            </a:r>
            <a:r>
              <a:rPr lang="de-DE" b="1" dirty="0" err="1"/>
              <a:t>energy</a:t>
            </a:r>
            <a:r>
              <a:rPr lang="de-DE" b="1" dirty="0"/>
              <a:t> </a:t>
            </a:r>
            <a:r>
              <a:rPr lang="de-DE" b="1" dirty="0" err="1"/>
              <a:t>into</a:t>
            </a:r>
            <a:r>
              <a:rPr lang="de-DE" b="1" dirty="0"/>
              <a:t> </a:t>
            </a:r>
            <a:r>
              <a:rPr lang="de-DE" b="1" dirty="0" err="1"/>
              <a:t>mechanical</a:t>
            </a:r>
            <a:r>
              <a:rPr lang="de-DE" b="1" dirty="0"/>
              <a:t> </a:t>
            </a:r>
            <a:r>
              <a:rPr lang="de-DE" b="1" dirty="0" err="1"/>
              <a:t>work</a:t>
            </a:r>
            <a:r>
              <a:rPr lang="de-DE" dirty="0"/>
              <a:t>. </a:t>
            </a:r>
          </a:p>
          <a:p>
            <a:r>
              <a:rPr lang="de-DE" dirty="0"/>
              <a:t>This </a:t>
            </a:r>
            <a:r>
              <a:rPr lang="de-DE" dirty="0" err="1"/>
              <a:t>translates</a:t>
            </a:r>
            <a:r>
              <a:rPr lang="de-DE" dirty="0"/>
              <a:t> </a:t>
            </a:r>
            <a:r>
              <a:rPr lang="de-DE" dirty="0" err="1"/>
              <a:t>into</a:t>
            </a:r>
            <a:r>
              <a:rPr lang="de-DE" dirty="0"/>
              <a:t> </a:t>
            </a:r>
            <a:r>
              <a:rPr lang="de-DE" dirty="0" err="1"/>
              <a:t>less</a:t>
            </a:r>
            <a:r>
              <a:rPr lang="de-DE" dirty="0"/>
              <a:t> </a:t>
            </a:r>
            <a:r>
              <a:rPr lang="de-DE" dirty="0" err="1"/>
              <a:t>current</a:t>
            </a:r>
            <a:r>
              <a:rPr lang="de-DE" dirty="0"/>
              <a:t> </a:t>
            </a:r>
            <a:r>
              <a:rPr lang="de-DE" dirty="0" err="1"/>
              <a:t>consumption</a:t>
            </a:r>
            <a:r>
              <a:rPr lang="de-DE" dirty="0"/>
              <a:t> </a:t>
            </a:r>
            <a:r>
              <a:rPr lang="de-DE" dirty="0" err="1"/>
              <a:t>from</a:t>
            </a:r>
            <a:r>
              <a:rPr lang="de-DE" dirty="0"/>
              <a:t> </a:t>
            </a:r>
            <a:r>
              <a:rPr lang="de-DE" dirty="0" err="1"/>
              <a:t>the</a:t>
            </a:r>
            <a:r>
              <a:rPr lang="de-DE" dirty="0"/>
              <a:t> power </a:t>
            </a:r>
            <a:r>
              <a:rPr lang="de-DE" dirty="0" err="1"/>
              <a:t>source</a:t>
            </a:r>
            <a:r>
              <a:rPr lang="de-DE" dirty="0"/>
              <a:t>. </a:t>
            </a:r>
            <a:endParaRPr lang="de-AT" dirty="0"/>
          </a:p>
          <a:p>
            <a:endParaRPr lang="de-DE" dirty="0"/>
          </a:p>
        </p:txBody>
      </p:sp>
      <p:sp>
        <p:nvSpPr>
          <p:cNvPr id="4" name="Textfeld 3">
            <a:extLst>
              <a:ext uri="{FF2B5EF4-FFF2-40B4-BE49-F238E27FC236}">
                <a16:creationId xmlns:a16="http://schemas.microsoft.com/office/drawing/2014/main" id="{7FCBECB5-F32F-E342-AFED-DBAB33C7BB36}"/>
              </a:ext>
            </a:extLst>
          </p:cNvPr>
          <p:cNvSpPr txBox="1"/>
          <p:nvPr/>
        </p:nvSpPr>
        <p:spPr>
          <a:xfrm>
            <a:off x="9491453" y="6492875"/>
            <a:ext cx="2445157" cy="369332"/>
          </a:xfrm>
          <a:prstGeom prst="rect">
            <a:avLst/>
          </a:prstGeom>
          <a:noFill/>
        </p:spPr>
        <p:txBody>
          <a:bodyPr wrap="none" rtlCol="0">
            <a:spAutoFit/>
          </a:bodyPr>
          <a:lstStyle/>
          <a:p>
            <a:r>
              <a:rPr lang="de-AT" dirty="0" err="1"/>
              <a:t>Actuation</a:t>
            </a:r>
            <a:r>
              <a:rPr lang="de-AT" dirty="0"/>
              <a:t> at </a:t>
            </a:r>
            <a:r>
              <a:rPr lang="de-AT" dirty="0" err="1"/>
              <a:t>Nanoscales</a:t>
            </a:r>
            <a:endParaRPr lang="de-AT" dirty="0"/>
          </a:p>
        </p:txBody>
      </p:sp>
    </p:spTree>
    <p:extLst>
      <p:ext uri="{BB962C8B-B14F-4D97-AF65-F5344CB8AC3E}">
        <p14:creationId xmlns:p14="http://schemas.microsoft.com/office/powerpoint/2010/main" val="19283874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C7B8EE-C6EE-6742-9CB2-CC76838BCDDD}"/>
              </a:ext>
            </a:extLst>
          </p:cNvPr>
          <p:cNvSpPr>
            <a:spLocks noGrp="1"/>
          </p:cNvSpPr>
          <p:nvPr>
            <p:ph type="title"/>
          </p:nvPr>
        </p:nvSpPr>
        <p:spPr/>
        <p:txBody>
          <a:bodyPr/>
          <a:lstStyle/>
          <a:p>
            <a:r>
              <a:rPr lang="de-AT" dirty="0" err="1"/>
              <a:t>Piezoelectrics</a:t>
            </a:r>
            <a:endParaRPr lang="de-DE" dirty="0"/>
          </a:p>
        </p:txBody>
      </p:sp>
      <p:sp>
        <p:nvSpPr>
          <p:cNvPr id="3" name="Inhaltsplatzhalter 2">
            <a:extLst>
              <a:ext uri="{FF2B5EF4-FFF2-40B4-BE49-F238E27FC236}">
                <a16:creationId xmlns:a16="http://schemas.microsoft.com/office/drawing/2014/main" id="{C36B2498-3B1D-7942-BB5D-BF1211436C3B}"/>
              </a:ext>
            </a:extLst>
          </p:cNvPr>
          <p:cNvSpPr>
            <a:spLocks noGrp="1"/>
          </p:cNvSpPr>
          <p:nvPr>
            <p:ph idx="1"/>
          </p:nvPr>
        </p:nvSpPr>
        <p:spPr/>
        <p:txBody>
          <a:bodyPr/>
          <a:lstStyle/>
          <a:p>
            <a:r>
              <a:rPr lang="de-DE" dirty="0" err="1"/>
              <a:t>Piezoelectric</a:t>
            </a:r>
            <a:r>
              <a:rPr lang="de-DE" dirty="0"/>
              <a:t> </a:t>
            </a:r>
            <a:r>
              <a:rPr lang="de-DE" dirty="0" err="1"/>
              <a:t>motion</a:t>
            </a:r>
            <a:r>
              <a:rPr lang="de-DE" dirty="0"/>
              <a:t> </a:t>
            </a:r>
            <a:r>
              <a:rPr lang="de-DE" dirty="0" err="1"/>
              <a:t>arises</a:t>
            </a:r>
            <a:r>
              <a:rPr lang="de-DE" dirty="0"/>
              <a:t> </a:t>
            </a:r>
            <a:r>
              <a:rPr lang="de-DE" dirty="0" err="1"/>
              <a:t>from</a:t>
            </a:r>
            <a:r>
              <a:rPr lang="de-DE" dirty="0"/>
              <a:t> </a:t>
            </a:r>
            <a:r>
              <a:rPr lang="de-DE" dirty="0" err="1"/>
              <a:t>the</a:t>
            </a:r>
            <a:r>
              <a:rPr lang="de-DE" dirty="0"/>
              <a:t> </a:t>
            </a:r>
            <a:r>
              <a:rPr lang="de-DE" b="1" dirty="0"/>
              <a:t>dimensional </a:t>
            </a:r>
            <a:r>
              <a:rPr lang="de-DE" b="1" dirty="0" err="1"/>
              <a:t>changes</a:t>
            </a:r>
            <a:r>
              <a:rPr lang="de-DE" dirty="0"/>
              <a:t> </a:t>
            </a:r>
            <a:r>
              <a:rPr lang="de-DE" dirty="0" err="1"/>
              <a:t>generated</a:t>
            </a:r>
            <a:r>
              <a:rPr lang="de-DE" dirty="0"/>
              <a:t> in </a:t>
            </a:r>
            <a:r>
              <a:rPr lang="de-DE" dirty="0" err="1"/>
              <a:t>certain</a:t>
            </a:r>
            <a:r>
              <a:rPr lang="de-DE" dirty="0"/>
              <a:t> </a:t>
            </a:r>
            <a:r>
              <a:rPr lang="de-DE" dirty="0" err="1"/>
              <a:t>crystalline</a:t>
            </a:r>
            <a:r>
              <a:rPr lang="de-DE" dirty="0"/>
              <a:t> </a:t>
            </a:r>
            <a:r>
              <a:rPr lang="de-DE" dirty="0" err="1"/>
              <a:t>materials</a:t>
            </a:r>
            <a:r>
              <a:rPr lang="de-DE" dirty="0"/>
              <a:t> </a:t>
            </a:r>
            <a:r>
              <a:rPr lang="de-DE" b="1" dirty="0" err="1"/>
              <a:t>when</a:t>
            </a:r>
            <a:r>
              <a:rPr lang="de-DE" b="1" dirty="0"/>
              <a:t> </a:t>
            </a:r>
            <a:r>
              <a:rPr lang="de-DE" b="1" dirty="0" err="1"/>
              <a:t>subjected</a:t>
            </a:r>
            <a:r>
              <a:rPr lang="de-DE" b="1" dirty="0"/>
              <a:t> </a:t>
            </a:r>
            <a:r>
              <a:rPr lang="de-DE" b="1" dirty="0" err="1"/>
              <a:t>to</a:t>
            </a:r>
            <a:r>
              <a:rPr lang="de-DE" b="1" dirty="0"/>
              <a:t> an </a:t>
            </a:r>
            <a:r>
              <a:rPr lang="de-DE" b="1" dirty="0" err="1"/>
              <a:t>electric</a:t>
            </a:r>
            <a:r>
              <a:rPr lang="de-DE" b="1" dirty="0"/>
              <a:t> </a:t>
            </a:r>
            <a:r>
              <a:rPr lang="de-DE" b="1" dirty="0" err="1"/>
              <a:t>field</a:t>
            </a:r>
            <a:r>
              <a:rPr lang="de-DE" b="1" dirty="0"/>
              <a:t> </a:t>
            </a:r>
            <a:r>
              <a:rPr lang="de-DE" b="1" dirty="0" err="1"/>
              <a:t>or</a:t>
            </a:r>
            <a:r>
              <a:rPr lang="de-DE" b="1" dirty="0"/>
              <a:t> </a:t>
            </a:r>
            <a:r>
              <a:rPr lang="de-DE" b="1" dirty="0" err="1"/>
              <a:t>to</a:t>
            </a:r>
            <a:r>
              <a:rPr lang="de-DE" b="1" dirty="0"/>
              <a:t> an </a:t>
            </a:r>
            <a:r>
              <a:rPr lang="de-DE" b="1" dirty="0" err="1"/>
              <a:t>electric</a:t>
            </a:r>
            <a:r>
              <a:rPr lang="de-DE" b="1" dirty="0"/>
              <a:t> </a:t>
            </a:r>
            <a:r>
              <a:rPr lang="de-DE" b="1" dirty="0" err="1"/>
              <a:t>charge</a:t>
            </a:r>
            <a:r>
              <a:rPr lang="de-DE" dirty="0"/>
              <a:t>. </a:t>
            </a:r>
          </a:p>
          <a:p>
            <a:r>
              <a:rPr lang="de-DE" dirty="0" err="1"/>
              <a:t>Structures</a:t>
            </a:r>
            <a:r>
              <a:rPr lang="de-DE" dirty="0"/>
              <a:t> </a:t>
            </a:r>
            <a:r>
              <a:rPr lang="de-DE" dirty="0" err="1"/>
              <a:t>can</a:t>
            </a:r>
            <a:r>
              <a:rPr lang="de-DE" dirty="0"/>
              <a:t> </a:t>
            </a:r>
            <a:r>
              <a:rPr lang="de-DE" dirty="0" err="1"/>
              <a:t>be</a:t>
            </a:r>
            <a:r>
              <a:rPr lang="de-DE" dirty="0"/>
              <a:t> </a:t>
            </a:r>
            <a:r>
              <a:rPr lang="de-DE" dirty="0" err="1"/>
              <a:t>built</a:t>
            </a:r>
            <a:r>
              <a:rPr lang="de-DE" dirty="0"/>
              <a:t> </a:t>
            </a:r>
            <a:r>
              <a:rPr lang="de-DE" dirty="0" err="1"/>
              <a:t>which</a:t>
            </a:r>
            <a:r>
              <a:rPr lang="de-DE" dirty="0"/>
              <a:t> </a:t>
            </a:r>
            <a:r>
              <a:rPr lang="de-DE" dirty="0" err="1"/>
              <a:t>gather</a:t>
            </a:r>
            <a:r>
              <a:rPr lang="de-DE" dirty="0"/>
              <a:t> </a:t>
            </a:r>
            <a:r>
              <a:rPr lang="de-DE" dirty="0" err="1"/>
              <a:t>and</a:t>
            </a:r>
            <a:r>
              <a:rPr lang="de-DE" dirty="0"/>
              <a:t> </a:t>
            </a:r>
            <a:r>
              <a:rPr lang="de-DE" dirty="0" err="1"/>
              <a:t>focus</a:t>
            </a:r>
            <a:r>
              <a:rPr lang="de-DE" dirty="0"/>
              <a:t> </a:t>
            </a:r>
            <a:r>
              <a:rPr lang="de-DE" dirty="0" err="1"/>
              <a:t>the</a:t>
            </a:r>
            <a:r>
              <a:rPr lang="de-DE" dirty="0"/>
              <a:t> </a:t>
            </a:r>
            <a:r>
              <a:rPr lang="de-DE" dirty="0" err="1"/>
              <a:t>force</a:t>
            </a:r>
            <a:r>
              <a:rPr lang="de-DE" dirty="0"/>
              <a:t> </a:t>
            </a:r>
            <a:r>
              <a:rPr lang="de-DE" dirty="0" err="1"/>
              <a:t>of</a:t>
            </a:r>
            <a:r>
              <a:rPr lang="de-DE" dirty="0"/>
              <a:t> </a:t>
            </a:r>
            <a:r>
              <a:rPr lang="de-DE" dirty="0" err="1"/>
              <a:t>the</a:t>
            </a:r>
            <a:r>
              <a:rPr lang="de-DE" dirty="0"/>
              <a:t> dimensional </a:t>
            </a:r>
            <a:r>
              <a:rPr lang="de-DE" dirty="0" err="1"/>
              <a:t>changes</a:t>
            </a:r>
            <a:r>
              <a:rPr lang="de-DE" dirty="0"/>
              <a:t>, </a:t>
            </a:r>
            <a:r>
              <a:rPr lang="de-DE" dirty="0" err="1"/>
              <a:t>and</a:t>
            </a:r>
            <a:r>
              <a:rPr lang="de-DE" dirty="0"/>
              <a:t> </a:t>
            </a:r>
            <a:r>
              <a:rPr lang="de-DE" dirty="0" err="1"/>
              <a:t>harness</a:t>
            </a:r>
            <a:r>
              <a:rPr lang="de-DE" dirty="0"/>
              <a:t> </a:t>
            </a:r>
            <a:r>
              <a:rPr lang="de-DE" dirty="0" err="1"/>
              <a:t>them</a:t>
            </a:r>
            <a:r>
              <a:rPr lang="de-DE" dirty="0"/>
              <a:t> </a:t>
            </a:r>
            <a:r>
              <a:rPr lang="de-DE" dirty="0" err="1"/>
              <a:t>to</a:t>
            </a:r>
            <a:r>
              <a:rPr lang="de-DE" dirty="0"/>
              <a:t> </a:t>
            </a:r>
            <a:r>
              <a:rPr lang="de-DE" dirty="0" err="1"/>
              <a:t>create</a:t>
            </a:r>
            <a:r>
              <a:rPr lang="de-DE" dirty="0"/>
              <a:t> </a:t>
            </a:r>
            <a:r>
              <a:rPr lang="de-DE" dirty="0" err="1"/>
              <a:t>motion</a:t>
            </a:r>
            <a:r>
              <a:rPr lang="de-DE" dirty="0"/>
              <a:t>. </a:t>
            </a:r>
          </a:p>
          <a:p>
            <a:r>
              <a:rPr lang="de-DE" dirty="0" err="1"/>
              <a:t>Typical</a:t>
            </a:r>
            <a:r>
              <a:rPr lang="de-DE" dirty="0"/>
              <a:t> </a:t>
            </a:r>
            <a:r>
              <a:rPr lang="de-DE" dirty="0" err="1"/>
              <a:t>piezoelectric</a:t>
            </a:r>
            <a:r>
              <a:rPr lang="de-DE" dirty="0"/>
              <a:t> </a:t>
            </a:r>
            <a:r>
              <a:rPr lang="de-DE" dirty="0" err="1"/>
              <a:t>materials</a:t>
            </a:r>
            <a:r>
              <a:rPr lang="de-DE" dirty="0"/>
              <a:t> </a:t>
            </a:r>
            <a:r>
              <a:rPr lang="de-DE" dirty="0" err="1"/>
              <a:t>include</a:t>
            </a:r>
            <a:r>
              <a:rPr lang="de-DE" dirty="0"/>
              <a:t> </a:t>
            </a:r>
            <a:r>
              <a:rPr lang="de-DE" b="1" dirty="0" err="1"/>
              <a:t>quartz</a:t>
            </a:r>
            <a:r>
              <a:rPr lang="de-DE" dirty="0"/>
              <a:t> (SiO</a:t>
            </a:r>
            <a:r>
              <a:rPr lang="de-DE" baseline="-25000" dirty="0"/>
              <a:t>2</a:t>
            </a:r>
            <a:r>
              <a:rPr lang="de-DE" dirty="0"/>
              <a:t>), </a:t>
            </a:r>
            <a:r>
              <a:rPr lang="de-DE" b="1" dirty="0" err="1"/>
              <a:t>lead</a:t>
            </a:r>
            <a:r>
              <a:rPr lang="de-DE" b="1" dirty="0"/>
              <a:t> </a:t>
            </a:r>
            <a:r>
              <a:rPr lang="de-DE" b="1" dirty="0" err="1"/>
              <a:t>zirconate</a:t>
            </a:r>
            <a:r>
              <a:rPr lang="de-DE" b="1" dirty="0"/>
              <a:t> </a:t>
            </a:r>
            <a:r>
              <a:rPr lang="de-DE" b="1" dirty="0" err="1"/>
              <a:t>titanate</a:t>
            </a:r>
            <a:r>
              <a:rPr lang="de-DE" dirty="0"/>
              <a:t> (PZT), </a:t>
            </a:r>
            <a:r>
              <a:rPr lang="de-DE" b="1" dirty="0" err="1"/>
              <a:t>lithium</a:t>
            </a:r>
            <a:r>
              <a:rPr lang="de-DE" b="1" dirty="0"/>
              <a:t> </a:t>
            </a:r>
            <a:r>
              <a:rPr lang="de-DE" b="1" dirty="0" err="1"/>
              <a:t>niobate</a:t>
            </a:r>
            <a:r>
              <a:rPr lang="de-DE" dirty="0"/>
              <a:t>, </a:t>
            </a:r>
            <a:r>
              <a:rPr lang="de-DE" dirty="0" err="1"/>
              <a:t>and</a:t>
            </a:r>
            <a:r>
              <a:rPr lang="de-DE" dirty="0"/>
              <a:t> </a:t>
            </a:r>
            <a:r>
              <a:rPr lang="de-DE" b="1" dirty="0" err="1"/>
              <a:t>polymers</a:t>
            </a:r>
            <a:r>
              <a:rPr lang="de-DE" dirty="0"/>
              <a:t> such </a:t>
            </a:r>
            <a:r>
              <a:rPr lang="de-DE" dirty="0" err="1"/>
              <a:t>as</a:t>
            </a:r>
            <a:r>
              <a:rPr lang="de-DE" dirty="0"/>
              <a:t> </a:t>
            </a:r>
            <a:r>
              <a:rPr lang="de-DE" dirty="0" err="1"/>
              <a:t>polyvinyledene</a:t>
            </a:r>
            <a:r>
              <a:rPr lang="de-DE" dirty="0"/>
              <a:t> </a:t>
            </a:r>
            <a:r>
              <a:rPr lang="de-DE" dirty="0" err="1"/>
              <a:t>fluoride</a:t>
            </a:r>
            <a:r>
              <a:rPr lang="de-DE" dirty="0"/>
              <a:t> (PVDF). </a:t>
            </a:r>
            <a:endParaRPr lang="de-AT" dirty="0"/>
          </a:p>
          <a:p>
            <a:endParaRPr lang="de-DE" dirty="0"/>
          </a:p>
        </p:txBody>
      </p:sp>
      <p:sp>
        <p:nvSpPr>
          <p:cNvPr id="4" name="Textfeld 3">
            <a:extLst>
              <a:ext uri="{FF2B5EF4-FFF2-40B4-BE49-F238E27FC236}">
                <a16:creationId xmlns:a16="http://schemas.microsoft.com/office/drawing/2014/main" id="{8F644536-DCB1-7D4B-B378-00EB8704B2AC}"/>
              </a:ext>
            </a:extLst>
          </p:cNvPr>
          <p:cNvSpPr txBox="1"/>
          <p:nvPr/>
        </p:nvSpPr>
        <p:spPr>
          <a:xfrm>
            <a:off x="9491453" y="6492875"/>
            <a:ext cx="2445157" cy="369332"/>
          </a:xfrm>
          <a:prstGeom prst="rect">
            <a:avLst/>
          </a:prstGeom>
          <a:noFill/>
        </p:spPr>
        <p:txBody>
          <a:bodyPr wrap="none" rtlCol="0">
            <a:spAutoFit/>
          </a:bodyPr>
          <a:lstStyle/>
          <a:p>
            <a:r>
              <a:rPr lang="de-AT" dirty="0" err="1"/>
              <a:t>Actuation</a:t>
            </a:r>
            <a:r>
              <a:rPr lang="de-AT" dirty="0"/>
              <a:t> at </a:t>
            </a:r>
            <a:r>
              <a:rPr lang="de-AT" dirty="0" err="1"/>
              <a:t>Nanoscales</a:t>
            </a:r>
            <a:endParaRPr lang="de-AT" dirty="0"/>
          </a:p>
        </p:txBody>
      </p:sp>
    </p:spTree>
    <p:extLst>
      <p:ext uri="{BB962C8B-B14F-4D97-AF65-F5344CB8AC3E}">
        <p14:creationId xmlns:p14="http://schemas.microsoft.com/office/powerpoint/2010/main" val="11923680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C7B8EE-C6EE-6742-9CB2-CC76838BCDDD}"/>
              </a:ext>
            </a:extLst>
          </p:cNvPr>
          <p:cNvSpPr>
            <a:spLocks noGrp="1"/>
          </p:cNvSpPr>
          <p:nvPr>
            <p:ph type="title"/>
          </p:nvPr>
        </p:nvSpPr>
        <p:spPr/>
        <p:txBody>
          <a:bodyPr/>
          <a:lstStyle/>
          <a:p>
            <a:r>
              <a:rPr lang="de-AT" dirty="0" err="1"/>
              <a:t>Piezoelectrics</a:t>
            </a:r>
            <a:endParaRPr lang="de-DE" dirty="0"/>
          </a:p>
        </p:txBody>
      </p:sp>
      <p:sp>
        <p:nvSpPr>
          <p:cNvPr id="3" name="Inhaltsplatzhalter 2">
            <a:extLst>
              <a:ext uri="{FF2B5EF4-FFF2-40B4-BE49-F238E27FC236}">
                <a16:creationId xmlns:a16="http://schemas.microsoft.com/office/drawing/2014/main" id="{C36B2498-3B1D-7942-BB5D-BF1211436C3B}"/>
              </a:ext>
            </a:extLst>
          </p:cNvPr>
          <p:cNvSpPr>
            <a:spLocks noGrp="1"/>
          </p:cNvSpPr>
          <p:nvPr>
            <p:ph idx="1"/>
          </p:nvPr>
        </p:nvSpPr>
        <p:spPr/>
        <p:txBody>
          <a:bodyPr/>
          <a:lstStyle/>
          <a:p>
            <a:r>
              <a:rPr lang="de-DE" dirty="0" err="1"/>
              <a:t>Piezoelectric</a:t>
            </a:r>
            <a:r>
              <a:rPr lang="de-DE" dirty="0"/>
              <a:t> </a:t>
            </a:r>
            <a:r>
              <a:rPr lang="de-DE" dirty="0" err="1"/>
              <a:t>materials</a:t>
            </a:r>
            <a:r>
              <a:rPr lang="de-DE" dirty="0"/>
              <a:t> </a:t>
            </a:r>
            <a:r>
              <a:rPr lang="de-DE" b="1" dirty="0" err="1"/>
              <a:t>respond</a:t>
            </a:r>
            <a:r>
              <a:rPr lang="de-DE" b="1" dirty="0"/>
              <a:t> </a:t>
            </a:r>
            <a:r>
              <a:rPr lang="de-DE" b="1" dirty="0" err="1"/>
              <a:t>very</a:t>
            </a:r>
            <a:r>
              <a:rPr lang="de-DE" b="1" dirty="0"/>
              <a:t> </a:t>
            </a:r>
            <a:r>
              <a:rPr lang="de-DE" b="1" dirty="0" err="1"/>
              <a:t>quickly</a:t>
            </a:r>
            <a:r>
              <a:rPr lang="de-DE" b="1" dirty="0"/>
              <a:t> </a:t>
            </a:r>
            <a:r>
              <a:rPr lang="de-DE" dirty="0" err="1"/>
              <a:t>to</a:t>
            </a:r>
            <a:r>
              <a:rPr lang="de-DE" dirty="0"/>
              <a:t> </a:t>
            </a:r>
            <a:r>
              <a:rPr lang="de-DE" dirty="0" err="1"/>
              <a:t>changes</a:t>
            </a:r>
            <a:r>
              <a:rPr lang="de-DE" dirty="0"/>
              <a:t> in </a:t>
            </a:r>
            <a:r>
              <a:rPr lang="de-DE" dirty="0" err="1"/>
              <a:t>voltages</a:t>
            </a:r>
            <a:r>
              <a:rPr lang="de-DE" dirty="0"/>
              <a:t> </a:t>
            </a:r>
            <a:r>
              <a:rPr lang="de-DE" dirty="0" err="1"/>
              <a:t>and</a:t>
            </a:r>
            <a:r>
              <a:rPr lang="de-DE" dirty="0"/>
              <a:t> </a:t>
            </a:r>
            <a:r>
              <a:rPr lang="de-DE" dirty="0" err="1"/>
              <a:t>with</a:t>
            </a:r>
            <a:r>
              <a:rPr lang="de-DE" dirty="0"/>
              <a:t> </a:t>
            </a:r>
            <a:r>
              <a:rPr lang="de-DE" dirty="0" err="1"/>
              <a:t>great</a:t>
            </a:r>
            <a:r>
              <a:rPr lang="de-DE" dirty="0"/>
              <a:t> </a:t>
            </a:r>
            <a:r>
              <a:rPr lang="de-DE" dirty="0" err="1"/>
              <a:t>repeatability</a:t>
            </a:r>
            <a:r>
              <a:rPr lang="de-DE" dirty="0"/>
              <a:t>. </a:t>
            </a:r>
          </a:p>
          <a:p>
            <a:r>
              <a:rPr lang="de-DE" dirty="0" err="1"/>
              <a:t>They</a:t>
            </a:r>
            <a:r>
              <a:rPr lang="de-DE" dirty="0"/>
              <a:t> </a:t>
            </a:r>
            <a:r>
              <a:rPr lang="de-DE" dirty="0" err="1"/>
              <a:t>can</a:t>
            </a:r>
            <a:r>
              <a:rPr lang="de-DE" dirty="0"/>
              <a:t> </a:t>
            </a:r>
            <a:r>
              <a:rPr lang="de-DE" dirty="0" err="1"/>
              <a:t>be</a:t>
            </a:r>
            <a:r>
              <a:rPr lang="de-DE" dirty="0"/>
              <a:t> </a:t>
            </a:r>
            <a:r>
              <a:rPr lang="de-DE" b="1" dirty="0" err="1"/>
              <a:t>used</a:t>
            </a:r>
            <a:r>
              <a:rPr lang="de-DE" b="1" dirty="0"/>
              <a:t> </a:t>
            </a:r>
            <a:r>
              <a:rPr lang="de-DE" b="1" dirty="0" err="1"/>
              <a:t>to</a:t>
            </a:r>
            <a:r>
              <a:rPr lang="de-DE" b="1" dirty="0"/>
              <a:t> </a:t>
            </a:r>
            <a:r>
              <a:rPr lang="de-DE" b="1" dirty="0" err="1"/>
              <a:t>generate</a:t>
            </a:r>
            <a:r>
              <a:rPr lang="de-DE" b="1" dirty="0"/>
              <a:t> </a:t>
            </a:r>
            <a:r>
              <a:rPr lang="de-DE" b="1" dirty="0" err="1"/>
              <a:t>precise</a:t>
            </a:r>
            <a:r>
              <a:rPr lang="de-DE" b="1" dirty="0"/>
              <a:t> </a:t>
            </a:r>
            <a:r>
              <a:rPr lang="de-DE" b="1" dirty="0" err="1"/>
              <a:t>motions</a:t>
            </a:r>
            <a:r>
              <a:rPr lang="de-DE" b="1" dirty="0"/>
              <a:t> </a:t>
            </a:r>
            <a:r>
              <a:rPr lang="de-DE" dirty="0" err="1"/>
              <a:t>with</a:t>
            </a:r>
            <a:r>
              <a:rPr lang="de-DE" dirty="0"/>
              <a:t> </a:t>
            </a:r>
            <a:r>
              <a:rPr lang="de-DE" dirty="0" err="1"/>
              <a:t>repeatable</a:t>
            </a:r>
            <a:r>
              <a:rPr lang="de-DE" dirty="0"/>
              <a:t> </a:t>
            </a:r>
            <a:r>
              <a:rPr lang="de-DE" dirty="0" err="1"/>
              <a:t>oscillations</a:t>
            </a:r>
            <a:r>
              <a:rPr lang="de-DE" dirty="0"/>
              <a:t>, </a:t>
            </a:r>
            <a:r>
              <a:rPr lang="de-DE" dirty="0" err="1"/>
              <a:t>as</a:t>
            </a:r>
            <a:r>
              <a:rPr lang="de-DE" dirty="0"/>
              <a:t> in </a:t>
            </a:r>
            <a:r>
              <a:rPr lang="de-DE" dirty="0" err="1"/>
              <a:t>quartz</a:t>
            </a:r>
            <a:r>
              <a:rPr lang="de-DE" dirty="0"/>
              <a:t> </a:t>
            </a:r>
            <a:r>
              <a:rPr lang="de-DE" dirty="0" err="1"/>
              <a:t>timing</a:t>
            </a:r>
            <a:r>
              <a:rPr lang="de-DE" dirty="0"/>
              <a:t> </a:t>
            </a:r>
            <a:r>
              <a:rPr lang="de-DE" dirty="0" err="1"/>
              <a:t>crystals</a:t>
            </a:r>
            <a:r>
              <a:rPr lang="de-DE" dirty="0"/>
              <a:t> </a:t>
            </a:r>
            <a:r>
              <a:rPr lang="de-DE" dirty="0" err="1"/>
              <a:t>used</a:t>
            </a:r>
            <a:r>
              <a:rPr lang="de-DE" dirty="0"/>
              <a:t> in </a:t>
            </a:r>
            <a:r>
              <a:rPr lang="de-DE" dirty="0" err="1"/>
              <a:t>many</a:t>
            </a:r>
            <a:r>
              <a:rPr lang="de-DE" dirty="0"/>
              <a:t> electronic </a:t>
            </a:r>
            <a:r>
              <a:rPr lang="de-DE" dirty="0" err="1"/>
              <a:t>devices</a:t>
            </a:r>
            <a:r>
              <a:rPr lang="de-DE" dirty="0"/>
              <a:t>. </a:t>
            </a:r>
          </a:p>
          <a:p>
            <a:r>
              <a:rPr lang="de-DE" dirty="0" err="1"/>
              <a:t>Piezo</a:t>
            </a:r>
            <a:r>
              <a:rPr lang="de-DE" dirty="0"/>
              <a:t> </a:t>
            </a:r>
            <a:r>
              <a:rPr lang="de-DE" dirty="0" err="1"/>
              <a:t>materials</a:t>
            </a:r>
            <a:r>
              <a:rPr lang="de-DE" dirty="0"/>
              <a:t> </a:t>
            </a:r>
            <a:r>
              <a:rPr lang="de-DE" dirty="0" err="1"/>
              <a:t>can</a:t>
            </a:r>
            <a:r>
              <a:rPr lang="de-DE" dirty="0"/>
              <a:t> also </a:t>
            </a:r>
            <a:r>
              <a:rPr lang="de-DE" dirty="0" err="1"/>
              <a:t>act</a:t>
            </a:r>
            <a:r>
              <a:rPr lang="de-DE" dirty="0"/>
              <a:t> </a:t>
            </a:r>
            <a:r>
              <a:rPr lang="de-DE" dirty="0" err="1"/>
              <a:t>as</a:t>
            </a:r>
            <a:r>
              <a:rPr lang="de-DE" dirty="0"/>
              <a:t> </a:t>
            </a:r>
            <a:r>
              <a:rPr lang="de-DE" b="1" dirty="0" err="1"/>
              <a:t>sensors</a:t>
            </a:r>
            <a:r>
              <a:rPr lang="de-DE" dirty="0"/>
              <a:t>, </a:t>
            </a:r>
            <a:r>
              <a:rPr lang="de-DE" dirty="0" err="1"/>
              <a:t>converting</a:t>
            </a:r>
            <a:r>
              <a:rPr lang="de-DE" dirty="0"/>
              <a:t> </a:t>
            </a:r>
            <a:r>
              <a:rPr lang="de-DE" dirty="0" err="1"/>
              <a:t>tension</a:t>
            </a:r>
            <a:r>
              <a:rPr lang="de-DE" dirty="0"/>
              <a:t> </a:t>
            </a:r>
            <a:r>
              <a:rPr lang="de-DE" dirty="0" err="1"/>
              <a:t>or</a:t>
            </a:r>
            <a:r>
              <a:rPr lang="de-DE" dirty="0"/>
              <a:t> </a:t>
            </a:r>
            <a:r>
              <a:rPr lang="de-DE" dirty="0" err="1"/>
              <a:t>compression</a:t>
            </a:r>
            <a:r>
              <a:rPr lang="de-DE" dirty="0"/>
              <a:t> </a:t>
            </a:r>
            <a:r>
              <a:rPr lang="de-DE" dirty="0" err="1"/>
              <a:t>strains</a:t>
            </a:r>
            <a:r>
              <a:rPr lang="de-DE" dirty="0"/>
              <a:t> </a:t>
            </a:r>
            <a:r>
              <a:rPr lang="de-DE" dirty="0" err="1"/>
              <a:t>to</a:t>
            </a:r>
            <a:r>
              <a:rPr lang="de-DE" dirty="0"/>
              <a:t> </a:t>
            </a:r>
            <a:r>
              <a:rPr lang="de-DE" dirty="0" err="1"/>
              <a:t>voltages</a:t>
            </a:r>
            <a:r>
              <a:rPr lang="de-DE" dirty="0"/>
              <a:t>. </a:t>
            </a:r>
            <a:endParaRPr lang="de-AT" dirty="0"/>
          </a:p>
          <a:p>
            <a:endParaRPr lang="de-DE" dirty="0"/>
          </a:p>
        </p:txBody>
      </p:sp>
      <p:pic>
        <p:nvPicPr>
          <p:cNvPr id="6" name="Grafik 5">
            <a:extLst>
              <a:ext uri="{FF2B5EF4-FFF2-40B4-BE49-F238E27FC236}">
                <a16:creationId xmlns:a16="http://schemas.microsoft.com/office/drawing/2014/main" id="{051648AB-ED58-2D4A-ADCD-A778B07932E1}"/>
              </a:ext>
            </a:extLst>
          </p:cNvPr>
          <p:cNvPicPr>
            <a:picLocks noChangeAspect="1"/>
          </p:cNvPicPr>
          <p:nvPr/>
        </p:nvPicPr>
        <p:blipFill>
          <a:blip r:embed="rId2"/>
          <a:stretch>
            <a:fillRect/>
          </a:stretch>
        </p:blipFill>
        <p:spPr>
          <a:xfrm>
            <a:off x="9409044" y="3886163"/>
            <a:ext cx="2954951" cy="2971837"/>
          </a:xfrm>
          <a:prstGeom prst="rect">
            <a:avLst/>
          </a:prstGeom>
        </p:spPr>
      </p:pic>
      <p:sp>
        <p:nvSpPr>
          <p:cNvPr id="7" name="Textfeld 6">
            <a:extLst>
              <a:ext uri="{FF2B5EF4-FFF2-40B4-BE49-F238E27FC236}">
                <a16:creationId xmlns:a16="http://schemas.microsoft.com/office/drawing/2014/main" id="{B92FFD07-D648-0D40-8C91-41F39CC057BD}"/>
              </a:ext>
            </a:extLst>
          </p:cNvPr>
          <p:cNvSpPr txBox="1"/>
          <p:nvPr/>
        </p:nvSpPr>
        <p:spPr>
          <a:xfrm>
            <a:off x="0" y="6488668"/>
            <a:ext cx="2445157" cy="369332"/>
          </a:xfrm>
          <a:prstGeom prst="rect">
            <a:avLst/>
          </a:prstGeom>
          <a:noFill/>
        </p:spPr>
        <p:txBody>
          <a:bodyPr wrap="none" rtlCol="0">
            <a:spAutoFit/>
          </a:bodyPr>
          <a:lstStyle/>
          <a:p>
            <a:r>
              <a:rPr lang="de-AT" dirty="0" err="1"/>
              <a:t>Actuation</a:t>
            </a:r>
            <a:r>
              <a:rPr lang="de-AT" dirty="0"/>
              <a:t> at </a:t>
            </a:r>
            <a:r>
              <a:rPr lang="de-AT" dirty="0" err="1"/>
              <a:t>Nanoscales</a:t>
            </a:r>
            <a:endParaRPr lang="de-AT" dirty="0"/>
          </a:p>
        </p:txBody>
      </p:sp>
    </p:spTree>
    <p:extLst>
      <p:ext uri="{BB962C8B-B14F-4D97-AF65-F5344CB8AC3E}">
        <p14:creationId xmlns:p14="http://schemas.microsoft.com/office/powerpoint/2010/main" val="29180516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C7B8EE-C6EE-6742-9CB2-CC76838BCDDD}"/>
              </a:ext>
            </a:extLst>
          </p:cNvPr>
          <p:cNvSpPr>
            <a:spLocks noGrp="1"/>
          </p:cNvSpPr>
          <p:nvPr>
            <p:ph type="title"/>
          </p:nvPr>
        </p:nvSpPr>
        <p:spPr/>
        <p:txBody>
          <a:bodyPr/>
          <a:lstStyle/>
          <a:p>
            <a:r>
              <a:rPr lang="de-AT" dirty="0" err="1"/>
              <a:t>Piezoelectrics</a:t>
            </a:r>
            <a:endParaRPr lang="de-DE" dirty="0"/>
          </a:p>
        </p:txBody>
      </p:sp>
      <p:sp>
        <p:nvSpPr>
          <p:cNvPr id="3" name="Inhaltsplatzhalter 2">
            <a:extLst>
              <a:ext uri="{FF2B5EF4-FFF2-40B4-BE49-F238E27FC236}">
                <a16:creationId xmlns:a16="http://schemas.microsoft.com/office/drawing/2014/main" id="{C36B2498-3B1D-7942-BB5D-BF1211436C3B}"/>
              </a:ext>
            </a:extLst>
          </p:cNvPr>
          <p:cNvSpPr>
            <a:spLocks noGrp="1"/>
          </p:cNvSpPr>
          <p:nvPr>
            <p:ph idx="1"/>
          </p:nvPr>
        </p:nvSpPr>
        <p:spPr/>
        <p:txBody>
          <a:bodyPr/>
          <a:lstStyle/>
          <a:p>
            <a:r>
              <a:rPr lang="de-DE" dirty="0"/>
              <a:t>Most </a:t>
            </a:r>
            <a:r>
              <a:rPr lang="de-DE" dirty="0" err="1"/>
              <a:t>commercially</a:t>
            </a:r>
            <a:r>
              <a:rPr lang="de-DE" dirty="0"/>
              <a:t> </a:t>
            </a:r>
            <a:r>
              <a:rPr lang="de-DE" dirty="0" err="1"/>
              <a:t>available</a:t>
            </a:r>
            <a:r>
              <a:rPr lang="de-DE" dirty="0"/>
              <a:t> </a:t>
            </a:r>
            <a:r>
              <a:rPr lang="de-DE" dirty="0" err="1"/>
              <a:t>nanomanipulators</a:t>
            </a:r>
            <a:r>
              <a:rPr lang="de-DE" dirty="0"/>
              <a:t> </a:t>
            </a:r>
            <a:r>
              <a:rPr lang="de-DE" dirty="0" err="1"/>
              <a:t>adopt</a:t>
            </a:r>
            <a:r>
              <a:rPr lang="de-DE" dirty="0"/>
              <a:t> </a:t>
            </a:r>
            <a:r>
              <a:rPr lang="de-DE" dirty="0" err="1"/>
              <a:t>this</a:t>
            </a:r>
            <a:r>
              <a:rPr lang="de-DE" dirty="0"/>
              <a:t> type </a:t>
            </a:r>
            <a:r>
              <a:rPr lang="de-DE" dirty="0" err="1"/>
              <a:t>of</a:t>
            </a:r>
            <a:r>
              <a:rPr lang="de-DE" dirty="0"/>
              <a:t> </a:t>
            </a:r>
            <a:r>
              <a:rPr lang="de-DE" dirty="0" err="1"/>
              <a:t>actuators</a:t>
            </a:r>
            <a:r>
              <a:rPr lang="de-DE" dirty="0"/>
              <a:t>, such </a:t>
            </a:r>
            <a:r>
              <a:rPr lang="de-DE" dirty="0" err="1"/>
              <a:t>as</a:t>
            </a:r>
            <a:r>
              <a:rPr lang="de-DE" dirty="0"/>
              <a:t> </a:t>
            </a:r>
            <a:r>
              <a:rPr lang="de-DE" dirty="0" err="1"/>
              <a:t>Picomotors</a:t>
            </a:r>
            <a:r>
              <a:rPr lang="de-DE" dirty="0"/>
              <a:t> </a:t>
            </a:r>
            <a:r>
              <a:rPr lang="de-DE" dirty="0" err="1"/>
              <a:t>from</a:t>
            </a:r>
            <a:r>
              <a:rPr lang="de-DE" dirty="0"/>
              <a:t> New Focus </a:t>
            </a:r>
            <a:r>
              <a:rPr lang="de-DE" dirty="0" err="1"/>
              <a:t>and</a:t>
            </a:r>
            <a:r>
              <a:rPr lang="de-DE" dirty="0"/>
              <a:t> Nanomotors </a:t>
            </a:r>
            <a:r>
              <a:rPr lang="de-DE" dirty="0" err="1"/>
              <a:t>from</a:t>
            </a:r>
            <a:r>
              <a:rPr lang="de-DE" dirty="0"/>
              <a:t> </a:t>
            </a:r>
            <a:r>
              <a:rPr lang="de-DE" dirty="0" err="1"/>
              <a:t>Klock</a:t>
            </a:r>
            <a:r>
              <a:rPr lang="de-DE" dirty="0"/>
              <a:t>. </a:t>
            </a:r>
          </a:p>
          <a:p>
            <a:r>
              <a:rPr lang="de-DE" dirty="0"/>
              <a:t>STMs </a:t>
            </a:r>
            <a:r>
              <a:rPr lang="de-DE" dirty="0" err="1"/>
              <a:t>and</a:t>
            </a:r>
            <a:r>
              <a:rPr lang="de-DE" dirty="0"/>
              <a:t> </a:t>
            </a:r>
            <a:r>
              <a:rPr lang="de-DE" dirty="0" err="1"/>
              <a:t>most</a:t>
            </a:r>
            <a:r>
              <a:rPr lang="de-DE" dirty="0"/>
              <a:t> </a:t>
            </a:r>
            <a:r>
              <a:rPr lang="de-DE" dirty="0" err="1"/>
              <a:t>nanomanipulators</a:t>
            </a:r>
            <a:r>
              <a:rPr lang="de-DE" dirty="0"/>
              <a:t> </a:t>
            </a:r>
            <a:r>
              <a:rPr lang="de-DE" dirty="0" err="1"/>
              <a:t>use</a:t>
            </a:r>
            <a:r>
              <a:rPr lang="de-DE" dirty="0"/>
              <a:t> </a:t>
            </a:r>
            <a:r>
              <a:rPr lang="de-DE" dirty="0" err="1"/>
              <a:t>piezoelectric</a:t>
            </a:r>
            <a:r>
              <a:rPr lang="de-DE" dirty="0"/>
              <a:t> </a:t>
            </a:r>
            <a:r>
              <a:rPr lang="de-DE" dirty="0" err="1"/>
              <a:t>actuators</a:t>
            </a:r>
            <a:r>
              <a:rPr lang="de-DE" dirty="0"/>
              <a:t>. </a:t>
            </a:r>
            <a:endParaRPr lang="de-AT" dirty="0"/>
          </a:p>
          <a:p>
            <a:endParaRPr lang="de-DE" dirty="0"/>
          </a:p>
        </p:txBody>
      </p:sp>
      <p:pic>
        <p:nvPicPr>
          <p:cNvPr id="4" name="Grafik 3">
            <a:extLst>
              <a:ext uri="{FF2B5EF4-FFF2-40B4-BE49-F238E27FC236}">
                <a16:creationId xmlns:a16="http://schemas.microsoft.com/office/drawing/2014/main" id="{5F47AF1E-E79B-9A4C-815D-87EA476BD388}"/>
              </a:ext>
            </a:extLst>
          </p:cNvPr>
          <p:cNvPicPr>
            <a:picLocks noChangeAspect="1"/>
          </p:cNvPicPr>
          <p:nvPr/>
        </p:nvPicPr>
        <p:blipFill>
          <a:blip r:embed="rId2"/>
          <a:stretch>
            <a:fillRect/>
          </a:stretch>
        </p:blipFill>
        <p:spPr>
          <a:xfrm>
            <a:off x="160681" y="4108726"/>
            <a:ext cx="2937565" cy="2203174"/>
          </a:xfrm>
          <a:prstGeom prst="rect">
            <a:avLst/>
          </a:prstGeom>
        </p:spPr>
      </p:pic>
      <p:pic>
        <p:nvPicPr>
          <p:cNvPr id="5" name="Grafik 4">
            <a:extLst>
              <a:ext uri="{FF2B5EF4-FFF2-40B4-BE49-F238E27FC236}">
                <a16:creationId xmlns:a16="http://schemas.microsoft.com/office/drawing/2014/main" id="{71BBADEB-65E6-CB43-B55A-4BD5D24242E9}"/>
              </a:ext>
            </a:extLst>
          </p:cNvPr>
          <p:cNvPicPr>
            <a:picLocks noChangeAspect="1"/>
          </p:cNvPicPr>
          <p:nvPr/>
        </p:nvPicPr>
        <p:blipFill>
          <a:blip r:embed="rId3"/>
          <a:stretch>
            <a:fillRect/>
          </a:stretch>
        </p:blipFill>
        <p:spPr>
          <a:xfrm>
            <a:off x="3055176" y="4108726"/>
            <a:ext cx="3168955" cy="1832389"/>
          </a:xfrm>
          <a:prstGeom prst="rect">
            <a:avLst/>
          </a:prstGeom>
        </p:spPr>
      </p:pic>
      <p:pic>
        <p:nvPicPr>
          <p:cNvPr id="7" name="Grafik 6">
            <a:extLst>
              <a:ext uri="{FF2B5EF4-FFF2-40B4-BE49-F238E27FC236}">
                <a16:creationId xmlns:a16="http://schemas.microsoft.com/office/drawing/2014/main" id="{07B75C14-EF15-3B40-BDFE-E8F16E9093CE}"/>
              </a:ext>
            </a:extLst>
          </p:cNvPr>
          <p:cNvPicPr>
            <a:picLocks noChangeAspect="1"/>
          </p:cNvPicPr>
          <p:nvPr/>
        </p:nvPicPr>
        <p:blipFill>
          <a:blip r:embed="rId4"/>
          <a:stretch>
            <a:fillRect/>
          </a:stretch>
        </p:blipFill>
        <p:spPr>
          <a:xfrm>
            <a:off x="6794500" y="3648213"/>
            <a:ext cx="5397500" cy="3124200"/>
          </a:xfrm>
          <a:prstGeom prst="rect">
            <a:avLst/>
          </a:prstGeom>
        </p:spPr>
      </p:pic>
      <p:sp>
        <p:nvSpPr>
          <p:cNvPr id="8" name="Textfeld 7">
            <a:extLst>
              <a:ext uri="{FF2B5EF4-FFF2-40B4-BE49-F238E27FC236}">
                <a16:creationId xmlns:a16="http://schemas.microsoft.com/office/drawing/2014/main" id="{AB9D481A-09D0-F547-B091-F6E6F3041F44}"/>
              </a:ext>
            </a:extLst>
          </p:cNvPr>
          <p:cNvSpPr txBox="1"/>
          <p:nvPr/>
        </p:nvSpPr>
        <p:spPr>
          <a:xfrm>
            <a:off x="9491453" y="6492875"/>
            <a:ext cx="2445157" cy="369332"/>
          </a:xfrm>
          <a:prstGeom prst="rect">
            <a:avLst/>
          </a:prstGeom>
          <a:noFill/>
        </p:spPr>
        <p:txBody>
          <a:bodyPr wrap="none" rtlCol="0">
            <a:spAutoFit/>
          </a:bodyPr>
          <a:lstStyle/>
          <a:p>
            <a:r>
              <a:rPr lang="de-AT" dirty="0" err="1"/>
              <a:t>Actuation</a:t>
            </a:r>
            <a:r>
              <a:rPr lang="de-AT" dirty="0"/>
              <a:t> at </a:t>
            </a:r>
            <a:r>
              <a:rPr lang="de-AT" dirty="0" err="1"/>
              <a:t>Nanoscales</a:t>
            </a:r>
            <a:endParaRPr lang="de-AT" dirty="0"/>
          </a:p>
        </p:txBody>
      </p:sp>
    </p:spTree>
    <p:extLst>
      <p:ext uri="{BB962C8B-B14F-4D97-AF65-F5344CB8AC3E}">
        <p14:creationId xmlns:p14="http://schemas.microsoft.com/office/powerpoint/2010/main" val="16520514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C7B8EE-C6EE-6742-9CB2-CC76838BCDDD}"/>
              </a:ext>
            </a:extLst>
          </p:cNvPr>
          <p:cNvSpPr>
            <a:spLocks noGrp="1"/>
          </p:cNvSpPr>
          <p:nvPr>
            <p:ph type="title"/>
          </p:nvPr>
        </p:nvSpPr>
        <p:spPr/>
        <p:txBody>
          <a:bodyPr/>
          <a:lstStyle/>
          <a:p>
            <a:r>
              <a:rPr lang="de-AT" dirty="0"/>
              <a:t>Other </a:t>
            </a:r>
            <a:r>
              <a:rPr lang="de-AT" dirty="0" err="1"/>
              <a:t>Techniques</a:t>
            </a:r>
            <a:endParaRPr lang="de-AT" dirty="0"/>
          </a:p>
        </p:txBody>
      </p:sp>
      <p:sp>
        <p:nvSpPr>
          <p:cNvPr id="3" name="Inhaltsplatzhalter 2">
            <a:extLst>
              <a:ext uri="{FF2B5EF4-FFF2-40B4-BE49-F238E27FC236}">
                <a16:creationId xmlns:a16="http://schemas.microsoft.com/office/drawing/2014/main" id="{C36B2498-3B1D-7942-BB5D-BF1211436C3B}"/>
              </a:ext>
            </a:extLst>
          </p:cNvPr>
          <p:cNvSpPr>
            <a:spLocks noGrp="1"/>
          </p:cNvSpPr>
          <p:nvPr>
            <p:ph idx="1"/>
          </p:nvPr>
        </p:nvSpPr>
        <p:spPr/>
        <p:txBody>
          <a:bodyPr/>
          <a:lstStyle/>
          <a:p>
            <a:r>
              <a:rPr lang="de-DE" dirty="0"/>
              <a:t>Other </a:t>
            </a:r>
            <a:r>
              <a:rPr lang="de-DE" dirty="0" err="1"/>
              <a:t>techniques</a:t>
            </a:r>
            <a:r>
              <a:rPr lang="de-DE" dirty="0"/>
              <a:t> </a:t>
            </a:r>
            <a:r>
              <a:rPr lang="de-DE" dirty="0" err="1"/>
              <a:t>include</a:t>
            </a:r>
            <a:r>
              <a:rPr lang="de-DE" dirty="0"/>
              <a:t> </a:t>
            </a:r>
            <a:r>
              <a:rPr lang="de-DE" b="1" dirty="0" err="1"/>
              <a:t>thermomechanical</a:t>
            </a:r>
            <a:r>
              <a:rPr lang="de-DE" b="1" dirty="0"/>
              <a:t>, </a:t>
            </a:r>
            <a:r>
              <a:rPr lang="de-DE" b="1" dirty="0" err="1"/>
              <a:t>phase</a:t>
            </a:r>
            <a:r>
              <a:rPr lang="de-DE" b="1" dirty="0"/>
              <a:t> </a:t>
            </a:r>
            <a:r>
              <a:rPr lang="de-DE" b="1" dirty="0" err="1"/>
              <a:t>change</a:t>
            </a:r>
            <a:r>
              <a:rPr lang="de-DE" b="1" dirty="0"/>
              <a:t>, </a:t>
            </a:r>
            <a:r>
              <a:rPr lang="de-DE" b="1" dirty="0" err="1"/>
              <a:t>shape</a:t>
            </a:r>
            <a:r>
              <a:rPr lang="de-DE" b="1" dirty="0"/>
              <a:t> </a:t>
            </a:r>
            <a:r>
              <a:rPr lang="de-DE" b="1" dirty="0" err="1"/>
              <a:t>memory</a:t>
            </a:r>
            <a:r>
              <a:rPr lang="de-DE" b="1" dirty="0"/>
              <a:t>, </a:t>
            </a:r>
            <a:r>
              <a:rPr lang="de-DE" b="1" dirty="0" err="1"/>
              <a:t>magnetostrictive</a:t>
            </a:r>
            <a:r>
              <a:rPr lang="de-DE" b="1" dirty="0"/>
              <a:t>, </a:t>
            </a:r>
            <a:r>
              <a:rPr lang="de-DE" b="1" dirty="0" err="1"/>
              <a:t>electrorheological</a:t>
            </a:r>
            <a:r>
              <a:rPr lang="de-DE" b="1" dirty="0"/>
              <a:t>, </a:t>
            </a:r>
            <a:r>
              <a:rPr lang="de-DE" b="1" dirty="0" err="1"/>
              <a:t>electrohydrodynamic</a:t>
            </a:r>
            <a:r>
              <a:rPr lang="de-DE" b="1" dirty="0"/>
              <a:t>, </a:t>
            </a:r>
            <a:r>
              <a:rPr lang="de-DE" b="1" dirty="0" err="1"/>
              <a:t>diamagnetism</a:t>
            </a:r>
            <a:r>
              <a:rPr lang="de-DE" b="1" dirty="0"/>
              <a:t>, </a:t>
            </a:r>
            <a:r>
              <a:rPr lang="de-DE" b="1" dirty="0" err="1"/>
              <a:t>magnetohydrodynamic</a:t>
            </a:r>
            <a:r>
              <a:rPr lang="de-DE" b="1" dirty="0"/>
              <a:t>, </a:t>
            </a:r>
            <a:r>
              <a:rPr lang="de-DE" b="1" dirty="0" err="1"/>
              <a:t>shape</a:t>
            </a:r>
            <a:r>
              <a:rPr lang="de-DE" b="1" dirty="0"/>
              <a:t> </a:t>
            </a:r>
            <a:r>
              <a:rPr lang="de-DE" b="1" dirty="0" err="1"/>
              <a:t>changing</a:t>
            </a:r>
            <a:r>
              <a:rPr lang="de-DE" b="1" dirty="0"/>
              <a:t>, </a:t>
            </a:r>
            <a:r>
              <a:rPr lang="de-DE" b="1" dirty="0" err="1"/>
              <a:t>polymers</a:t>
            </a:r>
            <a:r>
              <a:rPr lang="de-DE" b="1" dirty="0"/>
              <a:t>, </a:t>
            </a:r>
            <a:r>
              <a:rPr lang="de-DE" b="1" dirty="0" err="1"/>
              <a:t>biological</a:t>
            </a:r>
            <a:r>
              <a:rPr lang="de-DE" b="1" dirty="0"/>
              <a:t> </a:t>
            </a:r>
            <a:r>
              <a:rPr lang="de-DE" b="1" dirty="0" err="1"/>
              <a:t>methods</a:t>
            </a:r>
            <a:r>
              <a:rPr lang="de-DE" dirty="0"/>
              <a:t> (</a:t>
            </a:r>
            <a:r>
              <a:rPr lang="de-DE" dirty="0" err="1"/>
              <a:t>living</a:t>
            </a:r>
            <a:r>
              <a:rPr lang="de-DE" dirty="0"/>
              <a:t> </a:t>
            </a:r>
            <a:r>
              <a:rPr lang="de-DE" dirty="0" err="1"/>
              <a:t>tissues</a:t>
            </a:r>
            <a:r>
              <a:rPr lang="de-DE" dirty="0"/>
              <a:t>, </a:t>
            </a:r>
            <a:r>
              <a:rPr lang="de-DE" dirty="0" err="1"/>
              <a:t>muscle</a:t>
            </a:r>
            <a:r>
              <a:rPr lang="de-DE" dirty="0"/>
              <a:t> </a:t>
            </a:r>
            <a:r>
              <a:rPr lang="de-DE" dirty="0" err="1"/>
              <a:t>cells</a:t>
            </a:r>
            <a:r>
              <a:rPr lang="de-DE" dirty="0"/>
              <a:t>, etc.) </a:t>
            </a:r>
            <a:r>
              <a:rPr lang="de-DE" dirty="0" err="1"/>
              <a:t>and</a:t>
            </a:r>
            <a:r>
              <a:rPr lang="de-DE" dirty="0"/>
              <a:t> so on. </a:t>
            </a:r>
          </a:p>
          <a:p>
            <a:r>
              <a:rPr lang="de-DE" dirty="0"/>
              <a:t>The </a:t>
            </a:r>
            <a:r>
              <a:rPr lang="de-DE" dirty="0" err="1"/>
              <a:t>table</a:t>
            </a:r>
            <a:r>
              <a:rPr lang="de-DE" dirty="0"/>
              <a:t> on </a:t>
            </a:r>
            <a:r>
              <a:rPr lang="de-DE" dirty="0" err="1"/>
              <a:t>the</a:t>
            </a:r>
            <a:r>
              <a:rPr lang="de-DE" dirty="0"/>
              <a:t> </a:t>
            </a:r>
            <a:r>
              <a:rPr lang="de-DE" dirty="0" err="1"/>
              <a:t>next</a:t>
            </a:r>
            <a:r>
              <a:rPr lang="de-DE" dirty="0"/>
              <a:t> </a:t>
            </a:r>
            <a:r>
              <a:rPr lang="de-DE" dirty="0" err="1"/>
              <a:t>slide</a:t>
            </a:r>
            <a:r>
              <a:rPr lang="de-DE" dirty="0"/>
              <a:t> </a:t>
            </a:r>
            <a:r>
              <a:rPr lang="de-DE" dirty="0" err="1"/>
              <a:t>lists</a:t>
            </a:r>
            <a:r>
              <a:rPr lang="de-DE" dirty="0"/>
              <a:t> a </a:t>
            </a:r>
            <a:r>
              <a:rPr lang="de-DE" dirty="0" err="1"/>
              <a:t>comparison</a:t>
            </a:r>
            <a:r>
              <a:rPr lang="de-DE" dirty="0"/>
              <a:t> </a:t>
            </a:r>
            <a:r>
              <a:rPr lang="de-DE" dirty="0" err="1"/>
              <a:t>of</a:t>
            </a:r>
            <a:r>
              <a:rPr lang="de-DE" dirty="0"/>
              <a:t> </a:t>
            </a:r>
            <a:r>
              <a:rPr lang="de-DE" dirty="0" err="1"/>
              <a:t>these</a:t>
            </a:r>
            <a:r>
              <a:rPr lang="de-DE" dirty="0"/>
              <a:t>. </a:t>
            </a:r>
            <a:endParaRPr lang="de-AT" dirty="0"/>
          </a:p>
          <a:p>
            <a:endParaRPr lang="de-DE" dirty="0"/>
          </a:p>
        </p:txBody>
      </p:sp>
      <p:sp>
        <p:nvSpPr>
          <p:cNvPr id="8" name="Textfeld 7">
            <a:extLst>
              <a:ext uri="{FF2B5EF4-FFF2-40B4-BE49-F238E27FC236}">
                <a16:creationId xmlns:a16="http://schemas.microsoft.com/office/drawing/2014/main" id="{AB9D481A-09D0-F547-B091-F6E6F3041F44}"/>
              </a:ext>
            </a:extLst>
          </p:cNvPr>
          <p:cNvSpPr txBox="1"/>
          <p:nvPr/>
        </p:nvSpPr>
        <p:spPr>
          <a:xfrm>
            <a:off x="9491453" y="6492875"/>
            <a:ext cx="2445157" cy="369332"/>
          </a:xfrm>
          <a:prstGeom prst="rect">
            <a:avLst/>
          </a:prstGeom>
          <a:noFill/>
        </p:spPr>
        <p:txBody>
          <a:bodyPr wrap="none" rtlCol="0">
            <a:spAutoFit/>
          </a:bodyPr>
          <a:lstStyle/>
          <a:p>
            <a:r>
              <a:rPr lang="de-AT" dirty="0" err="1"/>
              <a:t>Actuation</a:t>
            </a:r>
            <a:r>
              <a:rPr lang="de-AT" dirty="0"/>
              <a:t> at </a:t>
            </a:r>
            <a:r>
              <a:rPr lang="de-AT" dirty="0" err="1"/>
              <a:t>Nanoscales</a:t>
            </a:r>
            <a:endParaRPr lang="de-AT" dirty="0"/>
          </a:p>
        </p:txBody>
      </p:sp>
    </p:spTree>
    <p:extLst>
      <p:ext uri="{BB962C8B-B14F-4D97-AF65-F5344CB8AC3E}">
        <p14:creationId xmlns:p14="http://schemas.microsoft.com/office/powerpoint/2010/main" val="37845463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A0A504-4036-E441-A85E-028BDD0C2192}"/>
              </a:ext>
            </a:extLst>
          </p:cNvPr>
          <p:cNvSpPr>
            <a:spLocks noGrp="1"/>
          </p:cNvSpPr>
          <p:nvPr>
            <p:ph type="title"/>
          </p:nvPr>
        </p:nvSpPr>
        <p:spPr/>
        <p:txBody>
          <a:bodyPr/>
          <a:lstStyle/>
          <a:p>
            <a:r>
              <a:rPr lang="de-AT" dirty="0"/>
              <a:t>Other </a:t>
            </a:r>
            <a:r>
              <a:rPr lang="de-AT" dirty="0" err="1"/>
              <a:t>Techniques</a:t>
            </a:r>
            <a:endParaRPr lang="de-DE" dirty="0"/>
          </a:p>
        </p:txBody>
      </p:sp>
      <p:pic>
        <p:nvPicPr>
          <p:cNvPr id="5" name="Inhaltsplatzhalter 4">
            <a:extLst>
              <a:ext uri="{FF2B5EF4-FFF2-40B4-BE49-F238E27FC236}">
                <a16:creationId xmlns:a16="http://schemas.microsoft.com/office/drawing/2014/main" id="{7DA55F4B-A221-9C41-A760-A097E2266D91}"/>
              </a:ext>
            </a:extLst>
          </p:cNvPr>
          <p:cNvPicPr>
            <a:picLocks noGrp="1" noChangeAspect="1"/>
          </p:cNvPicPr>
          <p:nvPr>
            <p:ph idx="1"/>
          </p:nvPr>
        </p:nvPicPr>
        <p:blipFill>
          <a:blip r:embed="rId2"/>
          <a:stretch>
            <a:fillRect/>
          </a:stretch>
        </p:blipFill>
        <p:spPr>
          <a:xfrm>
            <a:off x="-1308" y="2093843"/>
            <a:ext cx="12226606" cy="3346577"/>
          </a:xfrm>
        </p:spPr>
      </p:pic>
      <p:sp>
        <p:nvSpPr>
          <p:cNvPr id="4" name="Textfeld 3">
            <a:extLst>
              <a:ext uri="{FF2B5EF4-FFF2-40B4-BE49-F238E27FC236}">
                <a16:creationId xmlns:a16="http://schemas.microsoft.com/office/drawing/2014/main" id="{45A2BC87-9863-4740-8AE9-101CE937B84C}"/>
              </a:ext>
            </a:extLst>
          </p:cNvPr>
          <p:cNvSpPr txBox="1"/>
          <p:nvPr/>
        </p:nvSpPr>
        <p:spPr>
          <a:xfrm>
            <a:off x="9491453" y="6492875"/>
            <a:ext cx="2445157" cy="369332"/>
          </a:xfrm>
          <a:prstGeom prst="rect">
            <a:avLst/>
          </a:prstGeom>
          <a:noFill/>
        </p:spPr>
        <p:txBody>
          <a:bodyPr wrap="none" rtlCol="0">
            <a:spAutoFit/>
          </a:bodyPr>
          <a:lstStyle/>
          <a:p>
            <a:r>
              <a:rPr lang="de-AT" dirty="0" err="1"/>
              <a:t>Actuation</a:t>
            </a:r>
            <a:r>
              <a:rPr lang="de-AT" dirty="0"/>
              <a:t> at </a:t>
            </a:r>
            <a:r>
              <a:rPr lang="de-AT" dirty="0" err="1"/>
              <a:t>Nanoscales</a:t>
            </a:r>
            <a:endParaRPr lang="de-AT" dirty="0"/>
          </a:p>
        </p:txBody>
      </p:sp>
    </p:spTree>
    <p:extLst>
      <p:ext uri="{BB962C8B-B14F-4D97-AF65-F5344CB8AC3E}">
        <p14:creationId xmlns:p14="http://schemas.microsoft.com/office/powerpoint/2010/main" val="32850841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E4007F-B62D-5248-B8AF-996087471E93}"/>
              </a:ext>
            </a:extLst>
          </p:cNvPr>
          <p:cNvSpPr>
            <a:spLocks noGrp="1"/>
          </p:cNvSpPr>
          <p:nvPr>
            <p:ph type="title"/>
          </p:nvPr>
        </p:nvSpPr>
        <p:spPr/>
        <p:txBody>
          <a:bodyPr/>
          <a:lstStyle/>
          <a:p>
            <a:r>
              <a:rPr lang="de-AT" dirty="0"/>
              <a:t>3. </a:t>
            </a:r>
            <a:r>
              <a:rPr lang="de-AT" dirty="0" err="1"/>
              <a:t>Nanorobotic</a:t>
            </a:r>
            <a:r>
              <a:rPr lang="de-AT" dirty="0"/>
              <a:t> Manipulation Systems</a:t>
            </a:r>
            <a:endParaRPr lang="de-DE" dirty="0"/>
          </a:p>
        </p:txBody>
      </p:sp>
      <p:pic>
        <p:nvPicPr>
          <p:cNvPr id="5" name="Inhaltsplatzhalter 4">
            <a:extLst>
              <a:ext uri="{FF2B5EF4-FFF2-40B4-BE49-F238E27FC236}">
                <a16:creationId xmlns:a16="http://schemas.microsoft.com/office/drawing/2014/main" id="{41931D58-2B2C-124E-8D48-14677D396A1D}"/>
              </a:ext>
            </a:extLst>
          </p:cNvPr>
          <p:cNvPicPr>
            <a:picLocks noGrp="1" noChangeAspect="1"/>
          </p:cNvPicPr>
          <p:nvPr>
            <p:ph idx="1"/>
          </p:nvPr>
        </p:nvPicPr>
        <p:blipFill>
          <a:blip r:embed="rId2"/>
          <a:stretch>
            <a:fillRect/>
          </a:stretch>
        </p:blipFill>
        <p:spPr>
          <a:xfrm>
            <a:off x="964096" y="1551780"/>
            <a:ext cx="3303104" cy="5004703"/>
          </a:xfrm>
        </p:spPr>
      </p:pic>
      <p:sp>
        <p:nvSpPr>
          <p:cNvPr id="4" name="Textfeld 3">
            <a:extLst>
              <a:ext uri="{FF2B5EF4-FFF2-40B4-BE49-F238E27FC236}">
                <a16:creationId xmlns:a16="http://schemas.microsoft.com/office/drawing/2014/main" id="{33C572BF-BBA9-7742-9DEC-4E76C5D98B22}"/>
              </a:ext>
            </a:extLst>
          </p:cNvPr>
          <p:cNvSpPr txBox="1"/>
          <p:nvPr/>
        </p:nvSpPr>
        <p:spPr>
          <a:xfrm>
            <a:off x="8711367" y="6492875"/>
            <a:ext cx="3480633" cy="369332"/>
          </a:xfrm>
          <a:prstGeom prst="rect">
            <a:avLst/>
          </a:prstGeom>
          <a:noFill/>
        </p:spPr>
        <p:txBody>
          <a:bodyPr wrap="none" rtlCol="0">
            <a:spAutoFit/>
          </a:bodyPr>
          <a:lstStyle/>
          <a:p>
            <a:r>
              <a:rPr lang="de-AT" dirty="0" err="1"/>
              <a:t>Nanorobotic</a:t>
            </a:r>
            <a:r>
              <a:rPr lang="de-AT" dirty="0"/>
              <a:t> Manipulation Systems</a:t>
            </a:r>
            <a:endParaRPr lang="de-DE" dirty="0"/>
          </a:p>
        </p:txBody>
      </p:sp>
      <p:pic>
        <p:nvPicPr>
          <p:cNvPr id="6" name="Grafik 5">
            <a:extLst>
              <a:ext uri="{FF2B5EF4-FFF2-40B4-BE49-F238E27FC236}">
                <a16:creationId xmlns:a16="http://schemas.microsoft.com/office/drawing/2014/main" id="{EB267F11-C30F-1D42-B769-24BE320DCFA1}"/>
              </a:ext>
            </a:extLst>
          </p:cNvPr>
          <p:cNvPicPr>
            <a:picLocks noChangeAspect="1"/>
          </p:cNvPicPr>
          <p:nvPr/>
        </p:nvPicPr>
        <p:blipFill>
          <a:blip r:embed="rId3"/>
          <a:stretch>
            <a:fillRect/>
          </a:stretch>
        </p:blipFill>
        <p:spPr>
          <a:xfrm>
            <a:off x="4247451" y="2177480"/>
            <a:ext cx="7868601" cy="3828603"/>
          </a:xfrm>
          <a:prstGeom prst="rect">
            <a:avLst/>
          </a:prstGeom>
        </p:spPr>
      </p:pic>
    </p:spTree>
    <p:extLst>
      <p:ext uri="{BB962C8B-B14F-4D97-AF65-F5344CB8AC3E}">
        <p14:creationId xmlns:p14="http://schemas.microsoft.com/office/powerpoint/2010/main" val="21309573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98A626-3808-B744-B3AD-FA94DDDA43FC}"/>
              </a:ext>
            </a:extLst>
          </p:cNvPr>
          <p:cNvSpPr>
            <a:spLocks noGrp="1"/>
          </p:cNvSpPr>
          <p:nvPr>
            <p:ph type="title"/>
          </p:nvPr>
        </p:nvSpPr>
        <p:spPr/>
        <p:txBody>
          <a:bodyPr/>
          <a:lstStyle/>
          <a:p>
            <a:r>
              <a:rPr lang="de-AT" dirty="0" err="1"/>
              <a:t>Overview</a:t>
            </a:r>
            <a:endParaRPr lang="de-DE" dirty="0"/>
          </a:p>
        </p:txBody>
      </p:sp>
      <p:sp>
        <p:nvSpPr>
          <p:cNvPr id="3" name="Inhaltsplatzhalter 2">
            <a:extLst>
              <a:ext uri="{FF2B5EF4-FFF2-40B4-BE49-F238E27FC236}">
                <a16:creationId xmlns:a16="http://schemas.microsoft.com/office/drawing/2014/main" id="{13FB8CF7-6766-0B44-88A4-2D0DAC107E66}"/>
              </a:ext>
            </a:extLst>
          </p:cNvPr>
          <p:cNvSpPr>
            <a:spLocks noGrp="1"/>
          </p:cNvSpPr>
          <p:nvPr>
            <p:ph idx="1"/>
          </p:nvPr>
        </p:nvSpPr>
        <p:spPr/>
        <p:txBody>
          <a:bodyPr/>
          <a:lstStyle/>
          <a:p>
            <a:r>
              <a:rPr lang="de-DE" b="1" dirty="0"/>
              <a:t>Nanomanipulation</a:t>
            </a:r>
            <a:r>
              <a:rPr lang="de-DE" dirty="0"/>
              <a:t>, </a:t>
            </a:r>
            <a:r>
              <a:rPr lang="de-DE" dirty="0" err="1"/>
              <a:t>or</a:t>
            </a:r>
            <a:r>
              <a:rPr lang="de-DE" dirty="0"/>
              <a:t> </a:t>
            </a:r>
            <a:r>
              <a:rPr lang="de-DE" dirty="0" err="1"/>
              <a:t>positional</a:t>
            </a:r>
            <a:r>
              <a:rPr lang="de-DE" dirty="0"/>
              <a:t> </a:t>
            </a:r>
            <a:r>
              <a:rPr lang="de-DE" dirty="0" err="1"/>
              <a:t>and</a:t>
            </a:r>
            <a:r>
              <a:rPr lang="de-DE" dirty="0"/>
              <a:t>/</a:t>
            </a:r>
            <a:r>
              <a:rPr lang="de-DE" dirty="0" err="1"/>
              <a:t>or</a:t>
            </a:r>
            <a:r>
              <a:rPr lang="de-DE" dirty="0"/>
              <a:t> </a:t>
            </a:r>
            <a:r>
              <a:rPr lang="de-DE" dirty="0" err="1"/>
              <a:t>force</a:t>
            </a:r>
            <a:r>
              <a:rPr lang="de-DE" dirty="0"/>
              <a:t> </a:t>
            </a:r>
            <a:r>
              <a:rPr lang="de-DE" dirty="0" err="1"/>
              <a:t>control</a:t>
            </a:r>
            <a:r>
              <a:rPr lang="de-DE" dirty="0"/>
              <a:t> at </a:t>
            </a:r>
            <a:r>
              <a:rPr lang="de-DE" dirty="0" err="1"/>
              <a:t>the</a:t>
            </a:r>
            <a:r>
              <a:rPr lang="de-DE" dirty="0"/>
              <a:t> </a:t>
            </a:r>
            <a:r>
              <a:rPr lang="de-DE" dirty="0" err="1"/>
              <a:t>nanometer</a:t>
            </a:r>
            <a:r>
              <a:rPr lang="de-DE" dirty="0"/>
              <a:t> </a:t>
            </a:r>
            <a:r>
              <a:rPr lang="de-DE" dirty="0" err="1"/>
              <a:t>scale</a:t>
            </a:r>
            <a:r>
              <a:rPr lang="de-DE" dirty="0"/>
              <a:t>, </a:t>
            </a:r>
            <a:r>
              <a:rPr lang="de-DE" dirty="0" err="1"/>
              <a:t>is</a:t>
            </a:r>
            <a:r>
              <a:rPr lang="de-DE" dirty="0"/>
              <a:t> a </a:t>
            </a:r>
            <a:r>
              <a:rPr lang="de-DE" b="1" dirty="0" err="1"/>
              <a:t>key</a:t>
            </a:r>
            <a:r>
              <a:rPr lang="de-DE" b="1" dirty="0"/>
              <a:t> </a:t>
            </a:r>
            <a:r>
              <a:rPr lang="de-DE" b="1" dirty="0" err="1"/>
              <a:t>enabling</a:t>
            </a:r>
            <a:r>
              <a:rPr lang="de-DE" b="1" dirty="0"/>
              <a:t> </a:t>
            </a:r>
            <a:r>
              <a:rPr lang="de-DE" b="1" dirty="0" err="1"/>
              <a:t>technology</a:t>
            </a:r>
            <a:r>
              <a:rPr lang="de-DE" b="1" dirty="0"/>
              <a:t> </a:t>
            </a:r>
            <a:r>
              <a:rPr lang="de-DE" dirty="0" err="1"/>
              <a:t>for</a:t>
            </a:r>
            <a:r>
              <a:rPr lang="de-DE" dirty="0"/>
              <a:t> </a:t>
            </a:r>
            <a:r>
              <a:rPr lang="de-DE" dirty="0" err="1"/>
              <a:t>nanotechnology</a:t>
            </a:r>
            <a:r>
              <a:rPr lang="de-DE" dirty="0"/>
              <a:t> </a:t>
            </a:r>
            <a:r>
              <a:rPr lang="de-DE" dirty="0" err="1"/>
              <a:t>by</a:t>
            </a:r>
            <a:r>
              <a:rPr lang="de-DE" dirty="0"/>
              <a:t> </a:t>
            </a:r>
            <a:r>
              <a:rPr lang="de-DE" dirty="0" err="1"/>
              <a:t>filling</a:t>
            </a:r>
            <a:r>
              <a:rPr lang="de-DE" dirty="0"/>
              <a:t> </a:t>
            </a:r>
            <a:r>
              <a:rPr lang="de-DE" dirty="0" err="1"/>
              <a:t>the</a:t>
            </a:r>
            <a:r>
              <a:rPr lang="de-DE" dirty="0"/>
              <a:t> </a:t>
            </a:r>
            <a:r>
              <a:rPr lang="de-DE" dirty="0" err="1"/>
              <a:t>gap</a:t>
            </a:r>
            <a:r>
              <a:rPr lang="de-DE" dirty="0"/>
              <a:t> </a:t>
            </a:r>
            <a:r>
              <a:rPr lang="de-DE" dirty="0" err="1"/>
              <a:t>between</a:t>
            </a:r>
            <a:r>
              <a:rPr lang="de-DE" dirty="0"/>
              <a:t> top-down </a:t>
            </a:r>
            <a:r>
              <a:rPr lang="de-DE" dirty="0" err="1"/>
              <a:t>and</a:t>
            </a:r>
            <a:r>
              <a:rPr lang="de-DE" dirty="0"/>
              <a:t> </a:t>
            </a:r>
            <a:r>
              <a:rPr lang="de-DE" dirty="0" err="1"/>
              <a:t>bottom-up</a:t>
            </a:r>
            <a:r>
              <a:rPr lang="de-DE" dirty="0"/>
              <a:t> </a:t>
            </a:r>
            <a:r>
              <a:rPr lang="de-DE" dirty="0" err="1"/>
              <a:t>strategies</a:t>
            </a:r>
            <a:r>
              <a:rPr lang="de-DE" dirty="0"/>
              <a:t>, </a:t>
            </a:r>
            <a:r>
              <a:rPr lang="de-DE" dirty="0" err="1"/>
              <a:t>and</a:t>
            </a:r>
            <a:r>
              <a:rPr lang="de-DE" dirty="0"/>
              <a:t> </a:t>
            </a:r>
            <a:r>
              <a:rPr lang="de-DE" b="1" dirty="0" err="1"/>
              <a:t>may</a:t>
            </a:r>
            <a:r>
              <a:rPr lang="de-DE" b="1" dirty="0"/>
              <a:t> </a:t>
            </a:r>
            <a:r>
              <a:rPr lang="de-DE" b="1" dirty="0" err="1"/>
              <a:t>lead</a:t>
            </a:r>
            <a:r>
              <a:rPr lang="de-DE" b="1" dirty="0"/>
              <a:t> </a:t>
            </a:r>
            <a:r>
              <a:rPr lang="de-DE" b="1" dirty="0" err="1"/>
              <a:t>to</a:t>
            </a:r>
            <a:r>
              <a:rPr lang="de-DE" b="1" dirty="0"/>
              <a:t> </a:t>
            </a:r>
            <a:r>
              <a:rPr lang="de-DE" b="1" dirty="0" err="1"/>
              <a:t>the</a:t>
            </a:r>
            <a:r>
              <a:rPr lang="de-DE" b="1" dirty="0"/>
              <a:t> </a:t>
            </a:r>
            <a:r>
              <a:rPr lang="de-DE" b="1" dirty="0" err="1"/>
              <a:t>appearance</a:t>
            </a:r>
            <a:r>
              <a:rPr lang="de-DE" b="1" dirty="0"/>
              <a:t> </a:t>
            </a:r>
            <a:r>
              <a:rPr lang="de-DE" b="1" dirty="0" err="1"/>
              <a:t>of</a:t>
            </a:r>
            <a:r>
              <a:rPr lang="de-DE" b="1" dirty="0"/>
              <a:t> </a:t>
            </a:r>
            <a:r>
              <a:rPr lang="de-DE" b="1" dirty="0" err="1"/>
              <a:t>replication-based</a:t>
            </a:r>
            <a:r>
              <a:rPr lang="de-DE" b="1" dirty="0"/>
              <a:t> </a:t>
            </a:r>
            <a:r>
              <a:rPr lang="de-DE" b="1" dirty="0" err="1"/>
              <a:t>molecular</a:t>
            </a:r>
            <a:r>
              <a:rPr lang="de-DE" b="1" dirty="0"/>
              <a:t> </a:t>
            </a:r>
            <a:r>
              <a:rPr lang="de-DE" b="1" dirty="0" err="1"/>
              <a:t>assemblers</a:t>
            </a:r>
            <a:r>
              <a:rPr lang="de-DE" dirty="0"/>
              <a:t>.</a:t>
            </a:r>
          </a:p>
          <a:p>
            <a:r>
              <a:rPr lang="de-DE" dirty="0"/>
              <a:t>These </a:t>
            </a:r>
            <a:r>
              <a:rPr lang="de-DE" dirty="0" err="1"/>
              <a:t>types</a:t>
            </a:r>
            <a:r>
              <a:rPr lang="de-DE" dirty="0"/>
              <a:t> </a:t>
            </a:r>
            <a:r>
              <a:rPr lang="de-DE" dirty="0" err="1"/>
              <a:t>of</a:t>
            </a:r>
            <a:r>
              <a:rPr lang="de-DE" dirty="0"/>
              <a:t> </a:t>
            </a:r>
            <a:r>
              <a:rPr lang="de-DE" dirty="0" err="1"/>
              <a:t>assemblers</a:t>
            </a:r>
            <a:r>
              <a:rPr lang="de-DE" dirty="0"/>
              <a:t> </a:t>
            </a:r>
            <a:r>
              <a:rPr lang="de-DE" dirty="0" err="1"/>
              <a:t>have</a:t>
            </a:r>
            <a:r>
              <a:rPr lang="de-DE" dirty="0"/>
              <a:t> </a:t>
            </a:r>
            <a:r>
              <a:rPr lang="de-DE" dirty="0" err="1"/>
              <a:t>been</a:t>
            </a:r>
            <a:r>
              <a:rPr lang="de-DE" dirty="0"/>
              <a:t> </a:t>
            </a:r>
            <a:r>
              <a:rPr lang="de-DE" dirty="0" err="1"/>
              <a:t>proposed</a:t>
            </a:r>
            <a:r>
              <a:rPr lang="de-DE" dirty="0"/>
              <a:t> </a:t>
            </a:r>
            <a:r>
              <a:rPr lang="de-DE" dirty="0" err="1"/>
              <a:t>as</a:t>
            </a:r>
            <a:r>
              <a:rPr lang="de-DE" dirty="0"/>
              <a:t> general-</a:t>
            </a:r>
            <a:r>
              <a:rPr lang="de-DE" dirty="0" err="1"/>
              <a:t>purpose</a:t>
            </a:r>
            <a:r>
              <a:rPr lang="de-DE" dirty="0"/>
              <a:t> </a:t>
            </a:r>
            <a:r>
              <a:rPr lang="de-DE" dirty="0" err="1"/>
              <a:t>manufacturing</a:t>
            </a:r>
            <a:r>
              <a:rPr lang="de-DE" dirty="0"/>
              <a:t> </a:t>
            </a:r>
            <a:r>
              <a:rPr lang="de-DE" dirty="0" err="1"/>
              <a:t>devices</a:t>
            </a:r>
            <a:r>
              <a:rPr lang="de-DE" dirty="0"/>
              <a:t> </a:t>
            </a:r>
            <a:r>
              <a:rPr lang="de-DE" dirty="0" err="1"/>
              <a:t>for</a:t>
            </a:r>
            <a:r>
              <a:rPr lang="de-DE" dirty="0"/>
              <a:t> </a:t>
            </a:r>
            <a:r>
              <a:rPr lang="de-DE" dirty="0" err="1"/>
              <a:t>building</a:t>
            </a:r>
            <a:r>
              <a:rPr lang="de-DE" dirty="0"/>
              <a:t> a </a:t>
            </a:r>
            <a:r>
              <a:rPr lang="de-DE" dirty="0" err="1"/>
              <a:t>wide</a:t>
            </a:r>
            <a:r>
              <a:rPr lang="de-DE" dirty="0"/>
              <a:t> </a:t>
            </a:r>
            <a:r>
              <a:rPr lang="de-DE" dirty="0" err="1"/>
              <a:t>range</a:t>
            </a:r>
            <a:r>
              <a:rPr lang="de-DE" dirty="0"/>
              <a:t> </a:t>
            </a:r>
            <a:r>
              <a:rPr lang="de-DE" dirty="0" err="1"/>
              <a:t>of</a:t>
            </a:r>
            <a:r>
              <a:rPr lang="de-DE" dirty="0"/>
              <a:t> </a:t>
            </a:r>
            <a:r>
              <a:rPr lang="de-DE" dirty="0" err="1"/>
              <a:t>useful</a:t>
            </a:r>
            <a:r>
              <a:rPr lang="de-DE" dirty="0"/>
              <a:t> </a:t>
            </a:r>
            <a:r>
              <a:rPr lang="de-DE" dirty="0" err="1"/>
              <a:t>products</a:t>
            </a:r>
            <a:r>
              <a:rPr lang="de-DE" dirty="0"/>
              <a:t> </a:t>
            </a:r>
            <a:r>
              <a:rPr lang="de-DE" dirty="0" err="1"/>
              <a:t>as</a:t>
            </a:r>
            <a:r>
              <a:rPr lang="de-DE" dirty="0"/>
              <a:t> </a:t>
            </a:r>
            <a:r>
              <a:rPr lang="de-DE" dirty="0" err="1"/>
              <a:t>well</a:t>
            </a:r>
            <a:r>
              <a:rPr lang="de-DE" dirty="0"/>
              <a:t> </a:t>
            </a:r>
            <a:r>
              <a:rPr lang="de-DE" dirty="0" err="1"/>
              <a:t>as</a:t>
            </a:r>
            <a:r>
              <a:rPr lang="de-DE" dirty="0"/>
              <a:t> </a:t>
            </a:r>
            <a:r>
              <a:rPr lang="de-DE" dirty="0" err="1"/>
              <a:t>copies</a:t>
            </a:r>
            <a:r>
              <a:rPr lang="de-DE" dirty="0"/>
              <a:t> </a:t>
            </a:r>
            <a:r>
              <a:rPr lang="de-DE" dirty="0" err="1"/>
              <a:t>of</a:t>
            </a:r>
            <a:r>
              <a:rPr lang="de-DE" dirty="0"/>
              <a:t> </a:t>
            </a:r>
            <a:r>
              <a:rPr lang="de-DE" dirty="0" err="1"/>
              <a:t>themselves</a:t>
            </a:r>
            <a:r>
              <a:rPr lang="de-DE" dirty="0"/>
              <a:t> (</a:t>
            </a:r>
            <a:r>
              <a:rPr lang="de-DE" dirty="0" err="1"/>
              <a:t>self-replication</a:t>
            </a:r>
            <a:r>
              <a:rPr lang="de-DE" dirty="0"/>
              <a:t>).  </a:t>
            </a:r>
            <a:endParaRPr lang="de-AT" dirty="0"/>
          </a:p>
          <a:p>
            <a:endParaRPr lang="de-DE" dirty="0"/>
          </a:p>
        </p:txBody>
      </p:sp>
      <p:sp>
        <p:nvSpPr>
          <p:cNvPr id="4" name="Textfeld 3">
            <a:extLst>
              <a:ext uri="{FF2B5EF4-FFF2-40B4-BE49-F238E27FC236}">
                <a16:creationId xmlns:a16="http://schemas.microsoft.com/office/drawing/2014/main" id="{6ED563BC-5D93-E74C-A256-8A319D43926C}"/>
              </a:ext>
            </a:extLst>
          </p:cNvPr>
          <p:cNvSpPr txBox="1"/>
          <p:nvPr/>
        </p:nvSpPr>
        <p:spPr>
          <a:xfrm>
            <a:off x="8711367" y="6492875"/>
            <a:ext cx="3480633" cy="369332"/>
          </a:xfrm>
          <a:prstGeom prst="rect">
            <a:avLst/>
          </a:prstGeom>
          <a:noFill/>
        </p:spPr>
        <p:txBody>
          <a:bodyPr wrap="none" rtlCol="0">
            <a:spAutoFit/>
          </a:bodyPr>
          <a:lstStyle/>
          <a:p>
            <a:r>
              <a:rPr lang="de-AT" dirty="0" err="1"/>
              <a:t>Nanorobotic</a:t>
            </a:r>
            <a:r>
              <a:rPr lang="de-AT" dirty="0"/>
              <a:t> Manipulation Systems</a:t>
            </a:r>
            <a:endParaRPr lang="de-DE" dirty="0"/>
          </a:p>
        </p:txBody>
      </p:sp>
    </p:spTree>
    <p:extLst>
      <p:ext uri="{BB962C8B-B14F-4D97-AF65-F5344CB8AC3E}">
        <p14:creationId xmlns:p14="http://schemas.microsoft.com/office/powerpoint/2010/main" val="9791011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ACAB7-7368-5F46-B9F6-AFF7A37BBA53}"/>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FF830B60-65FF-FD47-B04C-5A69A43C3899}"/>
              </a:ext>
            </a:extLst>
          </p:cNvPr>
          <p:cNvSpPr>
            <a:spLocks noGrp="1"/>
          </p:cNvSpPr>
          <p:nvPr>
            <p:ph idx="1"/>
          </p:nvPr>
        </p:nvSpPr>
        <p:spPr/>
        <p:txBody>
          <a:bodyPr/>
          <a:lstStyle/>
          <a:p>
            <a:r>
              <a:rPr lang="de-DE" b="1" dirty="0" err="1"/>
              <a:t>Presently</a:t>
            </a:r>
            <a:r>
              <a:rPr lang="de-DE" dirty="0"/>
              <a:t>, </a:t>
            </a:r>
            <a:r>
              <a:rPr lang="de-DE" dirty="0" err="1"/>
              <a:t>nanomanipulation</a:t>
            </a:r>
            <a:r>
              <a:rPr lang="de-DE" dirty="0"/>
              <a:t> </a:t>
            </a:r>
            <a:r>
              <a:rPr lang="de-DE" dirty="0" err="1"/>
              <a:t>can</a:t>
            </a:r>
            <a:r>
              <a:rPr lang="de-DE" dirty="0"/>
              <a:t> </a:t>
            </a:r>
            <a:r>
              <a:rPr lang="de-DE" dirty="0" err="1"/>
              <a:t>be</a:t>
            </a:r>
            <a:r>
              <a:rPr lang="de-DE" dirty="0"/>
              <a:t> </a:t>
            </a:r>
            <a:r>
              <a:rPr lang="de-DE" dirty="0" err="1"/>
              <a:t>applied</a:t>
            </a:r>
            <a:r>
              <a:rPr lang="de-DE" dirty="0"/>
              <a:t> </a:t>
            </a:r>
            <a:r>
              <a:rPr lang="de-DE" dirty="0" err="1"/>
              <a:t>to</a:t>
            </a:r>
            <a:r>
              <a:rPr lang="de-DE" dirty="0"/>
              <a:t> </a:t>
            </a:r>
            <a:r>
              <a:rPr lang="de-DE" dirty="0" err="1"/>
              <a:t>the</a:t>
            </a:r>
            <a:r>
              <a:rPr lang="de-DE" dirty="0"/>
              <a:t> </a:t>
            </a:r>
            <a:r>
              <a:rPr lang="de-DE" b="1" dirty="0" err="1"/>
              <a:t>scientific</a:t>
            </a:r>
            <a:r>
              <a:rPr lang="de-DE" dirty="0"/>
              <a:t> </a:t>
            </a:r>
            <a:r>
              <a:rPr lang="de-DE" dirty="0" err="1"/>
              <a:t>exploration</a:t>
            </a:r>
            <a:r>
              <a:rPr lang="de-DE" dirty="0"/>
              <a:t> </a:t>
            </a:r>
            <a:r>
              <a:rPr lang="de-DE" dirty="0" err="1"/>
              <a:t>of</a:t>
            </a:r>
            <a:r>
              <a:rPr lang="de-DE" dirty="0"/>
              <a:t> </a:t>
            </a:r>
            <a:r>
              <a:rPr lang="de-DE" dirty="0" err="1"/>
              <a:t>mesoscopic</a:t>
            </a:r>
            <a:r>
              <a:rPr lang="de-DE" dirty="0"/>
              <a:t> </a:t>
            </a:r>
            <a:r>
              <a:rPr lang="de-DE" dirty="0" err="1"/>
              <a:t>physical</a:t>
            </a:r>
            <a:r>
              <a:rPr lang="de-DE" dirty="0"/>
              <a:t> </a:t>
            </a:r>
            <a:r>
              <a:rPr lang="de-DE" dirty="0" err="1"/>
              <a:t>phenomena</a:t>
            </a:r>
            <a:r>
              <a:rPr lang="de-DE" dirty="0"/>
              <a:t>, </a:t>
            </a:r>
            <a:r>
              <a:rPr lang="de-DE" dirty="0" err="1"/>
              <a:t>biology</a:t>
            </a:r>
            <a:r>
              <a:rPr lang="de-DE" dirty="0"/>
              <a:t> </a:t>
            </a:r>
            <a:r>
              <a:rPr lang="de-DE" dirty="0" err="1"/>
              <a:t>and</a:t>
            </a:r>
            <a:r>
              <a:rPr lang="de-DE" dirty="0"/>
              <a:t> </a:t>
            </a:r>
            <a:r>
              <a:rPr lang="de-DE" dirty="0" err="1"/>
              <a:t>the</a:t>
            </a:r>
            <a:r>
              <a:rPr lang="de-DE" dirty="0"/>
              <a:t> </a:t>
            </a:r>
            <a:r>
              <a:rPr lang="de-DE" dirty="0" err="1"/>
              <a:t>construction</a:t>
            </a:r>
            <a:r>
              <a:rPr lang="de-DE" dirty="0"/>
              <a:t> </a:t>
            </a:r>
            <a:r>
              <a:rPr lang="de-DE" dirty="0" err="1"/>
              <a:t>of</a:t>
            </a:r>
            <a:r>
              <a:rPr lang="de-DE" dirty="0"/>
              <a:t> prototype </a:t>
            </a:r>
            <a:r>
              <a:rPr lang="de-DE" dirty="0" err="1"/>
              <a:t>nanodevices</a:t>
            </a:r>
            <a:r>
              <a:rPr lang="de-DE" dirty="0"/>
              <a:t>. </a:t>
            </a:r>
          </a:p>
          <a:p>
            <a:r>
              <a:rPr lang="de-DE" dirty="0" err="1"/>
              <a:t>It</a:t>
            </a:r>
            <a:r>
              <a:rPr lang="de-DE" dirty="0"/>
              <a:t> </a:t>
            </a:r>
            <a:r>
              <a:rPr lang="de-DE" dirty="0" err="1"/>
              <a:t>is</a:t>
            </a:r>
            <a:r>
              <a:rPr lang="de-DE" dirty="0"/>
              <a:t> a </a:t>
            </a:r>
            <a:r>
              <a:rPr lang="de-DE" b="1" dirty="0"/>
              <a:t>fundamental </a:t>
            </a:r>
            <a:r>
              <a:rPr lang="de-DE" b="1" dirty="0" err="1"/>
              <a:t>technology</a:t>
            </a:r>
            <a:r>
              <a:rPr lang="de-DE" b="1" dirty="0"/>
              <a:t> </a:t>
            </a:r>
            <a:r>
              <a:rPr lang="de-DE" dirty="0" err="1"/>
              <a:t>for</a:t>
            </a:r>
            <a:r>
              <a:rPr lang="de-DE" dirty="0"/>
              <a:t> </a:t>
            </a:r>
            <a:r>
              <a:rPr lang="de-DE" dirty="0" err="1"/>
              <a:t>property</a:t>
            </a:r>
            <a:r>
              <a:rPr lang="de-DE" dirty="0"/>
              <a:t> </a:t>
            </a:r>
            <a:r>
              <a:rPr lang="de-DE" dirty="0" err="1"/>
              <a:t>characterization</a:t>
            </a:r>
            <a:r>
              <a:rPr lang="de-DE" dirty="0"/>
              <a:t> </a:t>
            </a:r>
            <a:r>
              <a:rPr lang="de-DE" dirty="0" err="1"/>
              <a:t>of</a:t>
            </a:r>
            <a:r>
              <a:rPr lang="de-DE" dirty="0"/>
              <a:t> </a:t>
            </a:r>
            <a:r>
              <a:rPr lang="de-DE" dirty="0" err="1"/>
              <a:t>nanomaterials</a:t>
            </a:r>
            <a:r>
              <a:rPr lang="de-DE" dirty="0"/>
              <a:t>, </a:t>
            </a:r>
            <a:r>
              <a:rPr lang="de-DE" dirty="0" err="1"/>
              <a:t>structures</a:t>
            </a:r>
            <a:r>
              <a:rPr lang="de-DE" dirty="0"/>
              <a:t> </a:t>
            </a:r>
            <a:r>
              <a:rPr lang="de-DE" dirty="0" err="1"/>
              <a:t>and</a:t>
            </a:r>
            <a:r>
              <a:rPr lang="de-DE" dirty="0"/>
              <a:t> </a:t>
            </a:r>
            <a:r>
              <a:rPr lang="de-DE" dirty="0" err="1"/>
              <a:t>mechanisms</a:t>
            </a:r>
            <a:r>
              <a:rPr lang="de-DE" dirty="0"/>
              <a:t>, </a:t>
            </a:r>
            <a:r>
              <a:rPr lang="de-DE" dirty="0" err="1"/>
              <a:t>for</a:t>
            </a:r>
            <a:r>
              <a:rPr lang="de-DE" dirty="0"/>
              <a:t> </a:t>
            </a:r>
            <a:r>
              <a:rPr lang="de-DE" dirty="0" err="1"/>
              <a:t>the</a:t>
            </a:r>
            <a:r>
              <a:rPr lang="de-DE" dirty="0"/>
              <a:t> </a:t>
            </a:r>
            <a:r>
              <a:rPr lang="de-DE" dirty="0" err="1"/>
              <a:t>preparation</a:t>
            </a:r>
            <a:r>
              <a:rPr lang="de-DE" dirty="0"/>
              <a:t> </a:t>
            </a:r>
            <a:r>
              <a:rPr lang="de-DE" dirty="0" err="1"/>
              <a:t>of</a:t>
            </a:r>
            <a:r>
              <a:rPr lang="de-DE" dirty="0"/>
              <a:t> </a:t>
            </a:r>
            <a:r>
              <a:rPr lang="de-DE" dirty="0" err="1"/>
              <a:t>nanobuilding</a:t>
            </a:r>
            <a:r>
              <a:rPr lang="de-DE" dirty="0"/>
              <a:t> </a:t>
            </a:r>
            <a:r>
              <a:rPr lang="de-DE" dirty="0" err="1"/>
              <a:t>blocks</a:t>
            </a:r>
            <a:r>
              <a:rPr lang="de-DE" dirty="0"/>
              <a:t>, </a:t>
            </a:r>
            <a:r>
              <a:rPr lang="de-DE" dirty="0" err="1"/>
              <a:t>and</a:t>
            </a:r>
            <a:r>
              <a:rPr lang="de-DE" dirty="0"/>
              <a:t> </a:t>
            </a:r>
            <a:r>
              <a:rPr lang="de-DE" dirty="0" err="1"/>
              <a:t>for</a:t>
            </a:r>
            <a:r>
              <a:rPr lang="de-DE" dirty="0"/>
              <a:t> </a:t>
            </a:r>
            <a:r>
              <a:rPr lang="de-DE" dirty="0" err="1"/>
              <a:t>the</a:t>
            </a:r>
            <a:r>
              <a:rPr lang="de-DE" dirty="0"/>
              <a:t> </a:t>
            </a:r>
            <a:r>
              <a:rPr lang="de-DE" dirty="0" err="1"/>
              <a:t>assembly</a:t>
            </a:r>
            <a:r>
              <a:rPr lang="de-DE" dirty="0"/>
              <a:t> </a:t>
            </a:r>
            <a:r>
              <a:rPr lang="de-DE" dirty="0" err="1"/>
              <a:t>of</a:t>
            </a:r>
            <a:r>
              <a:rPr lang="de-DE" dirty="0"/>
              <a:t> </a:t>
            </a:r>
            <a:r>
              <a:rPr lang="de-DE" dirty="0" err="1"/>
              <a:t>nanodevices</a:t>
            </a:r>
            <a:r>
              <a:rPr lang="de-DE" dirty="0"/>
              <a:t> such </a:t>
            </a:r>
            <a:r>
              <a:rPr lang="de-DE" dirty="0" err="1"/>
              <a:t>as</a:t>
            </a:r>
            <a:r>
              <a:rPr lang="de-DE" dirty="0"/>
              <a:t> </a:t>
            </a:r>
            <a:r>
              <a:rPr lang="de-DE" dirty="0" err="1"/>
              <a:t>nanoelectromechanical</a:t>
            </a:r>
            <a:r>
              <a:rPr lang="de-DE" dirty="0"/>
              <a:t> </a:t>
            </a:r>
            <a:r>
              <a:rPr lang="de-DE" dirty="0" err="1"/>
              <a:t>systems</a:t>
            </a:r>
            <a:r>
              <a:rPr lang="de-DE" dirty="0"/>
              <a:t> (NEMS).  </a:t>
            </a:r>
            <a:endParaRPr lang="de-AT" dirty="0"/>
          </a:p>
          <a:p>
            <a:endParaRPr lang="de-DE" dirty="0"/>
          </a:p>
        </p:txBody>
      </p:sp>
      <p:sp>
        <p:nvSpPr>
          <p:cNvPr id="4" name="Textfeld 3">
            <a:extLst>
              <a:ext uri="{FF2B5EF4-FFF2-40B4-BE49-F238E27FC236}">
                <a16:creationId xmlns:a16="http://schemas.microsoft.com/office/drawing/2014/main" id="{ABD43EEF-F390-F44F-984C-DE8BCEF0D4E8}"/>
              </a:ext>
            </a:extLst>
          </p:cNvPr>
          <p:cNvSpPr txBox="1"/>
          <p:nvPr/>
        </p:nvSpPr>
        <p:spPr>
          <a:xfrm>
            <a:off x="8711367" y="6492875"/>
            <a:ext cx="3480633" cy="369332"/>
          </a:xfrm>
          <a:prstGeom prst="rect">
            <a:avLst/>
          </a:prstGeom>
          <a:noFill/>
        </p:spPr>
        <p:txBody>
          <a:bodyPr wrap="none" rtlCol="0">
            <a:spAutoFit/>
          </a:bodyPr>
          <a:lstStyle/>
          <a:p>
            <a:r>
              <a:rPr lang="de-AT" dirty="0" err="1"/>
              <a:t>Nanorobotic</a:t>
            </a:r>
            <a:r>
              <a:rPr lang="de-AT" dirty="0"/>
              <a:t> Manipulation Systems</a:t>
            </a:r>
            <a:endParaRPr lang="de-DE" dirty="0"/>
          </a:p>
        </p:txBody>
      </p:sp>
    </p:spTree>
    <p:extLst>
      <p:ext uri="{BB962C8B-B14F-4D97-AF65-F5344CB8AC3E}">
        <p14:creationId xmlns:p14="http://schemas.microsoft.com/office/powerpoint/2010/main" val="32941627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F2F83B19-6F7A-C94D-8695-6CA8BB7BECAB}"/>
              </a:ext>
            </a:extLst>
          </p:cNvPr>
          <p:cNvSpPr>
            <a:spLocks noGrp="1"/>
          </p:cNvSpPr>
          <p:nvPr>
            <p:ph idx="1"/>
          </p:nvPr>
        </p:nvSpPr>
        <p:spPr>
          <a:xfrm>
            <a:off x="838200" y="1048941"/>
            <a:ext cx="10515600" cy="4351338"/>
          </a:xfrm>
        </p:spPr>
        <p:txBody>
          <a:bodyPr/>
          <a:lstStyle/>
          <a:p>
            <a:r>
              <a:rPr lang="de-DE" b="1" dirty="0"/>
              <a:t>Nanomanipulation</a:t>
            </a:r>
            <a:r>
              <a:rPr lang="de-DE" dirty="0"/>
              <a:t> was </a:t>
            </a:r>
            <a:r>
              <a:rPr lang="de-DE" dirty="0" err="1"/>
              <a:t>enabled</a:t>
            </a:r>
            <a:r>
              <a:rPr lang="de-DE" dirty="0"/>
              <a:t> </a:t>
            </a:r>
            <a:r>
              <a:rPr lang="de-DE" dirty="0" err="1"/>
              <a:t>by</a:t>
            </a:r>
            <a:r>
              <a:rPr lang="de-DE" dirty="0"/>
              <a:t> </a:t>
            </a:r>
            <a:r>
              <a:rPr lang="de-DE" dirty="0" err="1"/>
              <a:t>the</a:t>
            </a:r>
            <a:r>
              <a:rPr lang="de-DE" dirty="0"/>
              <a:t> </a:t>
            </a:r>
            <a:r>
              <a:rPr lang="de-DE" dirty="0" err="1"/>
              <a:t>inventions</a:t>
            </a:r>
            <a:r>
              <a:rPr lang="de-DE" dirty="0"/>
              <a:t> </a:t>
            </a:r>
            <a:r>
              <a:rPr lang="de-DE" dirty="0" err="1"/>
              <a:t>of</a:t>
            </a:r>
            <a:r>
              <a:rPr lang="de-DE" dirty="0"/>
              <a:t> </a:t>
            </a:r>
            <a:r>
              <a:rPr lang="de-DE" dirty="0" err="1"/>
              <a:t>the</a:t>
            </a:r>
            <a:r>
              <a:rPr lang="de-DE" dirty="0"/>
              <a:t> </a:t>
            </a:r>
            <a:r>
              <a:rPr lang="de-DE" b="1" dirty="0"/>
              <a:t>STM</a:t>
            </a:r>
            <a:r>
              <a:rPr lang="de-DE" dirty="0"/>
              <a:t>, </a:t>
            </a:r>
            <a:r>
              <a:rPr lang="de-DE" dirty="0" err="1"/>
              <a:t>atomic</a:t>
            </a:r>
            <a:r>
              <a:rPr lang="de-DE" dirty="0"/>
              <a:t> </a:t>
            </a:r>
            <a:r>
              <a:rPr lang="de-DE" dirty="0" err="1"/>
              <a:t>force</a:t>
            </a:r>
            <a:r>
              <a:rPr lang="de-DE" dirty="0"/>
              <a:t> </a:t>
            </a:r>
            <a:r>
              <a:rPr lang="de-DE" dirty="0" err="1"/>
              <a:t>microscope</a:t>
            </a:r>
            <a:r>
              <a:rPr lang="de-DE" dirty="0"/>
              <a:t> (</a:t>
            </a:r>
            <a:r>
              <a:rPr lang="de-DE" b="1" dirty="0"/>
              <a:t>AFM</a:t>
            </a:r>
            <a:r>
              <a:rPr lang="de-DE" dirty="0"/>
              <a:t>), </a:t>
            </a:r>
            <a:r>
              <a:rPr lang="de-DE" dirty="0" err="1"/>
              <a:t>and</a:t>
            </a:r>
            <a:r>
              <a:rPr lang="de-DE" dirty="0"/>
              <a:t> </a:t>
            </a:r>
            <a:r>
              <a:rPr lang="de-DE" dirty="0" err="1"/>
              <a:t>other</a:t>
            </a:r>
            <a:r>
              <a:rPr lang="de-DE" dirty="0"/>
              <a:t> </a:t>
            </a:r>
            <a:r>
              <a:rPr lang="de-DE" dirty="0" err="1"/>
              <a:t>types</a:t>
            </a:r>
            <a:r>
              <a:rPr lang="de-DE" dirty="0"/>
              <a:t> </a:t>
            </a:r>
            <a:r>
              <a:rPr lang="de-DE" dirty="0" err="1"/>
              <a:t>of</a:t>
            </a:r>
            <a:r>
              <a:rPr lang="de-DE" dirty="0"/>
              <a:t> </a:t>
            </a:r>
            <a:r>
              <a:rPr lang="de-DE" dirty="0" err="1"/>
              <a:t>scanning</a:t>
            </a:r>
            <a:r>
              <a:rPr lang="de-DE" dirty="0"/>
              <a:t> probe </a:t>
            </a:r>
            <a:r>
              <a:rPr lang="de-DE" dirty="0" err="1"/>
              <a:t>microscope</a:t>
            </a:r>
            <a:r>
              <a:rPr lang="de-DE" dirty="0"/>
              <a:t> (</a:t>
            </a:r>
            <a:r>
              <a:rPr lang="de-DE" b="1" dirty="0"/>
              <a:t>SPM</a:t>
            </a:r>
            <a:r>
              <a:rPr lang="de-DE" dirty="0"/>
              <a:t>). </a:t>
            </a:r>
          </a:p>
          <a:p>
            <a:r>
              <a:rPr lang="de-DE" dirty="0" err="1"/>
              <a:t>Besides</a:t>
            </a:r>
            <a:r>
              <a:rPr lang="de-DE" dirty="0"/>
              <a:t> </a:t>
            </a:r>
            <a:r>
              <a:rPr lang="de-DE" dirty="0" err="1"/>
              <a:t>these</a:t>
            </a:r>
            <a:r>
              <a:rPr lang="de-DE" dirty="0"/>
              <a:t>, </a:t>
            </a:r>
            <a:r>
              <a:rPr lang="de-DE" b="1" dirty="0" err="1"/>
              <a:t>optical</a:t>
            </a:r>
            <a:r>
              <a:rPr lang="de-DE" b="1" dirty="0"/>
              <a:t> </a:t>
            </a:r>
            <a:r>
              <a:rPr lang="de-DE" b="1" dirty="0" err="1"/>
              <a:t>tweezers</a:t>
            </a:r>
            <a:r>
              <a:rPr lang="de-DE" b="1" dirty="0"/>
              <a:t> </a:t>
            </a:r>
            <a:r>
              <a:rPr lang="de-DE" dirty="0"/>
              <a:t>(</a:t>
            </a:r>
            <a:r>
              <a:rPr lang="de-DE" dirty="0" err="1"/>
              <a:t>laser</a:t>
            </a:r>
            <a:r>
              <a:rPr lang="de-DE" dirty="0"/>
              <a:t> </a:t>
            </a:r>
            <a:r>
              <a:rPr lang="de-DE" dirty="0" err="1"/>
              <a:t>trapping</a:t>
            </a:r>
            <a:r>
              <a:rPr lang="de-DE" dirty="0"/>
              <a:t>) </a:t>
            </a:r>
            <a:r>
              <a:rPr lang="de-DE" dirty="0" err="1"/>
              <a:t>and</a:t>
            </a:r>
            <a:r>
              <a:rPr lang="de-DE" dirty="0"/>
              <a:t> </a:t>
            </a:r>
            <a:r>
              <a:rPr lang="de-DE" b="1" dirty="0" err="1"/>
              <a:t>magnetic</a:t>
            </a:r>
            <a:r>
              <a:rPr lang="de-DE" b="1" dirty="0"/>
              <a:t> </a:t>
            </a:r>
            <a:r>
              <a:rPr lang="de-DE" b="1" dirty="0" err="1"/>
              <a:t>tweezers</a:t>
            </a:r>
            <a:r>
              <a:rPr lang="de-DE" dirty="0"/>
              <a:t> </a:t>
            </a:r>
            <a:r>
              <a:rPr lang="de-DE" dirty="0" err="1"/>
              <a:t>are</a:t>
            </a:r>
            <a:r>
              <a:rPr lang="de-DE" dirty="0"/>
              <a:t> also </a:t>
            </a:r>
            <a:r>
              <a:rPr lang="de-DE" dirty="0" err="1"/>
              <a:t>possible</a:t>
            </a:r>
            <a:r>
              <a:rPr lang="de-DE" dirty="0"/>
              <a:t> </a:t>
            </a:r>
            <a:r>
              <a:rPr lang="de-DE" dirty="0" err="1"/>
              <a:t>nanomanipulators</a:t>
            </a:r>
            <a:r>
              <a:rPr lang="de-DE" dirty="0"/>
              <a:t>. </a:t>
            </a:r>
            <a:endParaRPr lang="de-AT" dirty="0"/>
          </a:p>
          <a:p>
            <a:endParaRPr lang="de-DE" dirty="0"/>
          </a:p>
        </p:txBody>
      </p:sp>
      <p:pic>
        <p:nvPicPr>
          <p:cNvPr id="5" name="Grafik 4">
            <a:extLst>
              <a:ext uri="{FF2B5EF4-FFF2-40B4-BE49-F238E27FC236}">
                <a16:creationId xmlns:a16="http://schemas.microsoft.com/office/drawing/2014/main" id="{A1A817B2-B395-A84C-9EEE-7935F86A3F70}"/>
              </a:ext>
            </a:extLst>
          </p:cNvPr>
          <p:cNvPicPr>
            <a:picLocks noChangeAspect="1"/>
          </p:cNvPicPr>
          <p:nvPr/>
        </p:nvPicPr>
        <p:blipFill>
          <a:blip r:embed="rId2"/>
          <a:stretch>
            <a:fillRect/>
          </a:stretch>
        </p:blipFill>
        <p:spPr>
          <a:xfrm>
            <a:off x="44450" y="3629446"/>
            <a:ext cx="3120188" cy="2546073"/>
          </a:xfrm>
          <a:prstGeom prst="rect">
            <a:avLst/>
          </a:prstGeom>
        </p:spPr>
      </p:pic>
      <p:pic>
        <p:nvPicPr>
          <p:cNvPr id="6" name="Grafik 5">
            <a:extLst>
              <a:ext uri="{FF2B5EF4-FFF2-40B4-BE49-F238E27FC236}">
                <a16:creationId xmlns:a16="http://schemas.microsoft.com/office/drawing/2014/main" id="{9AE783D3-D7D8-B542-98D6-C3301C497965}"/>
              </a:ext>
            </a:extLst>
          </p:cNvPr>
          <p:cNvPicPr>
            <a:picLocks noChangeAspect="1"/>
          </p:cNvPicPr>
          <p:nvPr/>
        </p:nvPicPr>
        <p:blipFill>
          <a:blip r:embed="rId3"/>
          <a:stretch>
            <a:fillRect/>
          </a:stretch>
        </p:blipFill>
        <p:spPr>
          <a:xfrm>
            <a:off x="6345581" y="3751098"/>
            <a:ext cx="2508021" cy="2424420"/>
          </a:xfrm>
          <a:prstGeom prst="rect">
            <a:avLst/>
          </a:prstGeom>
        </p:spPr>
      </p:pic>
      <p:pic>
        <p:nvPicPr>
          <p:cNvPr id="7" name="Grafik 6">
            <a:extLst>
              <a:ext uri="{FF2B5EF4-FFF2-40B4-BE49-F238E27FC236}">
                <a16:creationId xmlns:a16="http://schemas.microsoft.com/office/drawing/2014/main" id="{DFE3A9A8-973B-5946-87E7-31E9B2A06D2C}"/>
              </a:ext>
            </a:extLst>
          </p:cNvPr>
          <p:cNvPicPr>
            <a:picLocks noChangeAspect="1"/>
          </p:cNvPicPr>
          <p:nvPr/>
        </p:nvPicPr>
        <p:blipFill>
          <a:blip r:embed="rId4"/>
          <a:stretch>
            <a:fillRect/>
          </a:stretch>
        </p:blipFill>
        <p:spPr>
          <a:xfrm>
            <a:off x="3447819" y="3751097"/>
            <a:ext cx="2506605" cy="2424421"/>
          </a:xfrm>
          <a:prstGeom prst="rect">
            <a:avLst/>
          </a:prstGeom>
        </p:spPr>
      </p:pic>
      <p:pic>
        <p:nvPicPr>
          <p:cNvPr id="8" name="Grafik 7">
            <a:extLst>
              <a:ext uri="{FF2B5EF4-FFF2-40B4-BE49-F238E27FC236}">
                <a16:creationId xmlns:a16="http://schemas.microsoft.com/office/drawing/2014/main" id="{ADB84C2D-DB30-424F-9EF9-3FC2B47232C7}"/>
              </a:ext>
            </a:extLst>
          </p:cNvPr>
          <p:cNvPicPr>
            <a:picLocks noChangeAspect="1"/>
          </p:cNvPicPr>
          <p:nvPr/>
        </p:nvPicPr>
        <p:blipFill>
          <a:blip r:embed="rId5"/>
          <a:stretch>
            <a:fillRect/>
          </a:stretch>
        </p:blipFill>
        <p:spPr>
          <a:xfrm>
            <a:off x="9126285" y="3629446"/>
            <a:ext cx="2618672" cy="2513133"/>
          </a:xfrm>
          <a:prstGeom prst="rect">
            <a:avLst/>
          </a:prstGeom>
        </p:spPr>
      </p:pic>
      <p:sp>
        <p:nvSpPr>
          <p:cNvPr id="9" name="Textfeld 8">
            <a:extLst>
              <a:ext uri="{FF2B5EF4-FFF2-40B4-BE49-F238E27FC236}">
                <a16:creationId xmlns:a16="http://schemas.microsoft.com/office/drawing/2014/main" id="{D793BF9A-E4A9-1841-989D-F443CC2CD6AA}"/>
              </a:ext>
            </a:extLst>
          </p:cNvPr>
          <p:cNvSpPr txBox="1"/>
          <p:nvPr/>
        </p:nvSpPr>
        <p:spPr>
          <a:xfrm>
            <a:off x="8711367" y="6492875"/>
            <a:ext cx="3480633" cy="369332"/>
          </a:xfrm>
          <a:prstGeom prst="rect">
            <a:avLst/>
          </a:prstGeom>
          <a:noFill/>
        </p:spPr>
        <p:txBody>
          <a:bodyPr wrap="none" rtlCol="0">
            <a:spAutoFit/>
          </a:bodyPr>
          <a:lstStyle/>
          <a:p>
            <a:r>
              <a:rPr lang="de-AT" dirty="0" err="1"/>
              <a:t>Nanorobotic</a:t>
            </a:r>
            <a:r>
              <a:rPr lang="de-AT" dirty="0"/>
              <a:t> Manipulation Systems</a:t>
            </a:r>
            <a:endParaRPr lang="de-DE" dirty="0"/>
          </a:p>
        </p:txBody>
      </p:sp>
    </p:spTree>
    <p:extLst>
      <p:ext uri="{BB962C8B-B14F-4D97-AF65-F5344CB8AC3E}">
        <p14:creationId xmlns:p14="http://schemas.microsoft.com/office/powerpoint/2010/main" val="823643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13B453-149E-494C-B1D1-7A88A8DEDD4E}"/>
              </a:ext>
            </a:extLst>
          </p:cNvPr>
          <p:cNvSpPr>
            <a:spLocks noGrp="1"/>
          </p:cNvSpPr>
          <p:nvPr>
            <p:ph type="title"/>
          </p:nvPr>
        </p:nvSpPr>
        <p:spPr/>
        <p:txBody>
          <a:bodyPr/>
          <a:lstStyle/>
          <a:p>
            <a:r>
              <a:rPr lang="de-DE" dirty="0"/>
              <a:t>Definition</a:t>
            </a:r>
          </a:p>
        </p:txBody>
      </p:sp>
      <p:sp>
        <p:nvSpPr>
          <p:cNvPr id="3" name="Inhaltsplatzhalter 2">
            <a:extLst>
              <a:ext uri="{FF2B5EF4-FFF2-40B4-BE49-F238E27FC236}">
                <a16:creationId xmlns:a16="http://schemas.microsoft.com/office/drawing/2014/main" id="{7B0EE356-03A0-4546-A354-F11923E0D25C}"/>
              </a:ext>
            </a:extLst>
          </p:cNvPr>
          <p:cNvSpPr>
            <a:spLocks noGrp="1"/>
          </p:cNvSpPr>
          <p:nvPr>
            <p:ph idx="1"/>
          </p:nvPr>
        </p:nvSpPr>
        <p:spPr/>
        <p:txBody>
          <a:bodyPr>
            <a:noAutofit/>
          </a:bodyPr>
          <a:lstStyle/>
          <a:p>
            <a:r>
              <a:rPr lang="en" sz="3600" b="1" dirty="0"/>
              <a:t>Nanorobotics</a:t>
            </a:r>
            <a:r>
              <a:rPr lang="en" sz="3600" dirty="0"/>
              <a:t> is the study of </a:t>
            </a:r>
            <a:r>
              <a:rPr lang="en" sz="3600" b="1" dirty="0"/>
              <a:t>robotics at the nanometer scale</a:t>
            </a:r>
            <a:r>
              <a:rPr lang="en" sz="3600" dirty="0"/>
              <a:t>, and includes </a:t>
            </a:r>
            <a:r>
              <a:rPr lang="en" sz="3600" b="1" dirty="0"/>
              <a:t>robots that are nanoscale in size </a:t>
            </a:r>
            <a:r>
              <a:rPr lang="en" sz="3600" dirty="0"/>
              <a:t>and large </a:t>
            </a:r>
            <a:r>
              <a:rPr lang="en" sz="3600" b="1" dirty="0"/>
              <a:t>robots capable of manipulating objects </a:t>
            </a:r>
            <a:r>
              <a:rPr lang="en" sz="3600" dirty="0"/>
              <a:t>that have dimensions </a:t>
            </a:r>
            <a:r>
              <a:rPr lang="en" sz="3600" b="1" dirty="0"/>
              <a:t>in the nanoscale range </a:t>
            </a:r>
            <a:r>
              <a:rPr lang="en" sz="3600" dirty="0"/>
              <a:t>with nanometer resolution. </a:t>
            </a:r>
          </a:p>
          <a:p>
            <a:r>
              <a:rPr lang="en" sz="3600" dirty="0"/>
              <a:t>With the ability to position and orient nanometer-scale objects, nanorobotic manipulation is a </a:t>
            </a:r>
            <a:r>
              <a:rPr lang="en" sz="3600" b="1" dirty="0"/>
              <a:t>promising way to enable the assembly of </a:t>
            </a:r>
            <a:r>
              <a:rPr lang="en" sz="3600" b="1" dirty="0" err="1"/>
              <a:t>nanosystems</a:t>
            </a:r>
            <a:r>
              <a:rPr lang="en" sz="3600" b="1" dirty="0"/>
              <a:t> including nanorobots</a:t>
            </a:r>
            <a:r>
              <a:rPr lang="en" sz="3600" dirty="0"/>
              <a:t>.</a:t>
            </a:r>
          </a:p>
        </p:txBody>
      </p:sp>
    </p:spTree>
    <p:extLst>
      <p:ext uri="{BB962C8B-B14F-4D97-AF65-F5344CB8AC3E}">
        <p14:creationId xmlns:p14="http://schemas.microsoft.com/office/powerpoint/2010/main" val="42373601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FF467624-F07C-2B4E-A0D1-7B0341B6CEAD}"/>
              </a:ext>
            </a:extLst>
          </p:cNvPr>
          <p:cNvPicPr>
            <a:picLocks noChangeAspect="1"/>
          </p:cNvPicPr>
          <p:nvPr/>
        </p:nvPicPr>
        <p:blipFill>
          <a:blip r:embed="rId2"/>
          <a:stretch>
            <a:fillRect/>
          </a:stretch>
        </p:blipFill>
        <p:spPr>
          <a:xfrm>
            <a:off x="10533300" y="2843736"/>
            <a:ext cx="1658700" cy="3649139"/>
          </a:xfrm>
          <a:prstGeom prst="rect">
            <a:avLst/>
          </a:prstGeom>
        </p:spPr>
      </p:pic>
      <p:sp>
        <p:nvSpPr>
          <p:cNvPr id="2" name="Titel 1">
            <a:extLst>
              <a:ext uri="{FF2B5EF4-FFF2-40B4-BE49-F238E27FC236}">
                <a16:creationId xmlns:a16="http://schemas.microsoft.com/office/drawing/2014/main" id="{D7265B58-8D8B-0E44-9920-2D220DEA63C5}"/>
              </a:ext>
            </a:extLst>
          </p:cNvPr>
          <p:cNvSpPr>
            <a:spLocks noGrp="1"/>
          </p:cNvSpPr>
          <p:nvPr>
            <p:ph type="title"/>
          </p:nvPr>
        </p:nvSpPr>
        <p:spPr/>
        <p:txBody>
          <a:bodyPr/>
          <a:lstStyle/>
          <a:p>
            <a:r>
              <a:rPr lang="de-DE" dirty="0" err="1"/>
              <a:t>Nanorobotic</a:t>
            </a:r>
            <a:r>
              <a:rPr lang="de-DE" dirty="0"/>
              <a:t> </a:t>
            </a:r>
            <a:r>
              <a:rPr lang="de-DE" dirty="0" err="1"/>
              <a:t>manipulators</a:t>
            </a:r>
            <a:r>
              <a:rPr lang="de-DE" dirty="0"/>
              <a:t> (NRM)</a:t>
            </a:r>
          </a:p>
        </p:txBody>
      </p:sp>
      <p:sp>
        <p:nvSpPr>
          <p:cNvPr id="3" name="Inhaltsplatzhalter 2">
            <a:extLst>
              <a:ext uri="{FF2B5EF4-FFF2-40B4-BE49-F238E27FC236}">
                <a16:creationId xmlns:a16="http://schemas.microsoft.com/office/drawing/2014/main" id="{2BB9D6FD-5903-4741-BAF9-18CD319779FD}"/>
              </a:ext>
            </a:extLst>
          </p:cNvPr>
          <p:cNvSpPr>
            <a:spLocks noGrp="1"/>
          </p:cNvSpPr>
          <p:nvPr>
            <p:ph idx="1"/>
          </p:nvPr>
        </p:nvSpPr>
        <p:spPr/>
        <p:txBody>
          <a:bodyPr/>
          <a:lstStyle/>
          <a:p>
            <a:r>
              <a:rPr lang="de-DE" b="1" dirty="0" err="1"/>
              <a:t>Nanorobotic</a:t>
            </a:r>
            <a:r>
              <a:rPr lang="de-DE" b="1" dirty="0"/>
              <a:t> </a:t>
            </a:r>
            <a:r>
              <a:rPr lang="de-DE" b="1" dirty="0" err="1"/>
              <a:t>manipulators</a:t>
            </a:r>
            <a:r>
              <a:rPr lang="de-DE" b="1" dirty="0"/>
              <a:t> </a:t>
            </a:r>
            <a:r>
              <a:rPr lang="de-DE" dirty="0"/>
              <a:t>(NRMs) </a:t>
            </a:r>
            <a:r>
              <a:rPr lang="de-DE" dirty="0" err="1"/>
              <a:t>are</a:t>
            </a:r>
            <a:r>
              <a:rPr lang="de-DE" dirty="0"/>
              <a:t> </a:t>
            </a:r>
            <a:r>
              <a:rPr lang="de-DE" dirty="0" err="1"/>
              <a:t>characterized</a:t>
            </a:r>
            <a:r>
              <a:rPr lang="de-DE" dirty="0"/>
              <a:t> </a:t>
            </a:r>
            <a:r>
              <a:rPr lang="de-DE" dirty="0" err="1"/>
              <a:t>by</a:t>
            </a:r>
            <a:r>
              <a:rPr lang="de-DE" dirty="0"/>
              <a:t> </a:t>
            </a:r>
            <a:r>
              <a:rPr lang="de-DE" dirty="0" err="1"/>
              <a:t>the</a:t>
            </a:r>
            <a:r>
              <a:rPr lang="de-DE" dirty="0"/>
              <a:t> </a:t>
            </a:r>
            <a:r>
              <a:rPr lang="de-DE" dirty="0" err="1"/>
              <a:t>capability</a:t>
            </a:r>
            <a:r>
              <a:rPr lang="de-DE" dirty="0"/>
              <a:t> </a:t>
            </a:r>
            <a:r>
              <a:rPr lang="de-DE" dirty="0" err="1"/>
              <a:t>of</a:t>
            </a:r>
            <a:r>
              <a:rPr lang="de-DE" dirty="0"/>
              <a:t> 3-D </a:t>
            </a:r>
            <a:r>
              <a:rPr lang="de-DE" dirty="0" err="1"/>
              <a:t>positioning</a:t>
            </a:r>
            <a:r>
              <a:rPr lang="de-DE" dirty="0"/>
              <a:t>, </a:t>
            </a:r>
            <a:r>
              <a:rPr lang="de-DE" dirty="0" err="1"/>
              <a:t>orientation</a:t>
            </a:r>
            <a:r>
              <a:rPr lang="de-DE" dirty="0"/>
              <a:t> </a:t>
            </a:r>
            <a:r>
              <a:rPr lang="de-DE" dirty="0" err="1"/>
              <a:t>control</a:t>
            </a:r>
            <a:r>
              <a:rPr lang="de-DE" dirty="0"/>
              <a:t>, </a:t>
            </a:r>
            <a:r>
              <a:rPr lang="de-DE" dirty="0" err="1"/>
              <a:t>independently</a:t>
            </a:r>
            <a:r>
              <a:rPr lang="de-DE" dirty="0"/>
              <a:t> </a:t>
            </a:r>
            <a:r>
              <a:rPr lang="de-DE" dirty="0" err="1"/>
              <a:t>actuated</a:t>
            </a:r>
            <a:r>
              <a:rPr lang="de-DE" dirty="0"/>
              <a:t> multiple end-</a:t>
            </a:r>
            <a:r>
              <a:rPr lang="de-DE" dirty="0" err="1"/>
              <a:t>effectors</a:t>
            </a:r>
            <a:r>
              <a:rPr lang="de-DE" dirty="0"/>
              <a:t>, </a:t>
            </a:r>
            <a:r>
              <a:rPr lang="de-DE" dirty="0" err="1"/>
              <a:t>and</a:t>
            </a:r>
            <a:r>
              <a:rPr lang="de-DE" dirty="0"/>
              <a:t> </a:t>
            </a:r>
            <a:r>
              <a:rPr lang="de-DE" dirty="0" err="1"/>
              <a:t>independent</a:t>
            </a:r>
            <a:r>
              <a:rPr lang="de-DE" dirty="0"/>
              <a:t> real-time </a:t>
            </a:r>
            <a:r>
              <a:rPr lang="de-DE" dirty="0" err="1"/>
              <a:t>observation</a:t>
            </a:r>
            <a:r>
              <a:rPr lang="de-DE" dirty="0"/>
              <a:t> </a:t>
            </a:r>
            <a:r>
              <a:rPr lang="de-DE" dirty="0" err="1"/>
              <a:t>systems</a:t>
            </a:r>
            <a:r>
              <a:rPr lang="de-DE" dirty="0"/>
              <a:t>, </a:t>
            </a:r>
            <a:r>
              <a:rPr lang="de-DE" dirty="0" err="1"/>
              <a:t>and</a:t>
            </a:r>
            <a:r>
              <a:rPr lang="de-DE" dirty="0"/>
              <a:t> </a:t>
            </a:r>
            <a:r>
              <a:rPr lang="de-DE" dirty="0" err="1"/>
              <a:t>can</a:t>
            </a:r>
            <a:r>
              <a:rPr lang="de-DE" dirty="0"/>
              <a:t> </a:t>
            </a:r>
            <a:r>
              <a:rPr lang="de-DE" dirty="0" err="1"/>
              <a:t>be</a:t>
            </a:r>
            <a:r>
              <a:rPr lang="de-DE" dirty="0"/>
              <a:t> </a:t>
            </a:r>
            <a:r>
              <a:rPr lang="de-DE" dirty="0" err="1"/>
              <a:t>integrated</a:t>
            </a:r>
            <a:r>
              <a:rPr lang="de-DE" dirty="0"/>
              <a:t> </a:t>
            </a:r>
            <a:r>
              <a:rPr lang="de-DE" dirty="0" err="1"/>
              <a:t>with</a:t>
            </a:r>
            <a:r>
              <a:rPr lang="de-DE" dirty="0"/>
              <a:t> </a:t>
            </a:r>
            <a:r>
              <a:rPr lang="de-DE" dirty="0" err="1"/>
              <a:t>scanning</a:t>
            </a:r>
            <a:r>
              <a:rPr lang="de-DE" dirty="0"/>
              <a:t> probe </a:t>
            </a:r>
            <a:r>
              <a:rPr lang="de-DE" dirty="0" err="1"/>
              <a:t>microscopes</a:t>
            </a:r>
            <a:r>
              <a:rPr lang="de-DE" dirty="0"/>
              <a:t>.</a:t>
            </a:r>
          </a:p>
          <a:p>
            <a:r>
              <a:rPr lang="de-DE" dirty="0"/>
              <a:t> NRMs </a:t>
            </a:r>
            <a:r>
              <a:rPr lang="de-DE" dirty="0" err="1"/>
              <a:t>largely</a:t>
            </a:r>
            <a:r>
              <a:rPr lang="de-DE" dirty="0"/>
              <a:t> </a:t>
            </a:r>
            <a:r>
              <a:rPr lang="de-DE" dirty="0" err="1"/>
              <a:t>extend</a:t>
            </a:r>
            <a:r>
              <a:rPr lang="de-DE" dirty="0"/>
              <a:t> </a:t>
            </a:r>
            <a:r>
              <a:rPr lang="de-DE" dirty="0" err="1"/>
              <a:t>the</a:t>
            </a:r>
            <a:r>
              <a:rPr lang="de-DE" dirty="0"/>
              <a:t> </a:t>
            </a:r>
            <a:r>
              <a:rPr lang="de-DE" dirty="0" err="1"/>
              <a:t>complexity</a:t>
            </a:r>
            <a:r>
              <a:rPr lang="de-DE" dirty="0"/>
              <a:t> </a:t>
            </a:r>
            <a:r>
              <a:rPr lang="de-DE" dirty="0" err="1"/>
              <a:t>of</a:t>
            </a:r>
            <a:r>
              <a:rPr lang="de-DE" dirty="0"/>
              <a:t> </a:t>
            </a:r>
            <a:r>
              <a:rPr lang="de-DE" dirty="0" err="1"/>
              <a:t>nanomanipulation</a:t>
            </a:r>
            <a:r>
              <a:rPr lang="de-DE" dirty="0"/>
              <a:t>. </a:t>
            </a:r>
          </a:p>
          <a:p>
            <a:endParaRPr lang="de-AT" dirty="0"/>
          </a:p>
          <a:p>
            <a:endParaRPr lang="de-DE" dirty="0"/>
          </a:p>
        </p:txBody>
      </p:sp>
      <p:sp>
        <p:nvSpPr>
          <p:cNvPr id="4" name="Textfeld 3">
            <a:extLst>
              <a:ext uri="{FF2B5EF4-FFF2-40B4-BE49-F238E27FC236}">
                <a16:creationId xmlns:a16="http://schemas.microsoft.com/office/drawing/2014/main" id="{962AFACB-57C6-E546-B681-DF1A4B25BFDA}"/>
              </a:ext>
            </a:extLst>
          </p:cNvPr>
          <p:cNvSpPr txBox="1"/>
          <p:nvPr/>
        </p:nvSpPr>
        <p:spPr>
          <a:xfrm>
            <a:off x="8711367" y="6492875"/>
            <a:ext cx="3480633" cy="369332"/>
          </a:xfrm>
          <a:prstGeom prst="rect">
            <a:avLst/>
          </a:prstGeom>
          <a:noFill/>
        </p:spPr>
        <p:txBody>
          <a:bodyPr wrap="none" rtlCol="0">
            <a:spAutoFit/>
          </a:bodyPr>
          <a:lstStyle/>
          <a:p>
            <a:r>
              <a:rPr lang="de-AT" dirty="0" err="1"/>
              <a:t>Nanorobotic</a:t>
            </a:r>
            <a:r>
              <a:rPr lang="de-AT" dirty="0"/>
              <a:t> Manipulation Systems</a:t>
            </a:r>
            <a:endParaRPr lang="de-DE" dirty="0"/>
          </a:p>
        </p:txBody>
      </p:sp>
      <p:pic>
        <p:nvPicPr>
          <p:cNvPr id="5" name="Grafik 4">
            <a:extLst>
              <a:ext uri="{FF2B5EF4-FFF2-40B4-BE49-F238E27FC236}">
                <a16:creationId xmlns:a16="http://schemas.microsoft.com/office/drawing/2014/main" id="{524CEFA6-67E2-E049-8D59-B5561AF9B005}"/>
              </a:ext>
            </a:extLst>
          </p:cNvPr>
          <p:cNvPicPr>
            <a:picLocks noChangeAspect="1"/>
          </p:cNvPicPr>
          <p:nvPr/>
        </p:nvPicPr>
        <p:blipFill>
          <a:blip r:embed="rId3"/>
          <a:stretch>
            <a:fillRect/>
          </a:stretch>
        </p:blipFill>
        <p:spPr>
          <a:xfrm>
            <a:off x="3952875" y="3977231"/>
            <a:ext cx="4286250" cy="3209192"/>
          </a:xfrm>
          <a:prstGeom prst="rect">
            <a:avLst/>
          </a:prstGeom>
        </p:spPr>
      </p:pic>
    </p:spTree>
    <p:extLst>
      <p:ext uri="{BB962C8B-B14F-4D97-AF65-F5344CB8AC3E}">
        <p14:creationId xmlns:p14="http://schemas.microsoft.com/office/powerpoint/2010/main" val="21210940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9138DD-9170-714A-BA28-F7F769819EC7}"/>
              </a:ext>
            </a:extLst>
          </p:cNvPr>
          <p:cNvSpPr>
            <a:spLocks noGrp="1"/>
          </p:cNvSpPr>
          <p:nvPr>
            <p:ph type="title"/>
          </p:nvPr>
        </p:nvSpPr>
        <p:spPr>
          <a:xfrm>
            <a:off x="0" y="365125"/>
            <a:ext cx="12192000" cy="1325563"/>
          </a:xfrm>
        </p:spPr>
        <p:txBody>
          <a:bodyPr>
            <a:normAutofit/>
          </a:bodyPr>
          <a:lstStyle/>
          <a:p>
            <a:pPr algn="ctr"/>
            <a:r>
              <a:rPr lang="en" dirty="0"/>
              <a:t>Comparison of STM, AFM, and NRM technology</a:t>
            </a:r>
            <a:endParaRPr lang="de-DE" dirty="0"/>
          </a:p>
        </p:txBody>
      </p:sp>
      <p:pic>
        <p:nvPicPr>
          <p:cNvPr id="5" name="Inhaltsplatzhalter 4">
            <a:extLst>
              <a:ext uri="{FF2B5EF4-FFF2-40B4-BE49-F238E27FC236}">
                <a16:creationId xmlns:a16="http://schemas.microsoft.com/office/drawing/2014/main" id="{3D648290-477B-164D-8AD8-4EDF719731D2}"/>
              </a:ext>
            </a:extLst>
          </p:cNvPr>
          <p:cNvPicPr>
            <a:picLocks noGrp="1" noChangeAspect="1"/>
          </p:cNvPicPr>
          <p:nvPr>
            <p:ph idx="1"/>
          </p:nvPr>
        </p:nvPicPr>
        <p:blipFill>
          <a:blip r:embed="rId2"/>
          <a:stretch>
            <a:fillRect/>
          </a:stretch>
        </p:blipFill>
        <p:spPr>
          <a:xfrm>
            <a:off x="3245598" y="1825625"/>
            <a:ext cx="5700803" cy="4351338"/>
          </a:xfrm>
        </p:spPr>
      </p:pic>
      <p:sp>
        <p:nvSpPr>
          <p:cNvPr id="4" name="Textfeld 3">
            <a:extLst>
              <a:ext uri="{FF2B5EF4-FFF2-40B4-BE49-F238E27FC236}">
                <a16:creationId xmlns:a16="http://schemas.microsoft.com/office/drawing/2014/main" id="{D3B7526E-A92B-9B49-BA23-65FCBEEC6C41}"/>
              </a:ext>
            </a:extLst>
          </p:cNvPr>
          <p:cNvSpPr txBox="1"/>
          <p:nvPr/>
        </p:nvSpPr>
        <p:spPr>
          <a:xfrm>
            <a:off x="8711367" y="6492875"/>
            <a:ext cx="3480633" cy="369332"/>
          </a:xfrm>
          <a:prstGeom prst="rect">
            <a:avLst/>
          </a:prstGeom>
          <a:noFill/>
        </p:spPr>
        <p:txBody>
          <a:bodyPr wrap="none" rtlCol="0">
            <a:spAutoFit/>
          </a:bodyPr>
          <a:lstStyle/>
          <a:p>
            <a:r>
              <a:rPr lang="de-AT" dirty="0" err="1"/>
              <a:t>Nanorobotic</a:t>
            </a:r>
            <a:r>
              <a:rPr lang="de-AT" dirty="0"/>
              <a:t> Manipulation Systems</a:t>
            </a:r>
            <a:endParaRPr lang="de-DE" dirty="0"/>
          </a:p>
        </p:txBody>
      </p:sp>
    </p:spTree>
    <p:extLst>
      <p:ext uri="{BB962C8B-B14F-4D97-AF65-F5344CB8AC3E}">
        <p14:creationId xmlns:p14="http://schemas.microsoft.com/office/powerpoint/2010/main" val="22734289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B11B7E-2275-034C-8FD5-3D9103BFBD5F}"/>
              </a:ext>
            </a:extLst>
          </p:cNvPr>
          <p:cNvSpPr>
            <a:spLocks noGrp="1"/>
          </p:cNvSpPr>
          <p:nvPr>
            <p:ph type="title"/>
          </p:nvPr>
        </p:nvSpPr>
        <p:spPr/>
        <p:txBody>
          <a:bodyPr/>
          <a:lstStyle/>
          <a:p>
            <a:pPr algn="ctr"/>
            <a:r>
              <a:rPr lang="de-DE" dirty="0"/>
              <a:t>STM </a:t>
            </a:r>
            <a:r>
              <a:rPr lang="de-DE" dirty="0" err="1"/>
              <a:t>as</a:t>
            </a:r>
            <a:r>
              <a:rPr lang="de-DE" dirty="0"/>
              <a:t> NM</a:t>
            </a:r>
          </a:p>
        </p:txBody>
      </p:sp>
      <p:sp>
        <p:nvSpPr>
          <p:cNvPr id="3" name="Inhaltsplatzhalter 2">
            <a:extLst>
              <a:ext uri="{FF2B5EF4-FFF2-40B4-BE49-F238E27FC236}">
                <a16:creationId xmlns:a16="http://schemas.microsoft.com/office/drawing/2014/main" id="{88CBA36A-63B4-1845-BED8-0352B57B14E3}"/>
              </a:ext>
            </a:extLst>
          </p:cNvPr>
          <p:cNvSpPr>
            <a:spLocks noGrp="1"/>
          </p:cNvSpPr>
          <p:nvPr>
            <p:ph idx="1"/>
          </p:nvPr>
        </p:nvSpPr>
        <p:spPr/>
        <p:txBody>
          <a:bodyPr/>
          <a:lstStyle/>
          <a:p>
            <a:r>
              <a:rPr lang="de-DE" dirty="0" err="1"/>
              <a:t>With</a:t>
            </a:r>
            <a:r>
              <a:rPr lang="de-DE" dirty="0"/>
              <a:t> </a:t>
            </a:r>
            <a:r>
              <a:rPr lang="de-DE" dirty="0" err="1"/>
              <a:t>its</a:t>
            </a:r>
            <a:r>
              <a:rPr lang="de-DE" dirty="0"/>
              <a:t> </a:t>
            </a:r>
            <a:r>
              <a:rPr lang="de-DE" dirty="0" err="1"/>
              <a:t>incomparable</a:t>
            </a:r>
            <a:r>
              <a:rPr lang="de-DE" dirty="0"/>
              <a:t> </a:t>
            </a:r>
            <a:r>
              <a:rPr lang="de-DE" dirty="0" err="1"/>
              <a:t>imaging</a:t>
            </a:r>
            <a:r>
              <a:rPr lang="de-DE" dirty="0"/>
              <a:t> </a:t>
            </a:r>
            <a:r>
              <a:rPr lang="de-DE" dirty="0" err="1"/>
              <a:t>resolution</a:t>
            </a:r>
            <a:r>
              <a:rPr lang="de-DE" dirty="0"/>
              <a:t>, an </a:t>
            </a:r>
            <a:r>
              <a:rPr lang="de-DE" b="1" dirty="0"/>
              <a:t>STM</a:t>
            </a:r>
            <a:r>
              <a:rPr lang="de-DE" dirty="0"/>
              <a:t> </a:t>
            </a:r>
            <a:r>
              <a:rPr lang="de-DE" dirty="0" err="1"/>
              <a:t>can</a:t>
            </a:r>
            <a:r>
              <a:rPr lang="de-DE" dirty="0"/>
              <a:t> </a:t>
            </a:r>
            <a:r>
              <a:rPr lang="de-DE" dirty="0" err="1"/>
              <a:t>be</a:t>
            </a:r>
            <a:r>
              <a:rPr lang="de-DE" dirty="0"/>
              <a:t> </a:t>
            </a:r>
            <a:r>
              <a:rPr lang="de-DE" dirty="0" err="1"/>
              <a:t>applied</a:t>
            </a:r>
            <a:r>
              <a:rPr lang="de-DE" dirty="0"/>
              <a:t> </a:t>
            </a:r>
            <a:r>
              <a:rPr lang="de-DE" dirty="0" err="1"/>
              <a:t>to</a:t>
            </a:r>
            <a:r>
              <a:rPr lang="de-DE" dirty="0"/>
              <a:t> </a:t>
            </a:r>
            <a:r>
              <a:rPr lang="de-DE" dirty="0" err="1"/>
              <a:t>particles</a:t>
            </a:r>
            <a:r>
              <a:rPr lang="de-DE" dirty="0"/>
              <a:t> </a:t>
            </a:r>
            <a:r>
              <a:rPr lang="de-DE" dirty="0" err="1"/>
              <a:t>as</a:t>
            </a:r>
            <a:r>
              <a:rPr lang="de-DE" dirty="0"/>
              <a:t> </a:t>
            </a:r>
            <a:r>
              <a:rPr lang="de-DE" dirty="0" err="1"/>
              <a:t>small</a:t>
            </a:r>
            <a:r>
              <a:rPr lang="de-DE" dirty="0"/>
              <a:t> </a:t>
            </a:r>
            <a:r>
              <a:rPr lang="de-DE" dirty="0" err="1"/>
              <a:t>as</a:t>
            </a:r>
            <a:r>
              <a:rPr lang="de-DE" dirty="0"/>
              <a:t> </a:t>
            </a:r>
            <a:r>
              <a:rPr lang="de-DE" dirty="0" err="1"/>
              <a:t>atoms</a:t>
            </a:r>
            <a:r>
              <a:rPr lang="de-DE" dirty="0"/>
              <a:t> </a:t>
            </a:r>
            <a:r>
              <a:rPr lang="de-DE" dirty="0" err="1"/>
              <a:t>with</a:t>
            </a:r>
            <a:r>
              <a:rPr lang="de-DE" dirty="0"/>
              <a:t> </a:t>
            </a:r>
            <a:r>
              <a:rPr lang="de-DE" dirty="0" err="1"/>
              <a:t>atomic</a:t>
            </a:r>
            <a:r>
              <a:rPr lang="de-DE" dirty="0"/>
              <a:t> </a:t>
            </a:r>
            <a:r>
              <a:rPr lang="de-DE" dirty="0" err="1"/>
              <a:t>resolution</a:t>
            </a:r>
            <a:r>
              <a:rPr lang="de-DE" dirty="0"/>
              <a:t>. </a:t>
            </a:r>
          </a:p>
          <a:p>
            <a:r>
              <a:rPr lang="de-DE" dirty="0" err="1"/>
              <a:t>However</a:t>
            </a:r>
            <a:r>
              <a:rPr lang="de-DE" dirty="0"/>
              <a:t>, limited </a:t>
            </a:r>
            <a:r>
              <a:rPr lang="de-DE" dirty="0" err="1"/>
              <a:t>by</a:t>
            </a:r>
            <a:r>
              <a:rPr lang="de-DE" dirty="0"/>
              <a:t> </a:t>
            </a:r>
            <a:r>
              <a:rPr lang="de-DE" dirty="0" err="1"/>
              <a:t>its</a:t>
            </a:r>
            <a:r>
              <a:rPr lang="de-DE" dirty="0"/>
              <a:t> </a:t>
            </a:r>
            <a:r>
              <a:rPr lang="de-DE" b="1" dirty="0" err="1"/>
              <a:t>two</a:t>
            </a:r>
            <a:r>
              <a:rPr lang="de-DE" b="1" dirty="0"/>
              <a:t>-dimensional</a:t>
            </a:r>
            <a:r>
              <a:rPr lang="de-DE" dirty="0"/>
              <a:t> (2-D) </a:t>
            </a:r>
            <a:r>
              <a:rPr lang="de-DE" dirty="0" err="1"/>
              <a:t>positioning</a:t>
            </a:r>
            <a:r>
              <a:rPr lang="de-DE" dirty="0"/>
              <a:t> </a:t>
            </a:r>
            <a:r>
              <a:rPr lang="de-DE" dirty="0" err="1"/>
              <a:t>and</a:t>
            </a:r>
            <a:r>
              <a:rPr lang="de-DE" dirty="0"/>
              <a:t> </a:t>
            </a:r>
            <a:r>
              <a:rPr lang="de-DE" dirty="0" err="1"/>
              <a:t>available</a:t>
            </a:r>
            <a:r>
              <a:rPr lang="de-DE" dirty="0"/>
              <a:t> </a:t>
            </a:r>
            <a:r>
              <a:rPr lang="de-DE" dirty="0" err="1"/>
              <a:t>strategies</a:t>
            </a:r>
            <a:r>
              <a:rPr lang="de-DE" dirty="0"/>
              <a:t> </a:t>
            </a:r>
            <a:r>
              <a:rPr lang="de-DE" dirty="0" err="1"/>
              <a:t>for</a:t>
            </a:r>
            <a:r>
              <a:rPr lang="de-DE" dirty="0"/>
              <a:t> </a:t>
            </a:r>
            <a:r>
              <a:rPr lang="de-DE" dirty="0" err="1"/>
              <a:t>manipulations</a:t>
            </a:r>
            <a:r>
              <a:rPr lang="de-DE" dirty="0"/>
              <a:t>, </a:t>
            </a:r>
            <a:r>
              <a:rPr lang="de-DE" dirty="0" err="1"/>
              <a:t>standard</a:t>
            </a:r>
            <a:r>
              <a:rPr lang="de-DE" dirty="0"/>
              <a:t> STMs </a:t>
            </a:r>
            <a:r>
              <a:rPr lang="en" dirty="0"/>
              <a:t>are ill-suited for complex manipulation and cannot be used in 3-D space.</a:t>
            </a:r>
          </a:p>
          <a:p>
            <a:endParaRPr lang="de-AT" dirty="0"/>
          </a:p>
          <a:p>
            <a:endParaRPr lang="de-DE" dirty="0"/>
          </a:p>
        </p:txBody>
      </p:sp>
      <p:pic>
        <p:nvPicPr>
          <p:cNvPr id="4" name="Grafik 3">
            <a:extLst>
              <a:ext uri="{FF2B5EF4-FFF2-40B4-BE49-F238E27FC236}">
                <a16:creationId xmlns:a16="http://schemas.microsoft.com/office/drawing/2014/main" id="{6104DE53-21BF-8044-8F91-E5861C2DF11D}"/>
              </a:ext>
            </a:extLst>
          </p:cNvPr>
          <p:cNvPicPr>
            <a:picLocks noChangeAspect="1"/>
          </p:cNvPicPr>
          <p:nvPr/>
        </p:nvPicPr>
        <p:blipFill>
          <a:blip r:embed="rId2"/>
          <a:stretch>
            <a:fillRect/>
          </a:stretch>
        </p:blipFill>
        <p:spPr>
          <a:xfrm>
            <a:off x="3628189" y="4049420"/>
            <a:ext cx="4336716" cy="2695796"/>
          </a:xfrm>
          <a:prstGeom prst="rect">
            <a:avLst/>
          </a:prstGeom>
        </p:spPr>
      </p:pic>
      <p:sp>
        <p:nvSpPr>
          <p:cNvPr id="5" name="Textfeld 4">
            <a:extLst>
              <a:ext uri="{FF2B5EF4-FFF2-40B4-BE49-F238E27FC236}">
                <a16:creationId xmlns:a16="http://schemas.microsoft.com/office/drawing/2014/main" id="{77433821-85CD-7C47-BFBB-909661C9F013}"/>
              </a:ext>
            </a:extLst>
          </p:cNvPr>
          <p:cNvSpPr txBox="1"/>
          <p:nvPr/>
        </p:nvSpPr>
        <p:spPr>
          <a:xfrm>
            <a:off x="8711367" y="6492875"/>
            <a:ext cx="3480633" cy="369332"/>
          </a:xfrm>
          <a:prstGeom prst="rect">
            <a:avLst/>
          </a:prstGeom>
          <a:noFill/>
        </p:spPr>
        <p:txBody>
          <a:bodyPr wrap="none" rtlCol="0">
            <a:spAutoFit/>
          </a:bodyPr>
          <a:lstStyle/>
          <a:p>
            <a:r>
              <a:rPr lang="de-AT" dirty="0" err="1"/>
              <a:t>Nanorobotic</a:t>
            </a:r>
            <a:r>
              <a:rPr lang="de-AT" dirty="0"/>
              <a:t> Manipulation Systems</a:t>
            </a:r>
            <a:endParaRPr lang="de-DE" dirty="0"/>
          </a:p>
        </p:txBody>
      </p:sp>
    </p:spTree>
    <p:extLst>
      <p:ext uri="{BB962C8B-B14F-4D97-AF65-F5344CB8AC3E}">
        <p14:creationId xmlns:p14="http://schemas.microsoft.com/office/powerpoint/2010/main" val="30531722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B11B7E-2275-034C-8FD5-3D9103BFBD5F}"/>
              </a:ext>
            </a:extLst>
          </p:cNvPr>
          <p:cNvSpPr>
            <a:spLocks noGrp="1"/>
          </p:cNvSpPr>
          <p:nvPr>
            <p:ph type="title"/>
          </p:nvPr>
        </p:nvSpPr>
        <p:spPr/>
        <p:txBody>
          <a:bodyPr/>
          <a:lstStyle/>
          <a:p>
            <a:pPr algn="ctr"/>
            <a:r>
              <a:rPr lang="de-DE" dirty="0"/>
              <a:t>AFM </a:t>
            </a:r>
            <a:r>
              <a:rPr lang="de-DE" dirty="0" err="1"/>
              <a:t>as</a:t>
            </a:r>
            <a:r>
              <a:rPr lang="de-DE" dirty="0"/>
              <a:t> NM</a:t>
            </a:r>
          </a:p>
        </p:txBody>
      </p:sp>
      <p:sp>
        <p:nvSpPr>
          <p:cNvPr id="3" name="Inhaltsplatzhalter 2">
            <a:extLst>
              <a:ext uri="{FF2B5EF4-FFF2-40B4-BE49-F238E27FC236}">
                <a16:creationId xmlns:a16="http://schemas.microsoft.com/office/drawing/2014/main" id="{88CBA36A-63B4-1845-BED8-0352B57B14E3}"/>
              </a:ext>
            </a:extLst>
          </p:cNvPr>
          <p:cNvSpPr>
            <a:spLocks noGrp="1"/>
          </p:cNvSpPr>
          <p:nvPr>
            <p:ph idx="1"/>
          </p:nvPr>
        </p:nvSpPr>
        <p:spPr/>
        <p:txBody>
          <a:bodyPr>
            <a:normAutofit/>
          </a:bodyPr>
          <a:lstStyle/>
          <a:p>
            <a:r>
              <a:rPr lang="de-DE" b="1" dirty="0"/>
              <a:t>AFM</a:t>
            </a:r>
            <a:r>
              <a:rPr lang="de-DE" dirty="0"/>
              <a:t> </a:t>
            </a:r>
            <a:r>
              <a:rPr lang="de-DE" dirty="0" err="1"/>
              <a:t>can</a:t>
            </a:r>
            <a:r>
              <a:rPr lang="de-DE" dirty="0"/>
              <a:t> </a:t>
            </a:r>
            <a:r>
              <a:rPr lang="de-DE" dirty="0" err="1"/>
              <a:t>be</a:t>
            </a:r>
            <a:r>
              <a:rPr lang="de-DE" dirty="0"/>
              <a:t> </a:t>
            </a:r>
            <a:r>
              <a:rPr lang="de-DE" dirty="0" err="1"/>
              <a:t>done</a:t>
            </a:r>
            <a:r>
              <a:rPr lang="de-DE" dirty="0"/>
              <a:t> in </a:t>
            </a:r>
            <a:r>
              <a:rPr lang="de-DE" dirty="0" err="1"/>
              <a:t>either</a:t>
            </a:r>
            <a:r>
              <a:rPr lang="de-DE" dirty="0"/>
              <a:t> </a:t>
            </a:r>
            <a:r>
              <a:rPr lang="de-DE" dirty="0" err="1"/>
              <a:t>contact</a:t>
            </a:r>
            <a:r>
              <a:rPr lang="de-DE" dirty="0"/>
              <a:t> </a:t>
            </a:r>
            <a:r>
              <a:rPr lang="de-DE" dirty="0" err="1"/>
              <a:t>or</a:t>
            </a:r>
            <a:r>
              <a:rPr lang="de-DE" dirty="0"/>
              <a:t> </a:t>
            </a:r>
            <a:r>
              <a:rPr lang="de-DE" dirty="0" err="1"/>
              <a:t>dynamic</a:t>
            </a:r>
            <a:r>
              <a:rPr lang="de-DE" dirty="0"/>
              <a:t> </a:t>
            </a:r>
            <a:r>
              <a:rPr lang="de-DE" dirty="0" err="1"/>
              <a:t>mode</a:t>
            </a:r>
            <a:r>
              <a:rPr lang="de-DE" dirty="0"/>
              <a:t>. </a:t>
            </a:r>
          </a:p>
          <a:p>
            <a:r>
              <a:rPr lang="de-DE" dirty="0"/>
              <a:t>Generally, </a:t>
            </a:r>
            <a:r>
              <a:rPr lang="de-DE" dirty="0" err="1"/>
              <a:t>manipulation</a:t>
            </a:r>
            <a:r>
              <a:rPr lang="de-DE" dirty="0"/>
              <a:t> </a:t>
            </a:r>
            <a:r>
              <a:rPr lang="de-DE" dirty="0" err="1"/>
              <a:t>with</a:t>
            </a:r>
            <a:r>
              <a:rPr lang="de-DE" dirty="0"/>
              <a:t> an AFM </a:t>
            </a:r>
            <a:r>
              <a:rPr lang="de-DE" dirty="0" err="1"/>
              <a:t>involves</a:t>
            </a:r>
            <a:r>
              <a:rPr lang="de-DE" dirty="0"/>
              <a:t> </a:t>
            </a:r>
            <a:r>
              <a:rPr lang="de-DE" dirty="0" err="1"/>
              <a:t>moving</a:t>
            </a:r>
            <a:r>
              <a:rPr lang="de-DE" dirty="0"/>
              <a:t> an </a:t>
            </a:r>
            <a:r>
              <a:rPr lang="de-DE" dirty="0" err="1"/>
              <a:t>object</a:t>
            </a:r>
            <a:r>
              <a:rPr lang="de-DE" dirty="0"/>
              <a:t> </a:t>
            </a:r>
            <a:r>
              <a:rPr lang="de-DE" dirty="0" err="1"/>
              <a:t>by</a:t>
            </a:r>
            <a:r>
              <a:rPr lang="de-DE" dirty="0"/>
              <a:t> </a:t>
            </a:r>
            <a:r>
              <a:rPr lang="de-DE" dirty="0" err="1"/>
              <a:t>touching</a:t>
            </a:r>
            <a:r>
              <a:rPr lang="de-DE" dirty="0"/>
              <a:t> </a:t>
            </a:r>
            <a:r>
              <a:rPr lang="de-DE" dirty="0" err="1"/>
              <a:t>it</a:t>
            </a:r>
            <a:r>
              <a:rPr lang="de-DE" dirty="0"/>
              <a:t> </a:t>
            </a:r>
            <a:r>
              <a:rPr lang="de-DE" dirty="0" err="1"/>
              <a:t>with</a:t>
            </a:r>
            <a:r>
              <a:rPr lang="de-DE" dirty="0"/>
              <a:t> a </a:t>
            </a:r>
            <a:r>
              <a:rPr lang="de-DE" dirty="0" err="1"/>
              <a:t>tip</a:t>
            </a:r>
            <a:r>
              <a:rPr lang="de-DE" dirty="0"/>
              <a:t>. </a:t>
            </a:r>
          </a:p>
          <a:p>
            <a:r>
              <a:rPr lang="de-DE" dirty="0"/>
              <a:t>A </a:t>
            </a:r>
            <a:r>
              <a:rPr lang="de-DE" dirty="0" err="1"/>
              <a:t>typical</a:t>
            </a:r>
            <a:r>
              <a:rPr lang="de-DE" dirty="0"/>
              <a:t> </a:t>
            </a:r>
            <a:r>
              <a:rPr lang="de-DE" dirty="0" err="1"/>
              <a:t>manipulation</a:t>
            </a:r>
            <a:r>
              <a:rPr lang="de-DE" dirty="0"/>
              <a:t> </a:t>
            </a:r>
            <a:r>
              <a:rPr lang="de-DE" dirty="0" err="1"/>
              <a:t>is</a:t>
            </a:r>
            <a:r>
              <a:rPr lang="de-DE" dirty="0"/>
              <a:t> like </a:t>
            </a:r>
            <a:r>
              <a:rPr lang="de-DE" dirty="0" err="1"/>
              <a:t>this</a:t>
            </a:r>
            <a:r>
              <a:rPr lang="de-DE" dirty="0"/>
              <a:t>: </a:t>
            </a:r>
            <a:r>
              <a:rPr lang="de-DE" dirty="0" err="1"/>
              <a:t>image</a:t>
            </a:r>
            <a:r>
              <a:rPr lang="de-DE" dirty="0"/>
              <a:t> a </a:t>
            </a:r>
            <a:r>
              <a:rPr lang="de-DE" dirty="0" err="1"/>
              <a:t>particle</a:t>
            </a:r>
            <a:r>
              <a:rPr lang="de-DE" dirty="0"/>
              <a:t> </a:t>
            </a:r>
            <a:r>
              <a:rPr lang="de-DE" dirty="0" err="1"/>
              <a:t>first</a:t>
            </a:r>
            <a:r>
              <a:rPr lang="de-DE" dirty="0"/>
              <a:t> in non-</a:t>
            </a:r>
            <a:r>
              <a:rPr lang="de-DE" dirty="0" err="1"/>
              <a:t>contact</a:t>
            </a:r>
            <a:r>
              <a:rPr lang="de-DE" dirty="0"/>
              <a:t> </a:t>
            </a:r>
            <a:r>
              <a:rPr lang="de-DE" dirty="0" err="1"/>
              <a:t>mode</a:t>
            </a:r>
            <a:r>
              <a:rPr lang="de-DE" dirty="0"/>
              <a:t>, </a:t>
            </a:r>
            <a:r>
              <a:rPr lang="de-DE" dirty="0" err="1"/>
              <a:t>then</a:t>
            </a:r>
            <a:r>
              <a:rPr lang="de-DE" dirty="0"/>
              <a:t> </a:t>
            </a:r>
            <a:r>
              <a:rPr lang="de-DE" dirty="0" err="1"/>
              <a:t>remove</a:t>
            </a:r>
            <a:r>
              <a:rPr lang="de-DE" dirty="0"/>
              <a:t> </a:t>
            </a:r>
            <a:r>
              <a:rPr lang="de-DE" dirty="0" err="1"/>
              <a:t>the</a:t>
            </a:r>
            <a:r>
              <a:rPr lang="de-DE" dirty="0"/>
              <a:t> </a:t>
            </a:r>
            <a:r>
              <a:rPr lang="de-DE" dirty="0" err="1"/>
              <a:t>tip</a:t>
            </a:r>
            <a:r>
              <a:rPr lang="de-DE" dirty="0"/>
              <a:t> </a:t>
            </a:r>
            <a:r>
              <a:rPr lang="de-DE" dirty="0" err="1"/>
              <a:t>oscillation</a:t>
            </a:r>
            <a:r>
              <a:rPr lang="de-DE" dirty="0"/>
              <a:t> </a:t>
            </a:r>
            <a:r>
              <a:rPr lang="de-DE" dirty="0" err="1"/>
              <a:t>voltage</a:t>
            </a:r>
            <a:r>
              <a:rPr lang="de-DE" dirty="0"/>
              <a:t> </a:t>
            </a:r>
            <a:r>
              <a:rPr lang="de-DE" dirty="0" err="1"/>
              <a:t>and</a:t>
            </a:r>
            <a:r>
              <a:rPr lang="de-DE" dirty="0"/>
              <a:t> </a:t>
            </a:r>
            <a:r>
              <a:rPr lang="de-DE" dirty="0" err="1"/>
              <a:t>sweep</a:t>
            </a:r>
            <a:r>
              <a:rPr lang="de-DE" dirty="0"/>
              <a:t> </a:t>
            </a:r>
            <a:r>
              <a:rPr lang="de-DE" dirty="0" err="1"/>
              <a:t>the</a:t>
            </a:r>
            <a:r>
              <a:rPr lang="de-DE" dirty="0"/>
              <a:t> </a:t>
            </a:r>
            <a:r>
              <a:rPr lang="de-DE" dirty="0" err="1"/>
              <a:t>tip</a:t>
            </a:r>
            <a:r>
              <a:rPr lang="de-DE" dirty="0"/>
              <a:t> </a:t>
            </a:r>
            <a:r>
              <a:rPr lang="de-DE" dirty="0" err="1"/>
              <a:t>across</a:t>
            </a:r>
            <a:r>
              <a:rPr lang="de-DE" dirty="0"/>
              <a:t> </a:t>
            </a:r>
            <a:r>
              <a:rPr lang="de-DE" dirty="0" err="1"/>
              <a:t>the</a:t>
            </a:r>
            <a:r>
              <a:rPr lang="de-DE" dirty="0"/>
              <a:t> </a:t>
            </a:r>
            <a:r>
              <a:rPr lang="de-DE" dirty="0" err="1"/>
              <a:t>particle</a:t>
            </a:r>
            <a:r>
              <a:rPr lang="de-DE" dirty="0"/>
              <a:t> in </a:t>
            </a:r>
            <a:r>
              <a:rPr lang="de-DE" dirty="0" err="1"/>
              <a:t>contact</a:t>
            </a:r>
            <a:r>
              <a:rPr lang="de-DE" dirty="0"/>
              <a:t> </a:t>
            </a:r>
            <a:r>
              <a:rPr lang="de-DE" dirty="0" err="1"/>
              <a:t>with</a:t>
            </a:r>
            <a:r>
              <a:rPr lang="de-DE" dirty="0"/>
              <a:t> </a:t>
            </a:r>
            <a:r>
              <a:rPr lang="de-DE" dirty="0" err="1"/>
              <a:t>the</a:t>
            </a:r>
            <a:r>
              <a:rPr lang="de-DE" dirty="0"/>
              <a:t> </a:t>
            </a:r>
            <a:r>
              <a:rPr lang="de-DE" dirty="0" err="1"/>
              <a:t>surface</a:t>
            </a:r>
            <a:r>
              <a:rPr lang="de-DE" dirty="0"/>
              <a:t> </a:t>
            </a:r>
            <a:r>
              <a:rPr lang="de-DE" dirty="0" err="1"/>
              <a:t>and</a:t>
            </a:r>
            <a:r>
              <a:rPr lang="de-DE" dirty="0"/>
              <a:t> </a:t>
            </a:r>
            <a:r>
              <a:rPr lang="de-DE" dirty="0" err="1"/>
              <a:t>with</a:t>
            </a:r>
            <a:r>
              <a:rPr lang="de-DE" dirty="0"/>
              <a:t> </a:t>
            </a:r>
            <a:r>
              <a:rPr lang="de-DE" dirty="0" err="1"/>
              <a:t>the</a:t>
            </a:r>
            <a:r>
              <a:rPr lang="de-DE" dirty="0"/>
              <a:t> </a:t>
            </a:r>
            <a:r>
              <a:rPr lang="de-DE" dirty="0" err="1"/>
              <a:t>feedback</a:t>
            </a:r>
            <a:r>
              <a:rPr lang="de-DE" dirty="0"/>
              <a:t> </a:t>
            </a:r>
            <a:r>
              <a:rPr lang="de-DE" dirty="0" err="1"/>
              <a:t>disabled</a:t>
            </a:r>
            <a:r>
              <a:rPr lang="de-DE" dirty="0"/>
              <a:t>. </a:t>
            </a:r>
            <a:endParaRPr lang="de-AT" dirty="0"/>
          </a:p>
          <a:p>
            <a:endParaRPr lang="de-DE" dirty="0"/>
          </a:p>
        </p:txBody>
      </p:sp>
      <p:sp>
        <p:nvSpPr>
          <p:cNvPr id="4" name="Textfeld 3">
            <a:extLst>
              <a:ext uri="{FF2B5EF4-FFF2-40B4-BE49-F238E27FC236}">
                <a16:creationId xmlns:a16="http://schemas.microsoft.com/office/drawing/2014/main" id="{12D88F75-CFB7-1D4C-B393-5829E5A4C9CB}"/>
              </a:ext>
            </a:extLst>
          </p:cNvPr>
          <p:cNvSpPr txBox="1"/>
          <p:nvPr/>
        </p:nvSpPr>
        <p:spPr>
          <a:xfrm>
            <a:off x="8711367" y="6492875"/>
            <a:ext cx="3480633" cy="369332"/>
          </a:xfrm>
          <a:prstGeom prst="rect">
            <a:avLst/>
          </a:prstGeom>
          <a:noFill/>
        </p:spPr>
        <p:txBody>
          <a:bodyPr wrap="none" rtlCol="0">
            <a:spAutoFit/>
          </a:bodyPr>
          <a:lstStyle/>
          <a:p>
            <a:r>
              <a:rPr lang="de-AT" dirty="0" err="1"/>
              <a:t>Nanorobotic</a:t>
            </a:r>
            <a:r>
              <a:rPr lang="de-AT" dirty="0"/>
              <a:t> Manipulation Systems</a:t>
            </a:r>
            <a:endParaRPr lang="de-DE" dirty="0"/>
          </a:p>
        </p:txBody>
      </p:sp>
    </p:spTree>
    <p:extLst>
      <p:ext uri="{BB962C8B-B14F-4D97-AF65-F5344CB8AC3E}">
        <p14:creationId xmlns:p14="http://schemas.microsoft.com/office/powerpoint/2010/main" val="11852352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B11B7E-2275-034C-8FD5-3D9103BFBD5F}"/>
              </a:ext>
            </a:extLst>
          </p:cNvPr>
          <p:cNvSpPr>
            <a:spLocks noGrp="1"/>
          </p:cNvSpPr>
          <p:nvPr>
            <p:ph type="title"/>
          </p:nvPr>
        </p:nvSpPr>
        <p:spPr/>
        <p:txBody>
          <a:bodyPr/>
          <a:lstStyle/>
          <a:p>
            <a:pPr algn="ctr"/>
            <a:r>
              <a:rPr lang="de-DE" dirty="0"/>
              <a:t>AFM </a:t>
            </a:r>
            <a:r>
              <a:rPr lang="de-DE" dirty="0" err="1"/>
              <a:t>as</a:t>
            </a:r>
            <a:r>
              <a:rPr lang="de-DE" dirty="0"/>
              <a:t> NM</a:t>
            </a:r>
          </a:p>
        </p:txBody>
      </p:sp>
      <p:sp>
        <p:nvSpPr>
          <p:cNvPr id="3" name="Inhaltsplatzhalter 2">
            <a:extLst>
              <a:ext uri="{FF2B5EF4-FFF2-40B4-BE49-F238E27FC236}">
                <a16:creationId xmlns:a16="http://schemas.microsoft.com/office/drawing/2014/main" id="{88CBA36A-63B4-1845-BED8-0352B57B14E3}"/>
              </a:ext>
            </a:extLst>
          </p:cNvPr>
          <p:cNvSpPr>
            <a:spLocks noGrp="1"/>
          </p:cNvSpPr>
          <p:nvPr>
            <p:ph idx="1"/>
          </p:nvPr>
        </p:nvSpPr>
        <p:spPr/>
        <p:txBody>
          <a:bodyPr>
            <a:normAutofit/>
          </a:bodyPr>
          <a:lstStyle/>
          <a:p>
            <a:r>
              <a:rPr lang="de-DE" dirty="0" err="1"/>
              <a:t>Mechanical</a:t>
            </a:r>
            <a:r>
              <a:rPr lang="de-DE" dirty="0"/>
              <a:t> </a:t>
            </a:r>
            <a:r>
              <a:rPr lang="de-DE" dirty="0" err="1"/>
              <a:t>pushing</a:t>
            </a:r>
            <a:r>
              <a:rPr lang="de-DE" dirty="0"/>
              <a:t> </a:t>
            </a:r>
            <a:r>
              <a:rPr lang="de-DE" dirty="0" err="1"/>
              <a:t>can</a:t>
            </a:r>
            <a:r>
              <a:rPr lang="de-DE" dirty="0"/>
              <a:t> </a:t>
            </a:r>
            <a:r>
              <a:rPr lang="de-DE" dirty="0" err="1"/>
              <a:t>exert</a:t>
            </a:r>
            <a:r>
              <a:rPr lang="de-DE" dirty="0"/>
              <a:t> larger </a:t>
            </a:r>
            <a:r>
              <a:rPr lang="de-DE" dirty="0" err="1"/>
              <a:t>forces</a:t>
            </a:r>
            <a:r>
              <a:rPr lang="de-DE" dirty="0"/>
              <a:t> on </a:t>
            </a:r>
            <a:r>
              <a:rPr lang="de-DE" dirty="0" err="1"/>
              <a:t>objects</a:t>
            </a:r>
            <a:r>
              <a:rPr lang="de-DE" dirty="0"/>
              <a:t> </a:t>
            </a:r>
            <a:r>
              <a:rPr lang="de-DE" dirty="0" err="1"/>
              <a:t>and</a:t>
            </a:r>
            <a:r>
              <a:rPr lang="de-DE" dirty="0"/>
              <a:t>, </a:t>
            </a:r>
            <a:r>
              <a:rPr lang="de-DE" dirty="0" err="1"/>
              <a:t>hence</a:t>
            </a:r>
            <a:r>
              <a:rPr lang="de-DE" dirty="0"/>
              <a:t>, </a:t>
            </a:r>
            <a:r>
              <a:rPr lang="de-DE" dirty="0" err="1"/>
              <a:t>can</a:t>
            </a:r>
            <a:r>
              <a:rPr lang="de-DE" dirty="0"/>
              <a:t> </a:t>
            </a:r>
            <a:r>
              <a:rPr lang="de-DE" dirty="0" err="1"/>
              <a:t>be</a:t>
            </a:r>
            <a:r>
              <a:rPr lang="de-DE" dirty="0"/>
              <a:t> </a:t>
            </a:r>
            <a:r>
              <a:rPr lang="de-DE" dirty="0" err="1"/>
              <a:t>applied</a:t>
            </a:r>
            <a:r>
              <a:rPr lang="de-DE" dirty="0"/>
              <a:t> </a:t>
            </a:r>
            <a:r>
              <a:rPr lang="de-DE" dirty="0" err="1"/>
              <a:t>for</a:t>
            </a:r>
            <a:r>
              <a:rPr lang="de-DE" dirty="0"/>
              <a:t> </a:t>
            </a:r>
            <a:r>
              <a:rPr lang="de-DE" dirty="0" err="1"/>
              <a:t>the</a:t>
            </a:r>
            <a:r>
              <a:rPr lang="de-DE" dirty="0"/>
              <a:t> </a:t>
            </a:r>
            <a:r>
              <a:rPr lang="de-DE" dirty="0" err="1"/>
              <a:t>manipulation</a:t>
            </a:r>
            <a:r>
              <a:rPr lang="de-DE" dirty="0"/>
              <a:t> </a:t>
            </a:r>
            <a:r>
              <a:rPr lang="de-DE" dirty="0" err="1"/>
              <a:t>of</a:t>
            </a:r>
            <a:r>
              <a:rPr lang="de-DE" dirty="0"/>
              <a:t> </a:t>
            </a:r>
            <a:r>
              <a:rPr lang="de-DE" dirty="0" err="1"/>
              <a:t>relatively</a:t>
            </a:r>
            <a:r>
              <a:rPr lang="de-DE" dirty="0"/>
              <a:t> larger </a:t>
            </a:r>
            <a:r>
              <a:rPr lang="de-DE" dirty="0" err="1"/>
              <a:t>objects</a:t>
            </a:r>
            <a:r>
              <a:rPr lang="de-DE" dirty="0"/>
              <a:t>. </a:t>
            </a:r>
          </a:p>
          <a:p>
            <a:r>
              <a:rPr lang="de-DE" dirty="0" err="1"/>
              <a:t>One</a:t>
            </a:r>
            <a:r>
              <a:rPr lang="de-DE" dirty="0"/>
              <a:t>-dimensional (1-D) </a:t>
            </a:r>
            <a:r>
              <a:rPr lang="de-DE" dirty="0" err="1"/>
              <a:t>to</a:t>
            </a:r>
            <a:r>
              <a:rPr lang="de-DE" dirty="0"/>
              <a:t> 3-D </a:t>
            </a:r>
            <a:r>
              <a:rPr lang="de-DE" dirty="0" err="1"/>
              <a:t>objects</a:t>
            </a:r>
            <a:r>
              <a:rPr lang="de-DE" dirty="0"/>
              <a:t> </a:t>
            </a:r>
            <a:r>
              <a:rPr lang="de-DE" dirty="0" err="1"/>
              <a:t>can</a:t>
            </a:r>
            <a:r>
              <a:rPr lang="de-DE" dirty="0"/>
              <a:t> </a:t>
            </a:r>
            <a:r>
              <a:rPr lang="de-DE" dirty="0" err="1"/>
              <a:t>be</a:t>
            </a:r>
            <a:r>
              <a:rPr lang="de-DE" dirty="0"/>
              <a:t> </a:t>
            </a:r>
            <a:r>
              <a:rPr lang="de-DE" dirty="0" err="1"/>
              <a:t>manipulated</a:t>
            </a:r>
            <a:r>
              <a:rPr lang="de-DE" dirty="0"/>
              <a:t> on a 2-D </a:t>
            </a:r>
            <a:r>
              <a:rPr lang="de-DE" dirty="0" err="1"/>
              <a:t>substrate</a:t>
            </a:r>
            <a:r>
              <a:rPr lang="de-DE" dirty="0"/>
              <a:t>. </a:t>
            </a:r>
          </a:p>
          <a:p>
            <a:r>
              <a:rPr lang="de-DE" dirty="0" err="1"/>
              <a:t>However</a:t>
            </a:r>
            <a:r>
              <a:rPr lang="de-DE" dirty="0"/>
              <a:t>, </a:t>
            </a:r>
            <a:r>
              <a:rPr lang="de-DE" dirty="0" err="1"/>
              <a:t>the</a:t>
            </a:r>
            <a:r>
              <a:rPr lang="de-DE" dirty="0"/>
              <a:t> </a:t>
            </a:r>
            <a:r>
              <a:rPr lang="de-DE" dirty="0" err="1"/>
              <a:t>manipulation</a:t>
            </a:r>
            <a:r>
              <a:rPr lang="de-DE" dirty="0"/>
              <a:t> </a:t>
            </a:r>
            <a:r>
              <a:rPr lang="de-DE" dirty="0" err="1"/>
              <a:t>of</a:t>
            </a:r>
            <a:r>
              <a:rPr lang="de-DE" dirty="0"/>
              <a:t> individual </a:t>
            </a:r>
            <a:r>
              <a:rPr lang="de-DE" dirty="0" err="1"/>
              <a:t>atoms</a:t>
            </a:r>
            <a:r>
              <a:rPr lang="de-DE" dirty="0"/>
              <a:t> </a:t>
            </a:r>
            <a:r>
              <a:rPr lang="de-DE" dirty="0" err="1"/>
              <a:t>with</a:t>
            </a:r>
            <a:r>
              <a:rPr lang="de-DE" dirty="0"/>
              <a:t> an AFM </a:t>
            </a:r>
            <a:r>
              <a:rPr lang="de-DE" dirty="0" err="1"/>
              <a:t>remains</a:t>
            </a:r>
            <a:r>
              <a:rPr lang="de-DE" dirty="0"/>
              <a:t> a </a:t>
            </a:r>
            <a:r>
              <a:rPr lang="de-DE" dirty="0" err="1"/>
              <a:t>challenge</a:t>
            </a:r>
            <a:r>
              <a:rPr lang="de-DE" dirty="0"/>
              <a:t>. </a:t>
            </a:r>
            <a:endParaRPr lang="de-AT" dirty="0"/>
          </a:p>
          <a:p>
            <a:endParaRPr lang="de-AT" dirty="0"/>
          </a:p>
          <a:p>
            <a:endParaRPr lang="de-DE" dirty="0"/>
          </a:p>
        </p:txBody>
      </p:sp>
      <p:sp>
        <p:nvSpPr>
          <p:cNvPr id="4" name="Textfeld 3">
            <a:extLst>
              <a:ext uri="{FF2B5EF4-FFF2-40B4-BE49-F238E27FC236}">
                <a16:creationId xmlns:a16="http://schemas.microsoft.com/office/drawing/2014/main" id="{D1D42F97-5671-3846-B1B3-B35218D2A3DD}"/>
              </a:ext>
            </a:extLst>
          </p:cNvPr>
          <p:cNvSpPr txBox="1"/>
          <p:nvPr/>
        </p:nvSpPr>
        <p:spPr>
          <a:xfrm>
            <a:off x="8711367" y="6492875"/>
            <a:ext cx="3480633" cy="369332"/>
          </a:xfrm>
          <a:prstGeom prst="rect">
            <a:avLst/>
          </a:prstGeom>
          <a:noFill/>
        </p:spPr>
        <p:txBody>
          <a:bodyPr wrap="none" rtlCol="0">
            <a:spAutoFit/>
          </a:bodyPr>
          <a:lstStyle/>
          <a:p>
            <a:r>
              <a:rPr lang="de-AT" dirty="0" err="1"/>
              <a:t>Nanorobotic</a:t>
            </a:r>
            <a:r>
              <a:rPr lang="de-AT" dirty="0"/>
              <a:t> Manipulation Systems</a:t>
            </a:r>
            <a:endParaRPr lang="de-DE" dirty="0"/>
          </a:p>
        </p:txBody>
      </p:sp>
    </p:spTree>
    <p:extLst>
      <p:ext uri="{BB962C8B-B14F-4D97-AF65-F5344CB8AC3E}">
        <p14:creationId xmlns:p14="http://schemas.microsoft.com/office/powerpoint/2010/main" val="33893696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83A404E-2140-8C4C-A84D-36FD5F8E4480}"/>
              </a:ext>
            </a:extLst>
          </p:cNvPr>
          <p:cNvSpPr>
            <a:spLocks noGrp="1"/>
          </p:cNvSpPr>
          <p:nvPr>
            <p:ph idx="1"/>
          </p:nvPr>
        </p:nvSpPr>
        <p:spPr/>
        <p:txBody>
          <a:bodyPr>
            <a:normAutofit lnSpcReduction="10000"/>
          </a:bodyPr>
          <a:lstStyle/>
          <a:p>
            <a:r>
              <a:rPr lang="de-DE" dirty="0" err="1"/>
              <a:t>By</a:t>
            </a:r>
            <a:r>
              <a:rPr lang="de-DE" dirty="0"/>
              <a:t> </a:t>
            </a:r>
            <a:r>
              <a:rPr lang="de-DE" b="1" dirty="0" err="1"/>
              <a:t>separating</a:t>
            </a:r>
            <a:r>
              <a:rPr lang="de-DE" b="1" dirty="0"/>
              <a:t> </a:t>
            </a:r>
            <a:r>
              <a:rPr lang="de-DE" b="1" dirty="0" err="1"/>
              <a:t>the</a:t>
            </a:r>
            <a:r>
              <a:rPr lang="de-DE" b="1" dirty="0"/>
              <a:t> </a:t>
            </a:r>
            <a:r>
              <a:rPr lang="de-DE" b="1" dirty="0" err="1"/>
              <a:t>imaging</a:t>
            </a:r>
            <a:r>
              <a:rPr lang="de-DE" b="1" dirty="0"/>
              <a:t> </a:t>
            </a:r>
            <a:r>
              <a:rPr lang="de-DE" b="1" dirty="0" err="1"/>
              <a:t>and</a:t>
            </a:r>
            <a:r>
              <a:rPr lang="de-DE" b="1" dirty="0"/>
              <a:t> </a:t>
            </a:r>
            <a:r>
              <a:rPr lang="de-DE" b="1" dirty="0" err="1"/>
              <a:t>manipulation</a:t>
            </a:r>
            <a:r>
              <a:rPr lang="de-DE" b="1" dirty="0"/>
              <a:t> </a:t>
            </a:r>
            <a:r>
              <a:rPr lang="de-DE" b="1" dirty="0" err="1"/>
              <a:t>functions</a:t>
            </a:r>
            <a:r>
              <a:rPr lang="de-DE" dirty="0"/>
              <a:t>, </a:t>
            </a:r>
            <a:r>
              <a:rPr lang="de-DE" b="1" dirty="0" err="1"/>
              <a:t>nanorobotic</a:t>
            </a:r>
            <a:r>
              <a:rPr lang="de-DE" b="1" dirty="0"/>
              <a:t> </a:t>
            </a:r>
            <a:r>
              <a:rPr lang="de-DE" b="1" dirty="0" err="1"/>
              <a:t>manipulators</a:t>
            </a:r>
            <a:r>
              <a:rPr lang="de-DE" dirty="0"/>
              <a:t> </a:t>
            </a:r>
            <a:r>
              <a:rPr lang="de-DE" dirty="0" err="1"/>
              <a:t>can</a:t>
            </a:r>
            <a:r>
              <a:rPr lang="de-DE" dirty="0"/>
              <a:t> </a:t>
            </a:r>
            <a:r>
              <a:rPr lang="de-DE" dirty="0" err="1"/>
              <a:t>have</a:t>
            </a:r>
            <a:r>
              <a:rPr lang="de-DE" dirty="0"/>
              <a:t> </a:t>
            </a:r>
            <a:r>
              <a:rPr lang="de-DE" dirty="0" err="1"/>
              <a:t>many</a:t>
            </a:r>
            <a:r>
              <a:rPr lang="de-DE" dirty="0"/>
              <a:t> </a:t>
            </a:r>
            <a:r>
              <a:rPr lang="de-DE" dirty="0" err="1"/>
              <a:t>more</a:t>
            </a:r>
            <a:r>
              <a:rPr lang="de-DE" dirty="0"/>
              <a:t> </a:t>
            </a:r>
            <a:r>
              <a:rPr lang="de-DE" dirty="0" err="1"/>
              <a:t>degrees</a:t>
            </a:r>
            <a:r>
              <a:rPr lang="de-DE" dirty="0"/>
              <a:t> </a:t>
            </a:r>
            <a:r>
              <a:rPr lang="de-DE" dirty="0" err="1"/>
              <a:t>of</a:t>
            </a:r>
            <a:r>
              <a:rPr lang="de-DE" dirty="0"/>
              <a:t> </a:t>
            </a:r>
            <a:r>
              <a:rPr lang="de-DE" dirty="0" err="1"/>
              <a:t>freedom</a:t>
            </a:r>
            <a:r>
              <a:rPr lang="de-DE" dirty="0"/>
              <a:t> </a:t>
            </a:r>
            <a:r>
              <a:rPr lang="de-DE" dirty="0" err="1"/>
              <a:t>including</a:t>
            </a:r>
            <a:r>
              <a:rPr lang="de-DE" dirty="0"/>
              <a:t> </a:t>
            </a:r>
            <a:r>
              <a:rPr lang="de-DE" dirty="0" err="1"/>
              <a:t>rotation</a:t>
            </a:r>
            <a:r>
              <a:rPr lang="de-DE" dirty="0"/>
              <a:t> </a:t>
            </a:r>
            <a:r>
              <a:rPr lang="de-DE" dirty="0" err="1"/>
              <a:t>for</a:t>
            </a:r>
            <a:r>
              <a:rPr lang="de-DE" dirty="0"/>
              <a:t> </a:t>
            </a:r>
            <a:r>
              <a:rPr lang="de-DE" dirty="0" err="1"/>
              <a:t>orientation</a:t>
            </a:r>
            <a:r>
              <a:rPr lang="de-DE" dirty="0"/>
              <a:t> </a:t>
            </a:r>
            <a:r>
              <a:rPr lang="de-DE" dirty="0" err="1"/>
              <a:t>control</a:t>
            </a:r>
            <a:r>
              <a:rPr lang="de-DE" dirty="0"/>
              <a:t>, </a:t>
            </a:r>
            <a:r>
              <a:rPr lang="de-DE" dirty="0" err="1"/>
              <a:t>and</a:t>
            </a:r>
            <a:r>
              <a:rPr lang="de-DE" dirty="0"/>
              <a:t>, </a:t>
            </a:r>
            <a:r>
              <a:rPr lang="de-DE" dirty="0" err="1"/>
              <a:t>hence</a:t>
            </a:r>
            <a:r>
              <a:rPr lang="de-DE" dirty="0"/>
              <a:t>, </a:t>
            </a:r>
            <a:r>
              <a:rPr lang="de-DE" dirty="0" err="1"/>
              <a:t>can</a:t>
            </a:r>
            <a:r>
              <a:rPr lang="de-DE" dirty="0"/>
              <a:t> </a:t>
            </a:r>
            <a:r>
              <a:rPr lang="de-DE" dirty="0" err="1"/>
              <a:t>be</a:t>
            </a:r>
            <a:r>
              <a:rPr lang="de-DE" dirty="0"/>
              <a:t> </a:t>
            </a:r>
            <a:r>
              <a:rPr lang="de-DE" dirty="0" err="1"/>
              <a:t>used</a:t>
            </a:r>
            <a:r>
              <a:rPr lang="de-DE" dirty="0"/>
              <a:t> </a:t>
            </a:r>
            <a:r>
              <a:rPr lang="de-DE" dirty="0" err="1"/>
              <a:t>for</a:t>
            </a:r>
            <a:r>
              <a:rPr lang="de-DE" dirty="0"/>
              <a:t> </a:t>
            </a:r>
            <a:r>
              <a:rPr lang="de-DE" dirty="0" err="1"/>
              <a:t>the</a:t>
            </a:r>
            <a:r>
              <a:rPr lang="de-DE" dirty="0"/>
              <a:t> </a:t>
            </a:r>
            <a:r>
              <a:rPr lang="de-DE" dirty="0" err="1"/>
              <a:t>manipulation</a:t>
            </a:r>
            <a:r>
              <a:rPr lang="de-DE" dirty="0"/>
              <a:t> </a:t>
            </a:r>
            <a:r>
              <a:rPr lang="de-DE" dirty="0" err="1"/>
              <a:t>of</a:t>
            </a:r>
            <a:r>
              <a:rPr lang="de-DE" dirty="0"/>
              <a:t> zero-dimensional (0-D, </a:t>
            </a:r>
            <a:r>
              <a:rPr lang="de-DE" dirty="0" err="1"/>
              <a:t>symmetric</a:t>
            </a:r>
            <a:r>
              <a:rPr lang="de-DE" dirty="0"/>
              <a:t> </a:t>
            </a:r>
            <a:r>
              <a:rPr lang="de-DE" dirty="0" err="1"/>
              <a:t>spheres</a:t>
            </a:r>
            <a:r>
              <a:rPr lang="de-DE" dirty="0"/>
              <a:t>) </a:t>
            </a:r>
            <a:r>
              <a:rPr lang="de-DE" dirty="0" err="1"/>
              <a:t>to</a:t>
            </a:r>
            <a:r>
              <a:rPr lang="de-DE" dirty="0"/>
              <a:t> 3-D </a:t>
            </a:r>
            <a:r>
              <a:rPr lang="de-DE" dirty="0" err="1"/>
              <a:t>objects</a:t>
            </a:r>
            <a:r>
              <a:rPr lang="de-DE" dirty="0"/>
              <a:t> in 3-D </a:t>
            </a:r>
            <a:r>
              <a:rPr lang="de-DE" dirty="0" err="1"/>
              <a:t>free</a:t>
            </a:r>
            <a:r>
              <a:rPr lang="de-DE" dirty="0"/>
              <a:t> </a:t>
            </a:r>
            <a:r>
              <a:rPr lang="de-DE" dirty="0" err="1"/>
              <a:t>space</a:t>
            </a:r>
            <a:r>
              <a:rPr lang="de-DE" dirty="0"/>
              <a:t>. </a:t>
            </a:r>
          </a:p>
          <a:p>
            <a:r>
              <a:rPr lang="de-DE" dirty="0"/>
              <a:t>Limited </a:t>
            </a:r>
            <a:r>
              <a:rPr lang="de-DE" dirty="0" err="1"/>
              <a:t>by</a:t>
            </a:r>
            <a:r>
              <a:rPr lang="de-DE" dirty="0"/>
              <a:t> </a:t>
            </a:r>
            <a:r>
              <a:rPr lang="de-DE" dirty="0" err="1"/>
              <a:t>the</a:t>
            </a:r>
            <a:r>
              <a:rPr lang="de-DE" dirty="0"/>
              <a:t> relative </a:t>
            </a:r>
            <a:r>
              <a:rPr lang="de-DE" dirty="0" err="1"/>
              <a:t>lower</a:t>
            </a:r>
            <a:r>
              <a:rPr lang="de-DE" dirty="0"/>
              <a:t> </a:t>
            </a:r>
            <a:r>
              <a:rPr lang="de-DE" dirty="0" err="1"/>
              <a:t>resolution</a:t>
            </a:r>
            <a:r>
              <a:rPr lang="de-DE" dirty="0"/>
              <a:t> </a:t>
            </a:r>
            <a:r>
              <a:rPr lang="de-DE" dirty="0" err="1"/>
              <a:t>of</a:t>
            </a:r>
            <a:r>
              <a:rPr lang="de-DE" dirty="0"/>
              <a:t> </a:t>
            </a:r>
            <a:r>
              <a:rPr lang="de-DE" dirty="0" err="1"/>
              <a:t>electron</a:t>
            </a:r>
            <a:r>
              <a:rPr lang="de-DE" dirty="0"/>
              <a:t> </a:t>
            </a:r>
            <a:r>
              <a:rPr lang="de-DE" dirty="0" err="1"/>
              <a:t>microscopes</a:t>
            </a:r>
            <a:r>
              <a:rPr lang="de-DE" dirty="0"/>
              <a:t>, NRMs </a:t>
            </a:r>
            <a:r>
              <a:rPr lang="de-DE" dirty="0" err="1"/>
              <a:t>are</a:t>
            </a:r>
            <a:r>
              <a:rPr lang="de-DE" dirty="0"/>
              <a:t> </a:t>
            </a:r>
            <a:r>
              <a:rPr lang="de-DE" dirty="0" err="1"/>
              <a:t>difficult</a:t>
            </a:r>
            <a:r>
              <a:rPr lang="de-DE" dirty="0"/>
              <a:t> </a:t>
            </a:r>
            <a:r>
              <a:rPr lang="de-DE" dirty="0" err="1"/>
              <a:t>to</a:t>
            </a:r>
            <a:r>
              <a:rPr lang="de-DE" dirty="0"/>
              <a:t> </a:t>
            </a:r>
            <a:r>
              <a:rPr lang="de-DE" dirty="0" err="1"/>
              <a:t>use</a:t>
            </a:r>
            <a:r>
              <a:rPr lang="de-DE" dirty="0"/>
              <a:t> </a:t>
            </a:r>
            <a:r>
              <a:rPr lang="de-DE" dirty="0" err="1"/>
              <a:t>for</a:t>
            </a:r>
            <a:r>
              <a:rPr lang="de-DE" dirty="0"/>
              <a:t> </a:t>
            </a:r>
            <a:r>
              <a:rPr lang="de-DE" dirty="0" err="1"/>
              <a:t>the</a:t>
            </a:r>
            <a:r>
              <a:rPr lang="de-DE" dirty="0"/>
              <a:t> </a:t>
            </a:r>
            <a:r>
              <a:rPr lang="de-DE" dirty="0" err="1"/>
              <a:t>manipulation</a:t>
            </a:r>
            <a:r>
              <a:rPr lang="de-DE" dirty="0"/>
              <a:t> </a:t>
            </a:r>
            <a:r>
              <a:rPr lang="de-DE" dirty="0" err="1"/>
              <a:t>of</a:t>
            </a:r>
            <a:r>
              <a:rPr lang="de-DE" dirty="0"/>
              <a:t> </a:t>
            </a:r>
            <a:r>
              <a:rPr lang="de-DE" dirty="0" err="1"/>
              <a:t>atoms</a:t>
            </a:r>
            <a:r>
              <a:rPr lang="de-DE" dirty="0"/>
              <a:t>. </a:t>
            </a:r>
          </a:p>
          <a:p>
            <a:r>
              <a:rPr lang="de-DE" dirty="0" err="1"/>
              <a:t>However</a:t>
            </a:r>
            <a:r>
              <a:rPr lang="de-DE" dirty="0"/>
              <a:t>, </a:t>
            </a:r>
            <a:r>
              <a:rPr lang="de-DE" dirty="0" err="1"/>
              <a:t>their</a:t>
            </a:r>
            <a:r>
              <a:rPr lang="de-DE" dirty="0"/>
              <a:t> </a:t>
            </a:r>
            <a:r>
              <a:rPr lang="de-DE" dirty="0" err="1"/>
              <a:t>general</a:t>
            </a:r>
            <a:r>
              <a:rPr lang="de-DE" dirty="0"/>
              <a:t> </a:t>
            </a:r>
            <a:r>
              <a:rPr lang="de-DE" dirty="0" err="1"/>
              <a:t>robotic</a:t>
            </a:r>
            <a:r>
              <a:rPr lang="de-DE" dirty="0"/>
              <a:t> </a:t>
            </a:r>
            <a:r>
              <a:rPr lang="de-DE" dirty="0" err="1"/>
              <a:t>capabilities</a:t>
            </a:r>
            <a:r>
              <a:rPr lang="de-DE" dirty="0"/>
              <a:t> </a:t>
            </a:r>
            <a:r>
              <a:rPr lang="de-DE" dirty="0" err="1"/>
              <a:t>including</a:t>
            </a:r>
            <a:r>
              <a:rPr lang="de-DE" dirty="0"/>
              <a:t> 3- D </a:t>
            </a:r>
            <a:r>
              <a:rPr lang="de-DE" dirty="0" err="1"/>
              <a:t>positioning</a:t>
            </a:r>
            <a:r>
              <a:rPr lang="de-DE" dirty="0"/>
              <a:t>, </a:t>
            </a:r>
            <a:r>
              <a:rPr lang="de-DE" dirty="0" err="1"/>
              <a:t>orientation</a:t>
            </a:r>
            <a:r>
              <a:rPr lang="de-DE" dirty="0"/>
              <a:t> </a:t>
            </a:r>
            <a:r>
              <a:rPr lang="de-DE" dirty="0" err="1"/>
              <a:t>control</a:t>
            </a:r>
            <a:r>
              <a:rPr lang="de-DE" dirty="0"/>
              <a:t>, </a:t>
            </a:r>
            <a:r>
              <a:rPr lang="de-DE" dirty="0" err="1"/>
              <a:t>independently</a:t>
            </a:r>
            <a:r>
              <a:rPr lang="de-DE" dirty="0"/>
              <a:t> </a:t>
            </a:r>
            <a:r>
              <a:rPr lang="de-DE" dirty="0" err="1"/>
              <a:t>actuated</a:t>
            </a:r>
            <a:r>
              <a:rPr lang="de-DE" dirty="0"/>
              <a:t> multiple end-</a:t>
            </a:r>
            <a:r>
              <a:rPr lang="de-DE" dirty="0" err="1"/>
              <a:t>effectors</a:t>
            </a:r>
            <a:r>
              <a:rPr lang="de-DE" dirty="0"/>
              <a:t>, separate real-time </a:t>
            </a:r>
            <a:r>
              <a:rPr lang="de-DE" dirty="0" err="1"/>
              <a:t>observation</a:t>
            </a:r>
            <a:r>
              <a:rPr lang="de-DE" dirty="0"/>
              <a:t> </a:t>
            </a:r>
            <a:r>
              <a:rPr lang="de-DE" dirty="0" err="1"/>
              <a:t>system</a:t>
            </a:r>
            <a:r>
              <a:rPr lang="de-DE" dirty="0"/>
              <a:t>, </a:t>
            </a:r>
            <a:r>
              <a:rPr lang="de-DE" dirty="0" err="1"/>
              <a:t>and</a:t>
            </a:r>
            <a:r>
              <a:rPr lang="de-DE" dirty="0"/>
              <a:t> </a:t>
            </a:r>
            <a:r>
              <a:rPr lang="de-DE" dirty="0" err="1"/>
              <a:t>integrations</a:t>
            </a:r>
            <a:r>
              <a:rPr lang="de-DE" dirty="0"/>
              <a:t> </a:t>
            </a:r>
            <a:r>
              <a:rPr lang="de-DE" dirty="0" err="1"/>
              <a:t>with</a:t>
            </a:r>
            <a:r>
              <a:rPr lang="de-DE" dirty="0"/>
              <a:t> SPMs </a:t>
            </a:r>
            <a:r>
              <a:rPr lang="de-DE" dirty="0" err="1"/>
              <a:t>inside</a:t>
            </a:r>
            <a:r>
              <a:rPr lang="de-DE" dirty="0"/>
              <a:t> </a:t>
            </a:r>
            <a:r>
              <a:rPr lang="de-DE" dirty="0" err="1"/>
              <a:t>makes</a:t>
            </a:r>
            <a:r>
              <a:rPr lang="de-DE" dirty="0"/>
              <a:t> NRMs </a:t>
            </a:r>
            <a:r>
              <a:rPr lang="de-DE" dirty="0" err="1"/>
              <a:t>quite</a:t>
            </a:r>
            <a:r>
              <a:rPr lang="de-DE" dirty="0"/>
              <a:t> </a:t>
            </a:r>
            <a:r>
              <a:rPr lang="de-DE" b="1" dirty="0"/>
              <a:t>promising </a:t>
            </a:r>
            <a:r>
              <a:rPr lang="de-DE" b="1" dirty="0" err="1"/>
              <a:t>for</a:t>
            </a:r>
            <a:r>
              <a:rPr lang="de-DE" b="1" dirty="0"/>
              <a:t> </a:t>
            </a:r>
            <a:r>
              <a:rPr lang="de-DE" b="1" dirty="0" err="1"/>
              <a:t>complex</a:t>
            </a:r>
            <a:r>
              <a:rPr lang="de-DE" b="1" dirty="0"/>
              <a:t> </a:t>
            </a:r>
            <a:r>
              <a:rPr lang="de-DE" b="1" dirty="0" err="1"/>
              <a:t>nanomanipulation</a:t>
            </a:r>
            <a:r>
              <a:rPr lang="de-DE" dirty="0"/>
              <a:t>. </a:t>
            </a:r>
            <a:endParaRPr lang="de-AT" dirty="0"/>
          </a:p>
          <a:p>
            <a:endParaRPr lang="de-DE" dirty="0"/>
          </a:p>
        </p:txBody>
      </p:sp>
      <p:sp>
        <p:nvSpPr>
          <p:cNvPr id="4" name="Textfeld 3">
            <a:extLst>
              <a:ext uri="{FF2B5EF4-FFF2-40B4-BE49-F238E27FC236}">
                <a16:creationId xmlns:a16="http://schemas.microsoft.com/office/drawing/2014/main" id="{C364C6DF-2A28-2F44-9989-D7053C8349CF}"/>
              </a:ext>
            </a:extLst>
          </p:cNvPr>
          <p:cNvSpPr txBox="1"/>
          <p:nvPr/>
        </p:nvSpPr>
        <p:spPr>
          <a:xfrm>
            <a:off x="8711367" y="6492875"/>
            <a:ext cx="3480633" cy="369332"/>
          </a:xfrm>
          <a:prstGeom prst="rect">
            <a:avLst/>
          </a:prstGeom>
          <a:noFill/>
        </p:spPr>
        <p:txBody>
          <a:bodyPr wrap="none" rtlCol="0">
            <a:spAutoFit/>
          </a:bodyPr>
          <a:lstStyle/>
          <a:p>
            <a:r>
              <a:rPr lang="de-AT" dirty="0" err="1"/>
              <a:t>Nanorobotic</a:t>
            </a:r>
            <a:r>
              <a:rPr lang="de-AT" dirty="0"/>
              <a:t> Manipulation Systems</a:t>
            </a:r>
            <a:endParaRPr lang="de-DE" dirty="0"/>
          </a:p>
        </p:txBody>
      </p:sp>
    </p:spTree>
    <p:extLst>
      <p:ext uri="{BB962C8B-B14F-4D97-AF65-F5344CB8AC3E}">
        <p14:creationId xmlns:p14="http://schemas.microsoft.com/office/powerpoint/2010/main" val="22289388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86381B1E-24B5-BD4B-8C11-AFF7EA092912}"/>
              </a:ext>
            </a:extLst>
          </p:cNvPr>
          <p:cNvSpPr>
            <a:spLocks noGrp="1"/>
          </p:cNvSpPr>
          <p:nvPr>
            <p:ph idx="1"/>
          </p:nvPr>
        </p:nvSpPr>
        <p:spPr/>
        <p:txBody>
          <a:bodyPr/>
          <a:lstStyle/>
          <a:p>
            <a:r>
              <a:rPr lang="de-DE" dirty="0"/>
              <a:t>A </a:t>
            </a:r>
            <a:r>
              <a:rPr lang="de-DE" b="1" dirty="0" err="1"/>
              <a:t>nanomanipulation</a:t>
            </a:r>
            <a:r>
              <a:rPr lang="de-DE" b="1" dirty="0"/>
              <a:t> </a:t>
            </a:r>
            <a:r>
              <a:rPr lang="de-DE" b="1" dirty="0" err="1"/>
              <a:t>system</a:t>
            </a:r>
            <a:r>
              <a:rPr lang="de-DE" b="1" dirty="0"/>
              <a:t> </a:t>
            </a:r>
            <a:r>
              <a:rPr lang="de-DE" dirty="0" err="1"/>
              <a:t>generally</a:t>
            </a:r>
            <a:r>
              <a:rPr lang="de-DE" dirty="0"/>
              <a:t> </a:t>
            </a:r>
            <a:r>
              <a:rPr lang="de-DE" dirty="0" err="1"/>
              <a:t>includes</a:t>
            </a:r>
            <a:r>
              <a:rPr lang="de-DE" dirty="0"/>
              <a:t> </a:t>
            </a:r>
            <a:r>
              <a:rPr lang="de-DE" b="1" dirty="0" err="1"/>
              <a:t>nanomanipulators</a:t>
            </a:r>
            <a:r>
              <a:rPr lang="de-DE" dirty="0"/>
              <a:t> </a:t>
            </a:r>
            <a:r>
              <a:rPr lang="de-DE" dirty="0" err="1"/>
              <a:t>as</a:t>
            </a:r>
            <a:r>
              <a:rPr lang="de-DE" dirty="0"/>
              <a:t> </a:t>
            </a:r>
            <a:r>
              <a:rPr lang="de-DE" dirty="0" err="1"/>
              <a:t>the</a:t>
            </a:r>
            <a:r>
              <a:rPr lang="de-DE" dirty="0"/>
              <a:t> </a:t>
            </a:r>
            <a:r>
              <a:rPr lang="de-DE" dirty="0" err="1"/>
              <a:t>positioning</a:t>
            </a:r>
            <a:r>
              <a:rPr lang="de-DE" dirty="0"/>
              <a:t> </a:t>
            </a:r>
            <a:r>
              <a:rPr lang="de-DE" dirty="0" err="1"/>
              <a:t>device</a:t>
            </a:r>
            <a:r>
              <a:rPr lang="de-DE" dirty="0"/>
              <a:t>, </a:t>
            </a:r>
            <a:r>
              <a:rPr lang="de-DE" b="1" dirty="0" err="1"/>
              <a:t>microscopes</a:t>
            </a:r>
            <a:r>
              <a:rPr lang="de-DE" dirty="0"/>
              <a:t> </a:t>
            </a:r>
            <a:r>
              <a:rPr lang="de-DE" dirty="0" err="1"/>
              <a:t>as</a:t>
            </a:r>
            <a:r>
              <a:rPr lang="de-DE" dirty="0"/>
              <a:t> </a:t>
            </a:r>
            <a:r>
              <a:rPr lang="de-DE" dirty="0" err="1"/>
              <a:t>eyes</a:t>
            </a:r>
            <a:r>
              <a:rPr lang="de-DE" dirty="0"/>
              <a:t>, </a:t>
            </a:r>
            <a:r>
              <a:rPr lang="de-DE" dirty="0" err="1"/>
              <a:t>various</a:t>
            </a:r>
            <a:r>
              <a:rPr lang="de-DE" dirty="0"/>
              <a:t> end-</a:t>
            </a:r>
            <a:r>
              <a:rPr lang="de-DE" dirty="0" err="1"/>
              <a:t>effectors</a:t>
            </a:r>
            <a:r>
              <a:rPr lang="de-DE" dirty="0"/>
              <a:t> </a:t>
            </a:r>
            <a:r>
              <a:rPr lang="de-DE" dirty="0" err="1"/>
              <a:t>including</a:t>
            </a:r>
            <a:r>
              <a:rPr lang="de-DE" dirty="0"/>
              <a:t> </a:t>
            </a:r>
            <a:r>
              <a:rPr lang="de-DE" b="1" dirty="0" err="1"/>
              <a:t>probes</a:t>
            </a:r>
            <a:r>
              <a:rPr lang="de-DE" b="1" dirty="0"/>
              <a:t> </a:t>
            </a:r>
            <a:r>
              <a:rPr lang="de-DE" b="1" dirty="0" err="1"/>
              <a:t>and</a:t>
            </a:r>
            <a:r>
              <a:rPr lang="de-DE" b="1" dirty="0"/>
              <a:t> </a:t>
            </a:r>
            <a:r>
              <a:rPr lang="de-DE" b="1" dirty="0" err="1"/>
              <a:t>tweezers</a:t>
            </a:r>
            <a:r>
              <a:rPr lang="de-DE" b="1" dirty="0"/>
              <a:t> </a:t>
            </a:r>
            <a:r>
              <a:rPr lang="de-DE" dirty="0" err="1"/>
              <a:t>among</a:t>
            </a:r>
            <a:r>
              <a:rPr lang="de-DE" dirty="0"/>
              <a:t> </a:t>
            </a:r>
            <a:r>
              <a:rPr lang="de-DE" dirty="0" err="1"/>
              <a:t>others</a:t>
            </a:r>
            <a:r>
              <a:rPr lang="de-DE" dirty="0"/>
              <a:t> </a:t>
            </a:r>
            <a:r>
              <a:rPr lang="de-DE" dirty="0" err="1"/>
              <a:t>as</a:t>
            </a:r>
            <a:r>
              <a:rPr lang="de-DE" dirty="0"/>
              <a:t> </a:t>
            </a:r>
            <a:r>
              <a:rPr lang="de-DE" dirty="0" err="1"/>
              <a:t>its</a:t>
            </a:r>
            <a:r>
              <a:rPr lang="de-DE" dirty="0"/>
              <a:t> </a:t>
            </a:r>
            <a:r>
              <a:rPr lang="de-DE" dirty="0" err="1"/>
              <a:t>fingers</a:t>
            </a:r>
            <a:r>
              <a:rPr lang="de-DE" dirty="0"/>
              <a:t>, </a:t>
            </a:r>
            <a:r>
              <a:rPr lang="de-DE" dirty="0" err="1"/>
              <a:t>and</a:t>
            </a:r>
            <a:r>
              <a:rPr lang="de-DE" dirty="0"/>
              <a:t> </a:t>
            </a:r>
            <a:r>
              <a:rPr lang="de-DE" dirty="0" err="1"/>
              <a:t>types</a:t>
            </a:r>
            <a:r>
              <a:rPr lang="de-DE" dirty="0"/>
              <a:t> </a:t>
            </a:r>
            <a:r>
              <a:rPr lang="de-DE" dirty="0" err="1"/>
              <a:t>of</a:t>
            </a:r>
            <a:r>
              <a:rPr lang="de-DE" dirty="0"/>
              <a:t> </a:t>
            </a:r>
            <a:r>
              <a:rPr lang="de-DE" b="1" dirty="0" err="1"/>
              <a:t>sensors</a:t>
            </a:r>
            <a:r>
              <a:rPr lang="de-DE" dirty="0"/>
              <a:t> (</a:t>
            </a:r>
            <a:r>
              <a:rPr lang="de-DE" dirty="0" err="1"/>
              <a:t>force</a:t>
            </a:r>
            <a:r>
              <a:rPr lang="de-DE" dirty="0"/>
              <a:t>, </a:t>
            </a:r>
            <a:r>
              <a:rPr lang="de-DE" dirty="0" err="1"/>
              <a:t>displacement</a:t>
            </a:r>
            <a:r>
              <a:rPr lang="de-DE" dirty="0"/>
              <a:t>, </a:t>
            </a:r>
            <a:r>
              <a:rPr lang="de-DE" dirty="0" err="1"/>
              <a:t>tactile</a:t>
            </a:r>
            <a:r>
              <a:rPr lang="de-DE" dirty="0"/>
              <a:t>, </a:t>
            </a:r>
            <a:r>
              <a:rPr lang="de-DE" dirty="0" err="1"/>
              <a:t>strain</a:t>
            </a:r>
            <a:r>
              <a:rPr lang="de-DE" dirty="0"/>
              <a:t>, etc.) </a:t>
            </a:r>
            <a:r>
              <a:rPr lang="de-DE" dirty="0" err="1"/>
              <a:t>to</a:t>
            </a:r>
            <a:r>
              <a:rPr lang="de-DE" dirty="0"/>
              <a:t> </a:t>
            </a:r>
            <a:r>
              <a:rPr lang="de-DE" dirty="0" err="1"/>
              <a:t>facilitate</a:t>
            </a:r>
            <a:r>
              <a:rPr lang="de-DE" dirty="0"/>
              <a:t> </a:t>
            </a:r>
            <a:r>
              <a:rPr lang="de-DE" dirty="0" err="1"/>
              <a:t>the</a:t>
            </a:r>
            <a:r>
              <a:rPr lang="de-DE" dirty="0"/>
              <a:t> </a:t>
            </a:r>
            <a:r>
              <a:rPr lang="de-DE" dirty="0" err="1"/>
              <a:t>manipulation</a:t>
            </a:r>
            <a:r>
              <a:rPr lang="de-DE" dirty="0"/>
              <a:t> </a:t>
            </a:r>
            <a:r>
              <a:rPr lang="de-DE" dirty="0" err="1"/>
              <a:t>and</a:t>
            </a:r>
            <a:r>
              <a:rPr lang="de-DE" dirty="0"/>
              <a:t>/</a:t>
            </a:r>
            <a:r>
              <a:rPr lang="de-DE" dirty="0" err="1"/>
              <a:t>or</a:t>
            </a:r>
            <a:r>
              <a:rPr lang="de-DE" dirty="0"/>
              <a:t> </a:t>
            </a:r>
            <a:r>
              <a:rPr lang="de-DE" dirty="0" err="1"/>
              <a:t>to</a:t>
            </a:r>
            <a:r>
              <a:rPr lang="de-DE" dirty="0"/>
              <a:t> </a:t>
            </a:r>
            <a:r>
              <a:rPr lang="de-DE" dirty="0" err="1"/>
              <a:t>determine</a:t>
            </a:r>
            <a:r>
              <a:rPr lang="de-DE" dirty="0"/>
              <a:t> </a:t>
            </a:r>
            <a:r>
              <a:rPr lang="de-DE" dirty="0" err="1"/>
              <a:t>the</a:t>
            </a:r>
            <a:r>
              <a:rPr lang="de-DE" dirty="0"/>
              <a:t> </a:t>
            </a:r>
            <a:r>
              <a:rPr lang="de-DE" dirty="0" err="1"/>
              <a:t>properties</a:t>
            </a:r>
            <a:r>
              <a:rPr lang="de-DE" dirty="0"/>
              <a:t> </a:t>
            </a:r>
            <a:r>
              <a:rPr lang="de-DE" dirty="0" err="1"/>
              <a:t>of</a:t>
            </a:r>
            <a:r>
              <a:rPr lang="de-DE" dirty="0"/>
              <a:t> </a:t>
            </a:r>
            <a:r>
              <a:rPr lang="de-DE" dirty="0" err="1"/>
              <a:t>the</a:t>
            </a:r>
            <a:r>
              <a:rPr lang="de-DE" dirty="0"/>
              <a:t> </a:t>
            </a:r>
            <a:r>
              <a:rPr lang="de-DE" dirty="0" err="1"/>
              <a:t>objects</a:t>
            </a:r>
            <a:r>
              <a:rPr lang="de-DE" dirty="0"/>
              <a:t>. </a:t>
            </a:r>
          </a:p>
          <a:p>
            <a:r>
              <a:rPr lang="de-DE" dirty="0"/>
              <a:t>Key </a:t>
            </a:r>
            <a:r>
              <a:rPr lang="de-DE" dirty="0" err="1"/>
              <a:t>technologies</a:t>
            </a:r>
            <a:r>
              <a:rPr lang="de-DE" dirty="0"/>
              <a:t> </a:t>
            </a:r>
            <a:r>
              <a:rPr lang="de-DE" dirty="0" err="1"/>
              <a:t>for</a:t>
            </a:r>
            <a:r>
              <a:rPr lang="de-DE" dirty="0"/>
              <a:t> </a:t>
            </a:r>
            <a:r>
              <a:rPr lang="de-DE" dirty="0" err="1"/>
              <a:t>nanomanipulation</a:t>
            </a:r>
            <a:r>
              <a:rPr lang="de-DE" dirty="0"/>
              <a:t> </a:t>
            </a:r>
            <a:r>
              <a:rPr lang="de-DE" dirty="0" err="1"/>
              <a:t>include</a:t>
            </a:r>
            <a:r>
              <a:rPr lang="de-DE" dirty="0"/>
              <a:t> </a:t>
            </a:r>
            <a:r>
              <a:rPr lang="de-DE" b="1" dirty="0" err="1"/>
              <a:t>observation</a:t>
            </a:r>
            <a:r>
              <a:rPr lang="de-DE" dirty="0"/>
              <a:t>, </a:t>
            </a:r>
            <a:r>
              <a:rPr lang="de-DE" b="1" dirty="0" err="1"/>
              <a:t>actuation</a:t>
            </a:r>
            <a:r>
              <a:rPr lang="de-DE" dirty="0"/>
              <a:t>, </a:t>
            </a:r>
            <a:r>
              <a:rPr lang="de-DE" b="1" dirty="0" err="1"/>
              <a:t>measurement</a:t>
            </a:r>
            <a:r>
              <a:rPr lang="de-DE" dirty="0"/>
              <a:t>, </a:t>
            </a:r>
            <a:r>
              <a:rPr lang="de-DE" b="1" dirty="0" err="1"/>
              <a:t>system</a:t>
            </a:r>
            <a:r>
              <a:rPr lang="de-DE" b="1" dirty="0"/>
              <a:t> design </a:t>
            </a:r>
            <a:r>
              <a:rPr lang="de-DE" dirty="0" err="1"/>
              <a:t>and</a:t>
            </a:r>
            <a:r>
              <a:rPr lang="de-DE" dirty="0"/>
              <a:t> </a:t>
            </a:r>
            <a:r>
              <a:rPr lang="de-DE" b="1" dirty="0" err="1"/>
              <a:t>fabrication</a:t>
            </a:r>
            <a:r>
              <a:rPr lang="de-DE" dirty="0"/>
              <a:t>, </a:t>
            </a:r>
            <a:r>
              <a:rPr lang="de-DE" b="1" dirty="0" err="1"/>
              <a:t>calibration</a:t>
            </a:r>
            <a:r>
              <a:rPr lang="de-DE" dirty="0"/>
              <a:t> </a:t>
            </a:r>
            <a:r>
              <a:rPr lang="de-DE" dirty="0" err="1"/>
              <a:t>and</a:t>
            </a:r>
            <a:r>
              <a:rPr lang="de-DE" dirty="0"/>
              <a:t> </a:t>
            </a:r>
            <a:r>
              <a:rPr lang="de-DE" b="1" dirty="0" err="1"/>
              <a:t>control</a:t>
            </a:r>
            <a:r>
              <a:rPr lang="de-DE" dirty="0"/>
              <a:t>, </a:t>
            </a:r>
            <a:r>
              <a:rPr lang="de-DE" b="1" dirty="0" err="1"/>
              <a:t>communication</a:t>
            </a:r>
            <a:r>
              <a:rPr lang="de-DE" dirty="0"/>
              <a:t>, </a:t>
            </a:r>
            <a:r>
              <a:rPr lang="de-DE" dirty="0" err="1"/>
              <a:t>and</a:t>
            </a:r>
            <a:r>
              <a:rPr lang="de-DE" dirty="0"/>
              <a:t> </a:t>
            </a:r>
            <a:r>
              <a:rPr lang="de-DE" b="1" dirty="0"/>
              <a:t>human–</a:t>
            </a:r>
            <a:r>
              <a:rPr lang="de-DE" b="1" dirty="0" err="1"/>
              <a:t>machine</a:t>
            </a:r>
            <a:r>
              <a:rPr lang="de-DE" b="1" dirty="0"/>
              <a:t> </a:t>
            </a:r>
            <a:r>
              <a:rPr lang="de-DE" b="1" dirty="0" err="1"/>
              <a:t>interface</a:t>
            </a:r>
            <a:r>
              <a:rPr lang="de-DE" dirty="0"/>
              <a:t>. </a:t>
            </a:r>
            <a:endParaRPr lang="de-AT" dirty="0"/>
          </a:p>
          <a:p>
            <a:endParaRPr lang="de-DE" dirty="0"/>
          </a:p>
        </p:txBody>
      </p:sp>
      <p:sp>
        <p:nvSpPr>
          <p:cNvPr id="4" name="Textfeld 3">
            <a:extLst>
              <a:ext uri="{FF2B5EF4-FFF2-40B4-BE49-F238E27FC236}">
                <a16:creationId xmlns:a16="http://schemas.microsoft.com/office/drawing/2014/main" id="{E4DEC86F-280E-C84D-A37A-D1162AD4E3C6}"/>
              </a:ext>
            </a:extLst>
          </p:cNvPr>
          <p:cNvSpPr txBox="1"/>
          <p:nvPr/>
        </p:nvSpPr>
        <p:spPr>
          <a:xfrm>
            <a:off x="8711367" y="6492875"/>
            <a:ext cx="3480633" cy="369332"/>
          </a:xfrm>
          <a:prstGeom prst="rect">
            <a:avLst/>
          </a:prstGeom>
          <a:noFill/>
        </p:spPr>
        <p:txBody>
          <a:bodyPr wrap="none" rtlCol="0">
            <a:spAutoFit/>
          </a:bodyPr>
          <a:lstStyle/>
          <a:p>
            <a:r>
              <a:rPr lang="de-AT" dirty="0" err="1"/>
              <a:t>Nanorobotic</a:t>
            </a:r>
            <a:r>
              <a:rPr lang="de-AT" dirty="0"/>
              <a:t> Manipulation Systems</a:t>
            </a:r>
            <a:endParaRPr lang="de-DE" dirty="0"/>
          </a:p>
        </p:txBody>
      </p:sp>
    </p:spTree>
    <p:extLst>
      <p:ext uri="{BB962C8B-B14F-4D97-AF65-F5344CB8AC3E}">
        <p14:creationId xmlns:p14="http://schemas.microsoft.com/office/powerpoint/2010/main" val="23415891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CEB7A7-B7DA-4444-B30E-AA012381DC69}"/>
              </a:ext>
            </a:extLst>
          </p:cNvPr>
          <p:cNvSpPr>
            <a:spLocks noGrp="1"/>
          </p:cNvSpPr>
          <p:nvPr>
            <p:ph type="title"/>
          </p:nvPr>
        </p:nvSpPr>
        <p:spPr/>
        <p:txBody>
          <a:bodyPr>
            <a:normAutofit/>
          </a:bodyPr>
          <a:lstStyle/>
          <a:p>
            <a:r>
              <a:rPr lang="en" dirty="0"/>
              <a:t>Microscopes, environments and strategies</a:t>
            </a:r>
            <a:br>
              <a:rPr lang="en" dirty="0"/>
            </a:br>
            <a:r>
              <a:rPr lang="en" dirty="0"/>
              <a:t>of nanomanipulation.</a:t>
            </a:r>
            <a:endParaRPr lang="de-DE" dirty="0"/>
          </a:p>
        </p:txBody>
      </p:sp>
      <p:pic>
        <p:nvPicPr>
          <p:cNvPr id="5" name="Inhaltsplatzhalter 4">
            <a:extLst>
              <a:ext uri="{FF2B5EF4-FFF2-40B4-BE49-F238E27FC236}">
                <a16:creationId xmlns:a16="http://schemas.microsoft.com/office/drawing/2014/main" id="{DD63D964-5260-D244-8A99-211157D668DD}"/>
              </a:ext>
            </a:extLst>
          </p:cNvPr>
          <p:cNvPicPr>
            <a:picLocks noGrp="1" noChangeAspect="1"/>
          </p:cNvPicPr>
          <p:nvPr>
            <p:ph idx="1"/>
          </p:nvPr>
        </p:nvPicPr>
        <p:blipFill>
          <a:blip r:embed="rId2"/>
          <a:stretch>
            <a:fillRect/>
          </a:stretch>
        </p:blipFill>
        <p:spPr>
          <a:xfrm>
            <a:off x="4087690" y="1825624"/>
            <a:ext cx="4635205" cy="5021473"/>
          </a:xfrm>
        </p:spPr>
      </p:pic>
      <p:sp>
        <p:nvSpPr>
          <p:cNvPr id="4" name="Textfeld 3">
            <a:extLst>
              <a:ext uri="{FF2B5EF4-FFF2-40B4-BE49-F238E27FC236}">
                <a16:creationId xmlns:a16="http://schemas.microsoft.com/office/drawing/2014/main" id="{56453C03-2DF6-7543-84FE-FB165035E349}"/>
              </a:ext>
            </a:extLst>
          </p:cNvPr>
          <p:cNvSpPr txBox="1"/>
          <p:nvPr/>
        </p:nvSpPr>
        <p:spPr>
          <a:xfrm>
            <a:off x="8711367" y="6492875"/>
            <a:ext cx="3480633" cy="369332"/>
          </a:xfrm>
          <a:prstGeom prst="rect">
            <a:avLst/>
          </a:prstGeom>
          <a:noFill/>
        </p:spPr>
        <p:txBody>
          <a:bodyPr wrap="none" rtlCol="0">
            <a:spAutoFit/>
          </a:bodyPr>
          <a:lstStyle/>
          <a:p>
            <a:r>
              <a:rPr lang="de-AT" dirty="0" err="1"/>
              <a:t>Nanorobotic</a:t>
            </a:r>
            <a:r>
              <a:rPr lang="de-AT" dirty="0"/>
              <a:t> Manipulation Systems</a:t>
            </a:r>
            <a:endParaRPr lang="de-DE" dirty="0"/>
          </a:p>
        </p:txBody>
      </p:sp>
    </p:spTree>
    <p:extLst>
      <p:ext uri="{BB962C8B-B14F-4D97-AF65-F5344CB8AC3E}">
        <p14:creationId xmlns:p14="http://schemas.microsoft.com/office/powerpoint/2010/main" val="35482056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F93433-7D57-C340-8E3A-C37ACE372D7D}"/>
              </a:ext>
            </a:extLst>
          </p:cNvPr>
          <p:cNvSpPr>
            <a:spLocks noGrp="1"/>
          </p:cNvSpPr>
          <p:nvPr>
            <p:ph type="title"/>
          </p:nvPr>
        </p:nvSpPr>
        <p:spPr/>
        <p:txBody>
          <a:bodyPr/>
          <a:lstStyle/>
          <a:p>
            <a:r>
              <a:rPr lang="de-DE" dirty="0"/>
              <a:t>The 3 </a:t>
            </a:r>
            <a:r>
              <a:rPr lang="de-DE" dirty="0" err="1"/>
              <a:t>types</a:t>
            </a:r>
            <a:r>
              <a:rPr lang="de-DE" dirty="0"/>
              <a:t> </a:t>
            </a:r>
            <a:r>
              <a:rPr lang="de-DE" dirty="0" err="1"/>
              <a:t>of</a:t>
            </a:r>
            <a:r>
              <a:rPr lang="de-DE" dirty="0"/>
              <a:t> </a:t>
            </a:r>
            <a:r>
              <a:rPr lang="de-DE" dirty="0" err="1"/>
              <a:t>nanomanipulation</a:t>
            </a:r>
            <a:endParaRPr lang="de-DE" dirty="0"/>
          </a:p>
        </p:txBody>
      </p:sp>
      <p:sp>
        <p:nvSpPr>
          <p:cNvPr id="3" name="Inhaltsplatzhalter 2">
            <a:extLst>
              <a:ext uri="{FF2B5EF4-FFF2-40B4-BE49-F238E27FC236}">
                <a16:creationId xmlns:a16="http://schemas.microsoft.com/office/drawing/2014/main" id="{7FAF890D-54CC-9E45-B2B9-1C68010CA180}"/>
              </a:ext>
            </a:extLst>
          </p:cNvPr>
          <p:cNvSpPr>
            <a:spLocks noGrp="1"/>
          </p:cNvSpPr>
          <p:nvPr>
            <p:ph idx="1"/>
          </p:nvPr>
        </p:nvSpPr>
        <p:spPr/>
        <p:txBody>
          <a:bodyPr>
            <a:normAutofit lnSpcReduction="10000"/>
          </a:bodyPr>
          <a:lstStyle/>
          <a:p>
            <a:r>
              <a:rPr lang="de-DE" dirty="0"/>
              <a:t>(1) lateral non-</a:t>
            </a:r>
            <a:r>
              <a:rPr lang="de-DE" dirty="0" err="1"/>
              <a:t>contact</a:t>
            </a:r>
            <a:endParaRPr lang="de-DE" dirty="0"/>
          </a:p>
          <a:p>
            <a:r>
              <a:rPr lang="de-DE" dirty="0"/>
              <a:t>(2) lateral </a:t>
            </a:r>
            <a:r>
              <a:rPr lang="de-DE" dirty="0" err="1"/>
              <a:t>contact</a:t>
            </a:r>
            <a:endParaRPr lang="de-DE" dirty="0"/>
          </a:p>
          <a:p>
            <a:r>
              <a:rPr lang="de-DE" dirty="0"/>
              <a:t>(3) </a:t>
            </a:r>
            <a:r>
              <a:rPr lang="de-DE" dirty="0" err="1"/>
              <a:t>vertical</a:t>
            </a:r>
            <a:r>
              <a:rPr lang="de-DE" dirty="0"/>
              <a:t> </a:t>
            </a:r>
            <a:r>
              <a:rPr lang="de-DE" dirty="0" err="1"/>
              <a:t>manipulation</a:t>
            </a:r>
            <a:r>
              <a:rPr lang="de-DE" dirty="0"/>
              <a:t>. </a:t>
            </a:r>
          </a:p>
          <a:p>
            <a:r>
              <a:rPr lang="de-DE" dirty="0"/>
              <a:t>Generally, </a:t>
            </a:r>
            <a:r>
              <a:rPr lang="de-DE" b="1" dirty="0"/>
              <a:t>lateral non-</a:t>
            </a:r>
            <a:r>
              <a:rPr lang="de-DE" b="1" dirty="0" err="1"/>
              <a:t>contact</a:t>
            </a:r>
            <a:r>
              <a:rPr lang="de-DE" b="1" dirty="0"/>
              <a:t> </a:t>
            </a:r>
            <a:r>
              <a:rPr lang="de-DE" b="1" dirty="0" err="1"/>
              <a:t>nanomanipulation</a:t>
            </a:r>
            <a:r>
              <a:rPr lang="de-DE" b="1" dirty="0"/>
              <a:t> </a:t>
            </a:r>
            <a:r>
              <a:rPr lang="de-DE" dirty="0" err="1"/>
              <a:t>is</a:t>
            </a:r>
            <a:r>
              <a:rPr lang="de-DE" dirty="0"/>
              <a:t> </a:t>
            </a:r>
            <a:r>
              <a:rPr lang="de-DE" dirty="0" err="1"/>
              <a:t>mainly</a:t>
            </a:r>
            <a:r>
              <a:rPr lang="de-DE" dirty="0"/>
              <a:t> </a:t>
            </a:r>
            <a:r>
              <a:rPr lang="de-DE" dirty="0" err="1"/>
              <a:t>applied</a:t>
            </a:r>
            <a:r>
              <a:rPr lang="de-DE" dirty="0"/>
              <a:t> </a:t>
            </a:r>
            <a:r>
              <a:rPr lang="de-DE" dirty="0" err="1"/>
              <a:t>for</a:t>
            </a:r>
            <a:r>
              <a:rPr lang="de-DE" dirty="0"/>
              <a:t> </a:t>
            </a:r>
            <a:r>
              <a:rPr lang="de-DE" dirty="0" err="1"/>
              <a:t>atoms</a:t>
            </a:r>
            <a:r>
              <a:rPr lang="de-DE" dirty="0"/>
              <a:t> </a:t>
            </a:r>
            <a:r>
              <a:rPr lang="de-DE" dirty="0" err="1"/>
              <a:t>and</a:t>
            </a:r>
            <a:r>
              <a:rPr lang="de-DE" dirty="0"/>
              <a:t> </a:t>
            </a:r>
            <a:r>
              <a:rPr lang="de-DE" dirty="0" err="1"/>
              <a:t>molecules</a:t>
            </a:r>
            <a:r>
              <a:rPr lang="de-DE" dirty="0"/>
              <a:t> in UHV </a:t>
            </a:r>
            <a:r>
              <a:rPr lang="de-DE" dirty="0" err="1"/>
              <a:t>with</a:t>
            </a:r>
            <a:r>
              <a:rPr lang="de-DE" dirty="0"/>
              <a:t> an STM </a:t>
            </a:r>
            <a:r>
              <a:rPr lang="de-DE" dirty="0" err="1"/>
              <a:t>or</a:t>
            </a:r>
            <a:r>
              <a:rPr lang="de-DE" dirty="0"/>
              <a:t> </a:t>
            </a:r>
            <a:r>
              <a:rPr lang="de-DE" dirty="0" err="1"/>
              <a:t>bioobject</a:t>
            </a:r>
            <a:r>
              <a:rPr lang="de-DE" dirty="0"/>
              <a:t> in liquid </a:t>
            </a:r>
            <a:r>
              <a:rPr lang="de-DE" dirty="0" err="1"/>
              <a:t>using</a:t>
            </a:r>
            <a:r>
              <a:rPr lang="de-DE" dirty="0"/>
              <a:t> </a:t>
            </a:r>
            <a:r>
              <a:rPr lang="de-DE" dirty="0" err="1"/>
              <a:t>optical</a:t>
            </a:r>
            <a:r>
              <a:rPr lang="de-DE" dirty="0"/>
              <a:t> </a:t>
            </a:r>
            <a:r>
              <a:rPr lang="de-DE" dirty="0" err="1"/>
              <a:t>or</a:t>
            </a:r>
            <a:r>
              <a:rPr lang="de-DE" dirty="0"/>
              <a:t> </a:t>
            </a:r>
            <a:r>
              <a:rPr lang="de-DE" dirty="0" err="1"/>
              <a:t>magnetic</a:t>
            </a:r>
            <a:r>
              <a:rPr lang="de-DE" dirty="0"/>
              <a:t> </a:t>
            </a:r>
            <a:r>
              <a:rPr lang="de-DE" dirty="0" err="1"/>
              <a:t>tweezers</a:t>
            </a:r>
            <a:r>
              <a:rPr lang="de-DE" dirty="0"/>
              <a:t>. </a:t>
            </a:r>
          </a:p>
          <a:p>
            <a:r>
              <a:rPr lang="de-DE" b="1" dirty="0" err="1"/>
              <a:t>Contact</a:t>
            </a:r>
            <a:r>
              <a:rPr lang="de-DE" b="1" dirty="0"/>
              <a:t> </a:t>
            </a:r>
            <a:r>
              <a:rPr lang="de-DE" b="1" dirty="0" err="1"/>
              <a:t>nanomanipulation</a:t>
            </a:r>
            <a:r>
              <a:rPr lang="de-DE" b="1" dirty="0"/>
              <a:t> </a:t>
            </a:r>
            <a:r>
              <a:rPr lang="de-DE" dirty="0" err="1"/>
              <a:t>can</a:t>
            </a:r>
            <a:r>
              <a:rPr lang="de-DE" dirty="0"/>
              <a:t> </a:t>
            </a:r>
            <a:r>
              <a:rPr lang="de-DE" dirty="0" err="1"/>
              <a:t>be</a:t>
            </a:r>
            <a:r>
              <a:rPr lang="de-DE" dirty="0"/>
              <a:t> </a:t>
            </a:r>
            <a:r>
              <a:rPr lang="de-DE" dirty="0" err="1"/>
              <a:t>used</a:t>
            </a:r>
            <a:r>
              <a:rPr lang="de-DE" dirty="0"/>
              <a:t> in </a:t>
            </a:r>
            <a:r>
              <a:rPr lang="de-DE" dirty="0" err="1"/>
              <a:t>almost</a:t>
            </a:r>
            <a:r>
              <a:rPr lang="de-DE" dirty="0"/>
              <a:t> </a:t>
            </a:r>
            <a:r>
              <a:rPr lang="de-DE" dirty="0" err="1"/>
              <a:t>any</a:t>
            </a:r>
            <a:r>
              <a:rPr lang="de-DE" dirty="0"/>
              <a:t> </a:t>
            </a:r>
            <a:r>
              <a:rPr lang="de-DE" dirty="0" err="1"/>
              <a:t>environment</a:t>
            </a:r>
            <a:r>
              <a:rPr lang="de-DE" dirty="0"/>
              <a:t>, </a:t>
            </a:r>
            <a:r>
              <a:rPr lang="de-DE" dirty="0" err="1"/>
              <a:t>generally</a:t>
            </a:r>
            <a:r>
              <a:rPr lang="de-DE" dirty="0"/>
              <a:t> </a:t>
            </a:r>
            <a:r>
              <a:rPr lang="de-DE" dirty="0" err="1"/>
              <a:t>with</a:t>
            </a:r>
            <a:r>
              <a:rPr lang="de-DE" dirty="0"/>
              <a:t> an AFM, but </a:t>
            </a:r>
            <a:r>
              <a:rPr lang="de-DE" dirty="0" err="1"/>
              <a:t>is</a:t>
            </a:r>
            <a:r>
              <a:rPr lang="de-DE" dirty="0"/>
              <a:t> </a:t>
            </a:r>
            <a:r>
              <a:rPr lang="de-DE" dirty="0" err="1"/>
              <a:t>difficult</a:t>
            </a:r>
            <a:r>
              <a:rPr lang="de-DE" dirty="0"/>
              <a:t> </a:t>
            </a:r>
            <a:r>
              <a:rPr lang="de-DE" dirty="0" err="1"/>
              <a:t>for</a:t>
            </a:r>
            <a:r>
              <a:rPr lang="de-DE" dirty="0"/>
              <a:t> </a:t>
            </a:r>
            <a:r>
              <a:rPr lang="de-DE" dirty="0" err="1"/>
              <a:t>atomic</a:t>
            </a:r>
            <a:r>
              <a:rPr lang="de-DE" dirty="0"/>
              <a:t> </a:t>
            </a:r>
            <a:r>
              <a:rPr lang="de-DE" dirty="0" err="1"/>
              <a:t>manipulation</a:t>
            </a:r>
            <a:r>
              <a:rPr lang="de-DE" dirty="0"/>
              <a:t>. </a:t>
            </a:r>
          </a:p>
          <a:p>
            <a:r>
              <a:rPr lang="en" b="1" dirty="0"/>
              <a:t>Vertical manipulation </a:t>
            </a:r>
            <a:r>
              <a:rPr lang="en" dirty="0"/>
              <a:t>can be performed by NRMs (nanorobotic manipulators).</a:t>
            </a:r>
            <a:endParaRPr lang="de-AT" dirty="0"/>
          </a:p>
          <a:p>
            <a:endParaRPr lang="de-DE" dirty="0"/>
          </a:p>
        </p:txBody>
      </p:sp>
      <p:sp>
        <p:nvSpPr>
          <p:cNvPr id="4" name="Textfeld 3">
            <a:extLst>
              <a:ext uri="{FF2B5EF4-FFF2-40B4-BE49-F238E27FC236}">
                <a16:creationId xmlns:a16="http://schemas.microsoft.com/office/drawing/2014/main" id="{5D362DAC-7DCA-EA4B-B42A-6B1B67154588}"/>
              </a:ext>
            </a:extLst>
          </p:cNvPr>
          <p:cNvSpPr txBox="1"/>
          <p:nvPr/>
        </p:nvSpPr>
        <p:spPr>
          <a:xfrm>
            <a:off x="8711367" y="6492875"/>
            <a:ext cx="3480633" cy="369332"/>
          </a:xfrm>
          <a:prstGeom prst="rect">
            <a:avLst/>
          </a:prstGeom>
          <a:noFill/>
        </p:spPr>
        <p:txBody>
          <a:bodyPr wrap="none" rtlCol="0">
            <a:spAutoFit/>
          </a:bodyPr>
          <a:lstStyle/>
          <a:p>
            <a:r>
              <a:rPr lang="de-AT" dirty="0" err="1"/>
              <a:t>Nanorobotic</a:t>
            </a:r>
            <a:r>
              <a:rPr lang="de-AT" dirty="0"/>
              <a:t> Manipulation Systems</a:t>
            </a:r>
            <a:endParaRPr lang="de-DE" dirty="0"/>
          </a:p>
        </p:txBody>
      </p:sp>
    </p:spTree>
    <p:extLst>
      <p:ext uri="{BB962C8B-B14F-4D97-AF65-F5344CB8AC3E}">
        <p14:creationId xmlns:p14="http://schemas.microsoft.com/office/powerpoint/2010/main" val="36919421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9C8CEF-BDB0-4B4E-BB3C-B49B62028296}"/>
              </a:ext>
            </a:extLst>
          </p:cNvPr>
          <p:cNvSpPr>
            <a:spLocks noGrp="1"/>
          </p:cNvSpPr>
          <p:nvPr>
            <p:ph type="title"/>
          </p:nvPr>
        </p:nvSpPr>
        <p:spPr/>
        <p:txBody>
          <a:bodyPr>
            <a:normAutofit fontScale="90000"/>
          </a:bodyPr>
          <a:lstStyle/>
          <a:p>
            <a:pPr algn="ctr"/>
            <a:r>
              <a:rPr lang="de-AT" dirty="0"/>
              <a:t>Basic </a:t>
            </a:r>
            <a:r>
              <a:rPr lang="de-AT" dirty="0" err="1"/>
              <a:t>strategies</a:t>
            </a:r>
            <a:r>
              <a:rPr lang="de-AT" dirty="0"/>
              <a:t> </a:t>
            </a:r>
            <a:r>
              <a:rPr lang="de-AT" dirty="0" err="1"/>
              <a:t>of</a:t>
            </a:r>
            <a:r>
              <a:rPr lang="de-AT" dirty="0"/>
              <a:t> </a:t>
            </a:r>
            <a:r>
              <a:rPr lang="de-AT" dirty="0" err="1"/>
              <a:t>nanomanipulation</a:t>
            </a:r>
            <a:r>
              <a:rPr lang="de-AT" dirty="0"/>
              <a:t>:</a:t>
            </a:r>
            <a:br>
              <a:rPr lang="de-AT" dirty="0"/>
            </a:br>
            <a:r>
              <a:rPr lang="de-DE" dirty="0"/>
              <a:t>(a) Lateral non-</a:t>
            </a:r>
            <a:r>
              <a:rPr lang="de-DE" dirty="0" err="1"/>
              <a:t>contact</a:t>
            </a:r>
            <a:r>
              <a:rPr lang="de-DE" dirty="0"/>
              <a:t> </a:t>
            </a:r>
            <a:r>
              <a:rPr lang="de-DE" dirty="0" err="1"/>
              <a:t>nanomanipulation</a:t>
            </a:r>
            <a:r>
              <a:rPr lang="de-DE" dirty="0"/>
              <a:t> (</a:t>
            </a:r>
            <a:r>
              <a:rPr lang="de-DE" dirty="0" err="1"/>
              <a:t>sliding</a:t>
            </a:r>
            <a:r>
              <a:rPr lang="de-DE" dirty="0"/>
              <a:t>)</a:t>
            </a:r>
          </a:p>
        </p:txBody>
      </p:sp>
      <p:pic>
        <p:nvPicPr>
          <p:cNvPr id="5" name="Inhaltsplatzhalter 4">
            <a:extLst>
              <a:ext uri="{FF2B5EF4-FFF2-40B4-BE49-F238E27FC236}">
                <a16:creationId xmlns:a16="http://schemas.microsoft.com/office/drawing/2014/main" id="{05491A32-3B62-0248-ABF0-BBE949E7CACB}"/>
              </a:ext>
            </a:extLst>
          </p:cNvPr>
          <p:cNvPicPr>
            <a:picLocks noGrp="1" noChangeAspect="1"/>
          </p:cNvPicPr>
          <p:nvPr>
            <p:ph idx="1"/>
          </p:nvPr>
        </p:nvPicPr>
        <p:blipFill rotWithShape="1">
          <a:blip r:embed="rId2"/>
          <a:srcRect b="66194"/>
          <a:stretch/>
        </p:blipFill>
        <p:spPr>
          <a:xfrm>
            <a:off x="3486456" y="1825626"/>
            <a:ext cx="5219088" cy="2394284"/>
          </a:xfrm>
        </p:spPr>
      </p:pic>
      <p:sp>
        <p:nvSpPr>
          <p:cNvPr id="6" name="Inhaltsplatzhalter 2">
            <a:extLst>
              <a:ext uri="{FF2B5EF4-FFF2-40B4-BE49-F238E27FC236}">
                <a16:creationId xmlns:a16="http://schemas.microsoft.com/office/drawing/2014/main" id="{0FF233A9-C25A-3D49-BC8F-611B9CA5A6D9}"/>
              </a:ext>
            </a:extLst>
          </p:cNvPr>
          <p:cNvSpPr txBox="1">
            <a:spLocks/>
          </p:cNvSpPr>
          <p:nvPr/>
        </p:nvSpPr>
        <p:spPr>
          <a:xfrm>
            <a:off x="669757" y="4463715"/>
            <a:ext cx="10515600" cy="23942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In </a:t>
            </a:r>
            <a:r>
              <a:rPr lang="de-DE" dirty="0" err="1"/>
              <a:t>the</a:t>
            </a:r>
            <a:r>
              <a:rPr lang="de-DE" dirty="0"/>
              <a:t> </a:t>
            </a:r>
            <a:r>
              <a:rPr lang="de-DE" dirty="0" err="1"/>
              <a:t>figure</a:t>
            </a:r>
            <a:r>
              <a:rPr lang="de-DE" dirty="0"/>
              <a:t>, A, B, C </a:t>
            </a:r>
            <a:r>
              <a:rPr lang="de-DE" dirty="0" err="1"/>
              <a:t>represent</a:t>
            </a:r>
            <a:r>
              <a:rPr lang="de-DE" dirty="0"/>
              <a:t> </a:t>
            </a:r>
            <a:r>
              <a:rPr lang="de-DE" dirty="0" err="1"/>
              <a:t>the</a:t>
            </a:r>
            <a:r>
              <a:rPr lang="de-DE" dirty="0"/>
              <a:t> </a:t>
            </a:r>
            <a:r>
              <a:rPr lang="de-DE" dirty="0" err="1"/>
              <a:t>positions</a:t>
            </a:r>
            <a:r>
              <a:rPr lang="de-DE" dirty="0"/>
              <a:t> </a:t>
            </a:r>
            <a:r>
              <a:rPr lang="de-DE" dirty="0" err="1"/>
              <a:t>of</a:t>
            </a:r>
            <a:r>
              <a:rPr lang="de-DE" dirty="0"/>
              <a:t> end-</a:t>
            </a:r>
            <a:r>
              <a:rPr lang="de-DE" dirty="0" err="1"/>
              <a:t>effector</a:t>
            </a:r>
            <a:r>
              <a:rPr lang="de-DE" dirty="0"/>
              <a:t> (e.g., a </a:t>
            </a:r>
            <a:r>
              <a:rPr lang="de-DE" dirty="0" err="1"/>
              <a:t>tip</a:t>
            </a:r>
            <a:r>
              <a:rPr lang="de-DE" dirty="0"/>
              <a:t>), </a:t>
            </a:r>
          </a:p>
          <a:p>
            <a:r>
              <a:rPr lang="de-DE" dirty="0"/>
              <a:t>A‘, B‘, C‘ </a:t>
            </a:r>
            <a:r>
              <a:rPr lang="de-DE" dirty="0" err="1"/>
              <a:t>the</a:t>
            </a:r>
            <a:r>
              <a:rPr lang="de-DE" dirty="0"/>
              <a:t> </a:t>
            </a:r>
            <a:r>
              <a:rPr lang="de-DE" dirty="0" err="1"/>
              <a:t>positions</a:t>
            </a:r>
            <a:r>
              <a:rPr lang="de-DE" dirty="0"/>
              <a:t> </a:t>
            </a:r>
            <a:r>
              <a:rPr lang="de-DE" dirty="0" err="1"/>
              <a:t>of</a:t>
            </a:r>
            <a:r>
              <a:rPr lang="de-DE" dirty="0"/>
              <a:t> </a:t>
            </a:r>
            <a:r>
              <a:rPr lang="de-DE" dirty="0" err="1"/>
              <a:t>objects</a:t>
            </a:r>
            <a:r>
              <a:rPr lang="de-DE" dirty="0"/>
              <a:t>, </a:t>
            </a:r>
          </a:p>
          <a:p>
            <a:r>
              <a:rPr lang="de-DE" dirty="0"/>
              <a:t>1, 2, 3 </a:t>
            </a:r>
            <a:r>
              <a:rPr lang="de-DE" dirty="0" err="1"/>
              <a:t>the</a:t>
            </a:r>
            <a:r>
              <a:rPr lang="de-DE" dirty="0"/>
              <a:t> </a:t>
            </a:r>
            <a:r>
              <a:rPr lang="de-DE" dirty="0" err="1"/>
              <a:t>motions</a:t>
            </a:r>
            <a:r>
              <a:rPr lang="de-DE" dirty="0"/>
              <a:t> </a:t>
            </a:r>
            <a:r>
              <a:rPr lang="de-DE" dirty="0" err="1"/>
              <a:t>of</a:t>
            </a:r>
            <a:r>
              <a:rPr lang="de-DE" dirty="0"/>
              <a:t> end-</a:t>
            </a:r>
            <a:r>
              <a:rPr lang="de-DE" dirty="0" err="1"/>
              <a:t>effector</a:t>
            </a:r>
            <a:r>
              <a:rPr lang="de-DE" dirty="0"/>
              <a:t>, </a:t>
            </a:r>
            <a:r>
              <a:rPr lang="de-DE" dirty="0" err="1"/>
              <a:t>and</a:t>
            </a:r>
            <a:r>
              <a:rPr lang="de-DE" dirty="0"/>
              <a:t> </a:t>
            </a:r>
          </a:p>
          <a:p>
            <a:r>
              <a:rPr lang="de-DE" dirty="0"/>
              <a:t>1‘, 2‘, 3‘ </a:t>
            </a:r>
            <a:r>
              <a:rPr lang="de-DE" dirty="0" err="1"/>
              <a:t>the</a:t>
            </a:r>
            <a:r>
              <a:rPr lang="de-DE" dirty="0"/>
              <a:t> </a:t>
            </a:r>
            <a:r>
              <a:rPr lang="de-DE" dirty="0" err="1"/>
              <a:t>motions</a:t>
            </a:r>
            <a:r>
              <a:rPr lang="de-DE" dirty="0"/>
              <a:t> </a:t>
            </a:r>
            <a:r>
              <a:rPr lang="de-DE" dirty="0" err="1"/>
              <a:t>of</a:t>
            </a:r>
            <a:r>
              <a:rPr lang="de-DE" dirty="0"/>
              <a:t> </a:t>
            </a:r>
            <a:r>
              <a:rPr lang="de-DE" dirty="0" err="1"/>
              <a:t>objects</a:t>
            </a:r>
            <a:r>
              <a:rPr lang="de-DE" dirty="0"/>
              <a:t>. </a:t>
            </a:r>
            <a:endParaRPr lang="de-AT" dirty="0"/>
          </a:p>
          <a:p>
            <a:endParaRPr lang="de-DE" dirty="0"/>
          </a:p>
        </p:txBody>
      </p:sp>
      <p:sp>
        <p:nvSpPr>
          <p:cNvPr id="7" name="Textfeld 6">
            <a:extLst>
              <a:ext uri="{FF2B5EF4-FFF2-40B4-BE49-F238E27FC236}">
                <a16:creationId xmlns:a16="http://schemas.microsoft.com/office/drawing/2014/main" id="{7A6FC346-21B2-0743-A4A9-3FD962261E2F}"/>
              </a:ext>
            </a:extLst>
          </p:cNvPr>
          <p:cNvSpPr txBox="1"/>
          <p:nvPr/>
        </p:nvSpPr>
        <p:spPr>
          <a:xfrm>
            <a:off x="8711367" y="6492875"/>
            <a:ext cx="3480633" cy="369332"/>
          </a:xfrm>
          <a:prstGeom prst="rect">
            <a:avLst/>
          </a:prstGeom>
          <a:noFill/>
        </p:spPr>
        <p:txBody>
          <a:bodyPr wrap="none" rtlCol="0">
            <a:spAutoFit/>
          </a:bodyPr>
          <a:lstStyle/>
          <a:p>
            <a:r>
              <a:rPr lang="de-AT" dirty="0" err="1"/>
              <a:t>Nanorobotic</a:t>
            </a:r>
            <a:r>
              <a:rPr lang="de-AT" dirty="0"/>
              <a:t> Manipulation Systems</a:t>
            </a:r>
            <a:endParaRPr lang="de-DE" dirty="0"/>
          </a:p>
        </p:txBody>
      </p:sp>
    </p:spTree>
    <p:extLst>
      <p:ext uri="{BB962C8B-B14F-4D97-AF65-F5344CB8AC3E}">
        <p14:creationId xmlns:p14="http://schemas.microsoft.com/office/powerpoint/2010/main" val="9052614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DE2A6D-A8F8-3248-91FD-537A434E9D12}"/>
              </a:ext>
            </a:extLst>
          </p:cNvPr>
          <p:cNvSpPr>
            <a:spLocks noGrp="1"/>
          </p:cNvSpPr>
          <p:nvPr>
            <p:ph type="title"/>
          </p:nvPr>
        </p:nvSpPr>
        <p:spPr/>
        <p:txBody>
          <a:bodyPr/>
          <a:lstStyle/>
          <a:p>
            <a:r>
              <a:rPr lang="de-AT" dirty="0"/>
              <a:t>1. </a:t>
            </a:r>
            <a:r>
              <a:rPr lang="de-AT" dirty="0" err="1"/>
              <a:t>Overview</a:t>
            </a:r>
            <a:r>
              <a:rPr lang="de-AT" dirty="0"/>
              <a:t> </a:t>
            </a:r>
            <a:r>
              <a:rPr lang="de-AT" dirty="0" err="1"/>
              <a:t>of</a:t>
            </a:r>
            <a:r>
              <a:rPr lang="de-AT" dirty="0"/>
              <a:t> </a:t>
            </a:r>
            <a:r>
              <a:rPr lang="de-AT" dirty="0" err="1"/>
              <a:t>Nanorobotics</a:t>
            </a:r>
            <a:endParaRPr lang="de-DE" dirty="0"/>
          </a:p>
        </p:txBody>
      </p:sp>
      <p:sp>
        <p:nvSpPr>
          <p:cNvPr id="3" name="Inhaltsplatzhalter 2">
            <a:extLst>
              <a:ext uri="{FF2B5EF4-FFF2-40B4-BE49-F238E27FC236}">
                <a16:creationId xmlns:a16="http://schemas.microsoft.com/office/drawing/2014/main" id="{E357972B-4780-5642-819F-78F9BEBA160C}"/>
              </a:ext>
            </a:extLst>
          </p:cNvPr>
          <p:cNvSpPr>
            <a:spLocks noGrp="1"/>
          </p:cNvSpPr>
          <p:nvPr>
            <p:ph idx="1"/>
          </p:nvPr>
        </p:nvSpPr>
        <p:spPr/>
        <p:txBody>
          <a:bodyPr/>
          <a:lstStyle/>
          <a:p>
            <a:r>
              <a:rPr lang="de-AT" dirty="0"/>
              <a:t>Progress in </a:t>
            </a:r>
            <a:r>
              <a:rPr lang="de-AT" b="1" dirty="0" err="1"/>
              <a:t>robotics</a:t>
            </a:r>
            <a:r>
              <a:rPr lang="de-AT" dirty="0"/>
              <a:t> </a:t>
            </a:r>
            <a:r>
              <a:rPr lang="de-AT" dirty="0" err="1"/>
              <a:t>over</a:t>
            </a:r>
            <a:r>
              <a:rPr lang="de-AT" dirty="0"/>
              <a:t> </a:t>
            </a:r>
            <a:r>
              <a:rPr lang="de-AT" dirty="0" err="1"/>
              <a:t>the</a:t>
            </a:r>
            <a:r>
              <a:rPr lang="de-AT" dirty="0"/>
              <a:t> </a:t>
            </a:r>
            <a:r>
              <a:rPr lang="de-AT" dirty="0" err="1"/>
              <a:t>past</a:t>
            </a:r>
            <a:r>
              <a:rPr lang="de-AT" dirty="0"/>
              <a:t> </a:t>
            </a:r>
            <a:r>
              <a:rPr lang="de-AT" dirty="0" err="1"/>
              <a:t>years</a:t>
            </a:r>
            <a:r>
              <a:rPr lang="de-AT" dirty="0"/>
              <a:t> </a:t>
            </a:r>
            <a:r>
              <a:rPr lang="de-AT" dirty="0" err="1"/>
              <a:t>has</a:t>
            </a:r>
            <a:r>
              <a:rPr lang="de-AT" dirty="0"/>
              <a:t> </a:t>
            </a:r>
            <a:r>
              <a:rPr lang="de-AT" dirty="0" err="1"/>
              <a:t>dramatically</a:t>
            </a:r>
            <a:r>
              <a:rPr lang="de-AT" dirty="0"/>
              <a:t> </a:t>
            </a:r>
            <a:r>
              <a:rPr lang="de-AT" dirty="0" err="1"/>
              <a:t>extended</a:t>
            </a:r>
            <a:r>
              <a:rPr lang="de-AT" dirty="0"/>
              <a:t> </a:t>
            </a:r>
            <a:r>
              <a:rPr lang="de-AT" dirty="0" err="1"/>
              <a:t>our</a:t>
            </a:r>
            <a:r>
              <a:rPr lang="de-AT" dirty="0"/>
              <a:t> </a:t>
            </a:r>
            <a:r>
              <a:rPr lang="de-AT" dirty="0" err="1"/>
              <a:t>ability</a:t>
            </a:r>
            <a:r>
              <a:rPr lang="de-AT" dirty="0"/>
              <a:t> </a:t>
            </a:r>
            <a:r>
              <a:rPr lang="de-AT" dirty="0" err="1"/>
              <a:t>to</a:t>
            </a:r>
            <a:r>
              <a:rPr lang="de-AT" dirty="0"/>
              <a:t> </a:t>
            </a:r>
            <a:r>
              <a:rPr lang="de-AT" dirty="0" err="1"/>
              <a:t>explore</a:t>
            </a:r>
            <a:r>
              <a:rPr lang="de-AT" dirty="0"/>
              <a:t> </a:t>
            </a:r>
            <a:r>
              <a:rPr lang="de-AT" dirty="0" err="1"/>
              <a:t>the</a:t>
            </a:r>
            <a:r>
              <a:rPr lang="de-AT" dirty="0"/>
              <a:t> </a:t>
            </a:r>
            <a:r>
              <a:rPr lang="de-AT" dirty="0" err="1"/>
              <a:t>world</a:t>
            </a:r>
            <a:r>
              <a:rPr lang="de-AT" dirty="0"/>
              <a:t> </a:t>
            </a:r>
            <a:r>
              <a:rPr lang="de-AT" dirty="0" err="1"/>
              <a:t>from</a:t>
            </a:r>
            <a:r>
              <a:rPr lang="de-AT" dirty="0"/>
              <a:t> </a:t>
            </a:r>
            <a:r>
              <a:rPr lang="de-AT" b="1" dirty="0" err="1"/>
              <a:t>perception</a:t>
            </a:r>
            <a:r>
              <a:rPr lang="de-AT" dirty="0"/>
              <a:t>, </a:t>
            </a:r>
            <a:r>
              <a:rPr lang="de-AT" b="1" dirty="0" err="1"/>
              <a:t>cognition</a:t>
            </a:r>
            <a:r>
              <a:rPr lang="de-AT" dirty="0"/>
              <a:t> </a:t>
            </a:r>
            <a:r>
              <a:rPr lang="de-AT" dirty="0" err="1"/>
              <a:t>and</a:t>
            </a:r>
            <a:r>
              <a:rPr lang="de-AT" dirty="0"/>
              <a:t> </a:t>
            </a:r>
            <a:r>
              <a:rPr lang="de-AT" b="1" dirty="0" err="1"/>
              <a:t>manipulation</a:t>
            </a:r>
            <a:r>
              <a:rPr lang="de-AT" dirty="0"/>
              <a:t> </a:t>
            </a:r>
            <a:r>
              <a:rPr lang="de-AT" dirty="0" err="1"/>
              <a:t>perspectives</a:t>
            </a:r>
            <a:r>
              <a:rPr lang="de-AT" dirty="0"/>
              <a:t> at a </a:t>
            </a:r>
            <a:r>
              <a:rPr lang="de-AT" dirty="0" err="1"/>
              <a:t>variety</a:t>
            </a:r>
            <a:r>
              <a:rPr lang="de-AT" dirty="0"/>
              <a:t> </a:t>
            </a:r>
            <a:r>
              <a:rPr lang="de-AT" dirty="0" err="1"/>
              <a:t>of</a:t>
            </a:r>
            <a:r>
              <a:rPr lang="de-AT" dirty="0"/>
              <a:t> </a:t>
            </a:r>
            <a:r>
              <a:rPr lang="de-AT" dirty="0" err="1"/>
              <a:t>scales</a:t>
            </a:r>
            <a:r>
              <a:rPr lang="de-AT" dirty="0"/>
              <a:t> </a:t>
            </a:r>
            <a:r>
              <a:rPr lang="de-AT" dirty="0" err="1"/>
              <a:t>extending</a:t>
            </a:r>
            <a:r>
              <a:rPr lang="de-AT" dirty="0"/>
              <a:t> </a:t>
            </a:r>
            <a:r>
              <a:rPr lang="de-AT" dirty="0" err="1"/>
              <a:t>from</a:t>
            </a:r>
            <a:r>
              <a:rPr lang="de-AT" dirty="0"/>
              <a:t> </a:t>
            </a:r>
            <a:r>
              <a:rPr lang="de-AT" dirty="0" err="1"/>
              <a:t>the</a:t>
            </a:r>
            <a:r>
              <a:rPr lang="de-AT" dirty="0"/>
              <a:t> </a:t>
            </a:r>
            <a:r>
              <a:rPr lang="de-AT" dirty="0" err="1"/>
              <a:t>edges</a:t>
            </a:r>
            <a:r>
              <a:rPr lang="de-AT" dirty="0"/>
              <a:t> </a:t>
            </a:r>
            <a:r>
              <a:rPr lang="de-AT" dirty="0" err="1"/>
              <a:t>of</a:t>
            </a:r>
            <a:r>
              <a:rPr lang="de-AT" dirty="0"/>
              <a:t> </a:t>
            </a:r>
            <a:r>
              <a:rPr lang="de-AT" dirty="0" err="1"/>
              <a:t>the</a:t>
            </a:r>
            <a:r>
              <a:rPr lang="de-AT" dirty="0"/>
              <a:t> solar </a:t>
            </a:r>
            <a:r>
              <a:rPr lang="de-AT" dirty="0" err="1"/>
              <a:t>system</a:t>
            </a:r>
            <a:r>
              <a:rPr lang="de-AT" dirty="0"/>
              <a:t> down </a:t>
            </a:r>
            <a:r>
              <a:rPr lang="de-AT" dirty="0" err="1"/>
              <a:t>to</a:t>
            </a:r>
            <a:r>
              <a:rPr lang="de-AT" dirty="0"/>
              <a:t> individual </a:t>
            </a:r>
            <a:r>
              <a:rPr lang="de-AT" dirty="0" err="1"/>
              <a:t>atoms</a:t>
            </a:r>
            <a:r>
              <a:rPr lang="de-AT" dirty="0"/>
              <a:t>.</a:t>
            </a:r>
          </a:p>
          <a:p>
            <a:r>
              <a:rPr lang="de-AT" dirty="0"/>
              <a:t>Erzählen von ÖGART – und Automatisierungstag!</a:t>
            </a:r>
          </a:p>
        </p:txBody>
      </p:sp>
      <p:sp>
        <p:nvSpPr>
          <p:cNvPr id="4" name="Textfeld 3">
            <a:extLst>
              <a:ext uri="{FF2B5EF4-FFF2-40B4-BE49-F238E27FC236}">
                <a16:creationId xmlns:a16="http://schemas.microsoft.com/office/drawing/2014/main" id="{09F2E55F-8F30-4344-BB81-A820146EFF31}"/>
              </a:ext>
            </a:extLst>
          </p:cNvPr>
          <p:cNvSpPr txBox="1"/>
          <p:nvPr/>
        </p:nvSpPr>
        <p:spPr>
          <a:xfrm>
            <a:off x="9491453" y="6479623"/>
            <a:ext cx="2633863" cy="369332"/>
          </a:xfrm>
          <a:prstGeom prst="rect">
            <a:avLst/>
          </a:prstGeom>
          <a:noFill/>
        </p:spPr>
        <p:txBody>
          <a:bodyPr wrap="none" rtlCol="0">
            <a:spAutoFit/>
          </a:bodyPr>
          <a:lstStyle/>
          <a:p>
            <a:r>
              <a:rPr lang="de-DE" dirty="0" err="1"/>
              <a:t>Overview</a:t>
            </a:r>
            <a:r>
              <a:rPr lang="de-DE" dirty="0"/>
              <a:t> </a:t>
            </a:r>
            <a:r>
              <a:rPr lang="de-DE" dirty="0" err="1"/>
              <a:t>of</a:t>
            </a:r>
            <a:r>
              <a:rPr lang="de-DE" dirty="0"/>
              <a:t> </a:t>
            </a:r>
            <a:r>
              <a:rPr lang="de-DE" dirty="0" err="1"/>
              <a:t>Nanorobotics</a:t>
            </a:r>
            <a:endParaRPr lang="de-DE" dirty="0"/>
          </a:p>
        </p:txBody>
      </p:sp>
    </p:spTree>
    <p:extLst>
      <p:ext uri="{BB962C8B-B14F-4D97-AF65-F5344CB8AC3E}">
        <p14:creationId xmlns:p14="http://schemas.microsoft.com/office/powerpoint/2010/main" val="4284145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9C8CEF-BDB0-4B4E-BB3C-B49B62028296}"/>
              </a:ext>
            </a:extLst>
          </p:cNvPr>
          <p:cNvSpPr>
            <a:spLocks noGrp="1"/>
          </p:cNvSpPr>
          <p:nvPr>
            <p:ph type="title"/>
          </p:nvPr>
        </p:nvSpPr>
        <p:spPr>
          <a:xfrm>
            <a:off x="-1" y="365125"/>
            <a:ext cx="12031579" cy="1325563"/>
          </a:xfrm>
        </p:spPr>
        <p:txBody>
          <a:bodyPr>
            <a:normAutofit fontScale="90000"/>
          </a:bodyPr>
          <a:lstStyle/>
          <a:p>
            <a:pPr algn="ctr"/>
            <a:r>
              <a:rPr lang="de-AT" dirty="0"/>
              <a:t>Basic </a:t>
            </a:r>
            <a:r>
              <a:rPr lang="de-AT" dirty="0" err="1"/>
              <a:t>strategies</a:t>
            </a:r>
            <a:r>
              <a:rPr lang="de-AT" dirty="0"/>
              <a:t> </a:t>
            </a:r>
            <a:r>
              <a:rPr lang="de-AT" dirty="0" err="1"/>
              <a:t>of</a:t>
            </a:r>
            <a:r>
              <a:rPr lang="de-AT" dirty="0"/>
              <a:t> </a:t>
            </a:r>
            <a:r>
              <a:rPr lang="de-AT" dirty="0" err="1"/>
              <a:t>nanomanipulation</a:t>
            </a:r>
            <a:r>
              <a:rPr lang="de-AT" dirty="0"/>
              <a:t>:</a:t>
            </a:r>
            <a:br>
              <a:rPr lang="de-AT" dirty="0"/>
            </a:br>
            <a:r>
              <a:rPr lang="en" dirty="0"/>
              <a:t>(b) Lateral contact nanomanipulation(pushing/pulling)</a:t>
            </a:r>
            <a:endParaRPr lang="de-DE" dirty="0"/>
          </a:p>
        </p:txBody>
      </p:sp>
      <p:pic>
        <p:nvPicPr>
          <p:cNvPr id="4" name="Inhaltsplatzhalter 4">
            <a:extLst>
              <a:ext uri="{FF2B5EF4-FFF2-40B4-BE49-F238E27FC236}">
                <a16:creationId xmlns:a16="http://schemas.microsoft.com/office/drawing/2014/main" id="{DFBA33F1-CC29-C146-8D14-98DF574127C5}"/>
              </a:ext>
            </a:extLst>
          </p:cNvPr>
          <p:cNvPicPr>
            <a:picLocks noChangeAspect="1"/>
          </p:cNvPicPr>
          <p:nvPr/>
        </p:nvPicPr>
        <p:blipFill rotWithShape="1">
          <a:blip r:embed="rId2"/>
          <a:srcRect t="32977" b="33843"/>
          <a:stretch/>
        </p:blipFill>
        <p:spPr>
          <a:xfrm>
            <a:off x="2110465" y="2286000"/>
            <a:ext cx="7909515" cy="3561347"/>
          </a:xfrm>
          <a:prstGeom prst="rect">
            <a:avLst/>
          </a:prstGeom>
        </p:spPr>
      </p:pic>
      <p:sp>
        <p:nvSpPr>
          <p:cNvPr id="7" name="Textfeld 6">
            <a:extLst>
              <a:ext uri="{FF2B5EF4-FFF2-40B4-BE49-F238E27FC236}">
                <a16:creationId xmlns:a16="http://schemas.microsoft.com/office/drawing/2014/main" id="{7D3A45E1-EA80-BD46-8C27-8A6146BD4179}"/>
              </a:ext>
            </a:extLst>
          </p:cNvPr>
          <p:cNvSpPr txBox="1"/>
          <p:nvPr/>
        </p:nvSpPr>
        <p:spPr>
          <a:xfrm>
            <a:off x="8711367" y="6492875"/>
            <a:ext cx="3480633" cy="369332"/>
          </a:xfrm>
          <a:prstGeom prst="rect">
            <a:avLst/>
          </a:prstGeom>
          <a:noFill/>
        </p:spPr>
        <p:txBody>
          <a:bodyPr wrap="none" rtlCol="0">
            <a:spAutoFit/>
          </a:bodyPr>
          <a:lstStyle/>
          <a:p>
            <a:r>
              <a:rPr lang="de-AT" dirty="0" err="1"/>
              <a:t>Nanorobotic</a:t>
            </a:r>
            <a:r>
              <a:rPr lang="de-AT" dirty="0"/>
              <a:t> Manipulation Systems</a:t>
            </a:r>
            <a:endParaRPr lang="de-DE" dirty="0"/>
          </a:p>
        </p:txBody>
      </p:sp>
    </p:spTree>
    <p:extLst>
      <p:ext uri="{BB962C8B-B14F-4D97-AF65-F5344CB8AC3E}">
        <p14:creationId xmlns:p14="http://schemas.microsoft.com/office/powerpoint/2010/main" val="18302473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9C8CEF-BDB0-4B4E-BB3C-B49B62028296}"/>
              </a:ext>
            </a:extLst>
          </p:cNvPr>
          <p:cNvSpPr>
            <a:spLocks noGrp="1"/>
          </p:cNvSpPr>
          <p:nvPr>
            <p:ph type="title"/>
          </p:nvPr>
        </p:nvSpPr>
        <p:spPr/>
        <p:txBody>
          <a:bodyPr>
            <a:normAutofit fontScale="90000"/>
          </a:bodyPr>
          <a:lstStyle/>
          <a:p>
            <a:pPr algn="ctr"/>
            <a:r>
              <a:rPr lang="de-AT" dirty="0"/>
              <a:t>Basic </a:t>
            </a:r>
            <a:r>
              <a:rPr lang="de-AT" dirty="0" err="1"/>
              <a:t>strategies</a:t>
            </a:r>
            <a:r>
              <a:rPr lang="de-AT" dirty="0"/>
              <a:t> </a:t>
            </a:r>
            <a:r>
              <a:rPr lang="de-AT" dirty="0" err="1"/>
              <a:t>of</a:t>
            </a:r>
            <a:r>
              <a:rPr lang="de-AT" dirty="0"/>
              <a:t> </a:t>
            </a:r>
            <a:r>
              <a:rPr lang="de-AT" dirty="0" err="1"/>
              <a:t>nanomanipulation</a:t>
            </a:r>
            <a:r>
              <a:rPr lang="de-AT" dirty="0"/>
              <a:t>:</a:t>
            </a:r>
            <a:br>
              <a:rPr lang="de-AT" dirty="0"/>
            </a:br>
            <a:r>
              <a:rPr lang="en" dirty="0"/>
              <a:t>(c) Vertical nanomanipulation (picking and placing)</a:t>
            </a:r>
            <a:endParaRPr lang="de-DE" dirty="0"/>
          </a:p>
        </p:txBody>
      </p:sp>
      <p:pic>
        <p:nvPicPr>
          <p:cNvPr id="5" name="Inhaltsplatzhalter 4">
            <a:extLst>
              <a:ext uri="{FF2B5EF4-FFF2-40B4-BE49-F238E27FC236}">
                <a16:creationId xmlns:a16="http://schemas.microsoft.com/office/drawing/2014/main" id="{05491A32-3B62-0248-ABF0-BBE949E7CACB}"/>
              </a:ext>
            </a:extLst>
          </p:cNvPr>
          <p:cNvPicPr>
            <a:picLocks noGrp="1" noChangeAspect="1"/>
          </p:cNvPicPr>
          <p:nvPr>
            <p:ph idx="1"/>
          </p:nvPr>
        </p:nvPicPr>
        <p:blipFill rotWithShape="1">
          <a:blip r:embed="rId2"/>
          <a:srcRect t="64498"/>
          <a:stretch/>
        </p:blipFill>
        <p:spPr>
          <a:xfrm>
            <a:off x="2124936" y="2335171"/>
            <a:ext cx="7801117" cy="3758292"/>
          </a:xfrm>
        </p:spPr>
      </p:pic>
      <p:sp>
        <p:nvSpPr>
          <p:cNvPr id="4" name="Textfeld 3">
            <a:extLst>
              <a:ext uri="{FF2B5EF4-FFF2-40B4-BE49-F238E27FC236}">
                <a16:creationId xmlns:a16="http://schemas.microsoft.com/office/drawing/2014/main" id="{D301C72E-B5DB-9D48-A25A-E3986646ED75}"/>
              </a:ext>
            </a:extLst>
          </p:cNvPr>
          <p:cNvSpPr txBox="1"/>
          <p:nvPr/>
        </p:nvSpPr>
        <p:spPr>
          <a:xfrm>
            <a:off x="8711367" y="6492875"/>
            <a:ext cx="3480633" cy="369332"/>
          </a:xfrm>
          <a:prstGeom prst="rect">
            <a:avLst/>
          </a:prstGeom>
          <a:noFill/>
        </p:spPr>
        <p:txBody>
          <a:bodyPr wrap="none" rtlCol="0">
            <a:spAutoFit/>
          </a:bodyPr>
          <a:lstStyle/>
          <a:p>
            <a:r>
              <a:rPr lang="de-AT" dirty="0" err="1"/>
              <a:t>Nanorobotic</a:t>
            </a:r>
            <a:r>
              <a:rPr lang="de-AT" dirty="0"/>
              <a:t> Manipulation Systems</a:t>
            </a:r>
            <a:endParaRPr lang="de-DE" dirty="0"/>
          </a:p>
        </p:txBody>
      </p:sp>
    </p:spTree>
    <p:extLst>
      <p:ext uri="{BB962C8B-B14F-4D97-AF65-F5344CB8AC3E}">
        <p14:creationId xmlns:p14="http://schemas.microsoft.com/office/powerpoint/2010/main" val="33339475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0DB396-FB5D-B249-9B8E-EE95B5F8D7AF}"/>
              </a:ext>
            </a:extLst>
          </p:cNvPr>
          <p:cNvSpPr>
            <a:spLocks noGrp="1"/>
          </p:cNvSpPr>
          <p:nvPr>
            <p:ph type="title"/>
          </p:nvPr>
        </p:nvSpPr>
        <p:spPr/>
        <p:txBody>
          <a:bodyPr/>
          <a:lstStyle/>
          <a:p>
            <a:r>
              <a:rPr lang="de-AT" dirty="0" err="1"/>
              <a:t>Nanorobotic</a:t>
            </a:r>
            <a:r>
              <a:rPr lang="de-AT" dirty="0"/>
              <a:t> Manipulation Systems</a:t>
            </a:r>
            <a:endParaRPr lang="de-DE" dirty="0"/>
          </a:p>
        </p:txBody>
      </p:sp>
      <p:sp>
        <p:nvSpPr>
          <p:cNvPr id="3" name="Inhaltsplatzhalter 2">
            <a:extLst>
              <a:ext uri="{FF2B5EF4-FFF2-40B4-BE49-F238E27FC236}">
                <a16:creationId xmlns:a16="http://schemas.microsoft.com/office/drawing/2014/main" id="{7F559066-42E6-474F-9F85-C56B3AF7938D}"/>
              </a:ext>
            </a:extLst>
          </p:cNvPr>
          <p:cNvSpPr>
            <a:spLocks noGrp="1"/>
          </p:cNvSpPr>
          <p:nvPr>
            <p:ph idx="1"/>
          </p:nvPr>
        </p:nvSpPr>
        <p:spPr/>
        <p:txBody>
          <a:bodyPr/>
          <a:lstStyle/>
          <a:p>
            <a:r>
              <a:rPr lang="de-DE" b="1" dirty="0" err="1"/>
              <a:t>Nanorobotic</a:t>
            </a:r>
            <a:r>
              <a:rPr lang="de-DE" b="1" dirty="0"/>
              <a:t> </a:t>
            </a:r>
            <a:r>
              <a:rPr lang="de-DE" b="1" dirty="0" err="1"/>
              <a:t>manipulators</a:t>
            </a:r>
            <a:r>
              <a:rPr lang="de-DE" b="1" dirty="0"/>
              <a:t> </a:t>
            </a:r>
            <a:r>
              <a:rPr lang="de-DE" dirty="0" err="1"/>
              <a:t>are</a:t>
            </a:r>
            <a:r>
              <a:rPr lang="de-DE" dirty="0"/>
              <a:t> </a:t>
            </a:r>
            <a:r>
              <a:rPr lang="de-DE" dirty="0" err="1"/>
              <a:t>the</a:t>
            </a:r>
            <a:r>
              <a:rPr lang="de-DE" dirty="0"/>
              <a:t> </a:t>
            </a:r>
            <a:r>
              <a:rPr lang="de-DE" b="1" dirty="0" err="1"/>
              <a:t>core</a:t>
            </a:r>
            <a:r>
              <a:rPr lang="de-DE" b="1" dirty="0"/>
              <a:t> </a:t>
            </a:r>
            <a:r>
              <a:rPr lang="de-DE" b="1" dirty="0" err="1"/>
              <a:t>components</a:t>
            </a:r>
            <a:r>
              <a:rPr lang="de-DE" b="1" dirty="0"/>
              <a:t> </a:t>
            </a:r>
            <a:r>
              <a:rPr lang="de-DE" b="1" dirty="0" err="1"/>
              <a:t>of</a:t>
            </a:r>
            <a:r>
              <a:rPr lang="de-DE" b="1" dirty="0"/>
              <a:t> </a:t>
            </a:r>
            <a:r>
              <a:rPr lang="de-DE" b="1" dirty="0" err="1"/>
              <a:t>nanorobotic</a:t>
            </a:r>
            <a:r>
              <a:rPr lang="de-DE" b="1" dirty="0"/>
              <a:t> </a:t>
            </a:r>
            <a:r>
              <a:rPr lang="de-DE" b="1" dirty="0" err="1"/>
              <a:t>manipulation</a:t>
            </a:r>
            <a:r>
              <a:rPr lang="de-DE" b="1" dirty="0"/>
              <a:t> </a:t>
            </a:r>
            <a:r>
              <a:rPr lang="de-DE" b="1" dirty="0" err="1"/>
              <a:t>systems</a:t>
            </a:r>
            <a:r>
              <a:rPr lang="de-DE" dirty="0"/>
              <a:t>. </a:t>
            </a:r>
          </a:p>
          <a:p>
            <a:r>
              <a:rPr lang="de-DE" dirty="0"/>
              <a:t>The </a:t>
            </a:r>
            <a:r>
              <a:rPr lang="de-DE" b="1" dirty="0" err="1"/>
              <a:t>basic</a:t>
            </a:r>
            <a:r>
              <a:rPr lang="de-DE" b="1" dirty="0"/>
              <a:t> </a:t>
            </a:r>
            <a:r>
              <a:rPr lang="de-DE" b="1" dirty="0" err="1"/>
              <a:t>requirements</a:t>
            </a:r>
            <a:r>
              <a:rPr lang="de-DE" b="1" dirty="0"/>
              <a:t> </a:t>
            </a:r>
            <a:r>
              <a:rPr lang="de-DE" dirty="0" err="1"/>
              <a:t>for</a:t>
            </a:r>
            <a:r>
              <a:rPr lang="de-DE" dirty="0"/>
              <a:t> a </a:t>
            </a:r>
            <a:r>
              <a:rPr lang="de-DE" dirty="0" err="1"/>
              <a:t>nanorobotic</a:t>
            </a:r>
            <a:r>
              <a:rPr lang="de-DE" dirty="0"/>
              <a:t> </a:t>
            </a:r>
            <a:r>
              <a:rPr lang="de-DE" dirty="0" err="1"/>
              <a:t>manipulation</a:t>
            </a:r>
            <a:r>
              <a:rPr lang="de-DE" dirty="0"/>
              <a:t> </a:t>
            </a:r>
            <a:r>
              <a:rPr lang="de-DE" dirty="0" err="1"/>
              <a:t>system</a:t>
            </a:r>
            <a:r>
              <a:rPr lang="de-DE" dirty="0"/>
              <a:t> </a:t>
            </a:r>
            <a:r>
              <a:rPr lang="de-DE" dirty="0" err="1"/>
              <a:t>for</a:t>
            </a:r>
            <a:r>
              <a:rPr lang="de-DE" dirty="0"/>
              <a:t> 3-D </a:t>
            </a:r>
            <a:r>
              <a:rPr lang="de-DE" dirty="0" err="1"/>
              <a:t>manipulation</a:t>
            </a:r>
            <a:r>
              <a:rPr lang="de-DE" dirty="0"/>
              <a:t> </a:t>
            </a:r>
            <a:r>
              <a:rPr lang="de-DE" dirty="0" err="1"/>
              <a:t>include</a:t>
            </a:r>
            <a:r>
              <a:rPr lang="de-DE" dirty="0"/>
              <a:t> </a:t>
            </a:r>
            <a:r>
              <a:rPr lang="de-DE" b="1" dirty="0" err="1"/>
              <a:t>nanoscale</a:t>
            </a:r>
            <a:r>
              <a:rPr lang="de-DE" b="1" dirty="0"/>
              <a:t> </a:t>
            </a:r>
            <a:r>
              <a:rPr lang="de-DE" b="1" dirty="0" err="1"/>
              <a:t>positioning</a:t>
            </a:r>
            <a:r>
              <a:rPr lang="de-DE" b="1" dirty="0"/>
              <a:t> </a:t>
            </a:r>
            <a:r>
              <a:rPr lang="de-DE" b="1" dirty="0" err="1"/>
              <a:t>resolution</a:t>
            </a:r>
            <a:r>
              <a:rPr lang="de-DE" dirty="0"/>
              <a:t>, a relative </a:t>
            </a:r>
            <a:r>
              <a:rPr lang="de-DE" b="1" dirty="0"/>
              <a:t>large </a:t>
            </a:r>
            <a:r>
              <a:rPr lang="de-DE" b="1" dirty="0" err="1"/>
              <a:t>working</a:t>
            </a:r>
            <a:r>
              <a:rPr lang="de-DE" b="1" dirty="0"/>
              <a:t> </a:t>
            </a:r>
            <a:r>
              <a:rPr lang="de-DE" b="1" dirty="0" err="1"/>
              <a:t>space</a:t>
            </a:r>
            <a:r>
              <a:rPr lang="de-DE" dirty="0"/>
              <a:t>, </a:t>
            </a:r>
            <a:r>
              <a:rPr lang="de-DE" b="1" dirty="0" err="1"/>
              <a:t>enough</a:t>
            </a:r>
            <a:r>
              <a:rPr lang="de-DE" dirty="0"/>
              <a:t> </a:t>
            </a:r>
            <a:r>
              <a:rPr lang="de-DE" dirty="0" err="1"/>
              <a:t>degrees</a:t>
            </a:r>
            <a:r>
              <a:rPr lang="de-DE" dirty="0"/>
              <a:t> </a:t>
            </a:r>
            <a:r>
              <a:rPr lang="de-DE" dirty="0" err="1"/>
              <a:t>of</a:t>
            </a:r>
            <a:r>
              <a:rPr lang="de-DE" dirty="0"/>
              <a:t> </a:t>
            </a:r>
            <a:r>
              <a:rPr lang="de-DE" dirty="0" err="1"/>
              <a:t>freedom</a:t>
            </a:r>
            <a:r>
              <a:rPr lang="de-DE" dirty="0"/>
              <a:t> (</a:t>
            </a:r>
            <a:r>
              <a:rPr lang="de-DE" b="1" dirty="0"/>
              <a:t>DOFs</a:t>
            </a:r>
            <a:r>
              <a:rPr lang="de-DE" dirty="0"/>
              <a:t>) </a:t>
            </a:r>
            <a:r>
              <a:rPr lang="de-DE" dirty="0" err="1"/>
              <a:t>including</a:t>
            </a:r>
            <a:r>
              <a:rPr lang="de-DE" dirty="0"/>
              <a:t> </a:t>
            </a:r>
            <a:r>
              <a:rPr lang="de-DE" dirty="0" err="1"/>
              <a:t>rotational</a:t>
            </a:r>
            <a:r>
              <a:rPr lang="de-DE" dirty="0"/>
              <a:t> </a:t>
            </a:r>
            <a:r>
              <a:rPr lang="de-DE" dirty="0" err="1"/>
              <a:t>ones</a:t>
            </a:r>
            <a:r>
              <a:rPr lang="de-DE" dirty="0"/>
              <a:t> </a:t>
            </a:r>
            <a:r>
              <a:rPr lang="de-DE" dirty="0" err="1"/>
              <a:t>for</a:t>
            </a:r>
            <a:r>
              <a:rPr lang="de-DE" dirty="0"/>
              <a:t> 3-D </a:t>
            </a:r>
            <a:r>
              <a:rPr lang="de-DE" dirty="0" err="1"/>
              <a:t>positioning</a:t>
            </a:r>
            <a:r>
              <a:rPr lang="de-DE" dirty="0"/>
              <a:t> </a:t>
            </a:r>
            <a:r>
              <a:rPr lang="de-DE" dirty="0" err="1"/>
              <a:t>and</a:t>
            </a:r>
            <a:r>
              <a:rPr lang="de-DE" dirty="0"/>
              <a:t> </a:t>
            </a:r>
            <a:r>
              <a:rPr lang="de-DE" dirty="0" err="1"/>
              <a:t>orientation</a:t>
            </a:r>
            <a:r>
              <a:rPr lang="de-DE" dirty="0"/>
              <a:t> </a:t>
            </a:r>
            <a:r>
              <a:rPr lang="de-DE" dirty="0" err="1"/>
              <a:t>control</a:t>
            </a:r>
            <a:r>
              <a:rPr lang="de-DE" dirty="0"/>
              <a:t> </a:t>
            </a:r>
            <a:r>
              <a:rPr lang="de-DE" dirty="0" err="1"/>
              <a:t>of</a:t>
            </a:r>
            <a:r>
              <a:rPr lang="de-DE" dirty="0"/>
              <a:t> </a:t>
            </a:r>
            <a:r>
              <a:rPr lang="de-DE" dirty="0" err="1"/>
              <a:t>the</a:t>
            </a:r>
            <a:r>
              <a:rPr lang="de-DE" dirty="0"/>
              <a:t> end-</a:t>
            </a:r>
            <a:r>
              <a:rPr lang="de-DE" dirty="0" err="1"/>
              <a:t>effectors</a:t>
            </a:r>
            <a:r>
              <a:rPr lang="de-DE" dirty="0"/>
              <a:t>, </a:t>
            </a:r>
            <a:r>
              <a:rPr lang="de-DE" dirty="0" err="1"/>
              <a:t>and</a:t>
            </a:r>
            <a:r>
              <a:rPr lang="de-DE" dirty="0"/>
              <a:t> </a:t>
            </a:r>
            <a:r>
              <a:rPr lang="de-DE" dirty="0" err="1"/>
              <a:t>usually</a:t>
            </a:r>
            <a:r>
              <a:rPr lang="de-DE" dirty="0"/>
              <a:t> multiple </a:t>
            </a:r>
            <a:r>
              <a:rPr lang="de-DE" b="1" dirty="0"/>
              <a:t>end-</a:t>
            </a:r>
            <a:r>
              <a:rPr lang="de-DE" b="1" dirty="0" err="1"/>
              <a:t>effectors</a:t>
            </a:r>
            <a:r>
              <a:rPr lang="de-DE" b="1" dirty="0"/>
              <a:t> </a:t>
            </a:r>
            <a:r>
              <a:rPr lang="de-DE" b="1" dirty="0" err="1"/>
              <a:t>for</a:t>
            </a:r>
            <a:r>
              <a:rPr lang="de-DE" b="1" dirty="0"/>
              <a:t> </a:t>
            </a:r>
            <a:r>
              <a:rPr lang="de-DE" b="1" dirty="0" err="1"/>
              <a:t>complex</a:t>
            </a:r>
            <a:r>
              <a:rPr lang="de-DE" b="1" dirty="0"/>
              <a:t> </a:t>
            </a:r>
            <a:r>
              <a:rPr lang="de-DE" b="1" dirty="0" err="1"/>
              <a:t>operations</a:t>
            </a:r>
            <a:r>
              <a:rPr lang="de-DE" dirty="0"/>
              <a:t>. </a:t>
            </a:r>
            <a:endParaRPr lang="de-AT" dirty="0"/>
          </a:p>
          <a:p>
            <a:endParaRPr lang="de-DE" dirty="0"/>
          </a:p>
        </p:txBody>
      </p:sp>
      <p:sp>
        <p:nvSpPr>
          <p:cNvPr id="4" name="Textfeld 3">
            <a:extLst>
              <a:ext uri="{FF2B5EF4-FFF2-40B4-BE49-F238E27FC236}">
                <a16:creationId xmlns:a16="http://schemas.microsoft.com/office/drawing/2014/main" id="{4DB54866-1D1D-1446-A175-443C57EC0A36}"/>
              </a:ext>
            </a:extLst>
          </p:cNvPr>
          <p:cNvSpPr txBox="1"/>
          <p:nvPr/>
        </p:nvSpPr>
        <p:spPr>
          <a:xfrm>
            <a:off x="8711367" y="6492875"/>
            <a:ext cx="3480633" cy="369332"/>
          </a:xfrm>
          <a:prstGeom prst="rect">
            <a:avLst/>
          </a:prstGeom>
          <a:noFill/>
        </p:spPr>
        <p:txBody>
          <a:bodyPr wrap="none" rtlCol="0">
            <a:spAutoFit/>
          </a:bodyPr>
          <a:lstStyle/>
          <a:p>
            <a:r>
              <a:rPr lang="de-AT" dirty="0" err="1"/>
              <a:t>Nanorobotic</a:t>
            </a:r>
            <a:r>
              <a:rPr lang="de-AT" dirty="0"/>
              <a:t> Manipulation Systems</a:t>
            </a:r>
            <a:endParaRPr lang="de-DE" dirty="0"/>
          </a:p>
        </p:txBody>
      </p:sp>
    </p:spTree>
    <p:extLst>
      <p:ext uri="{BB962C8B-B14F-4D97-AF65-F5344CB8AC3E}">
        <p14:creationId xmlns:p14="http://schemas.microsoft.com/office/powerpoint/2010/main" val="17105678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9E2BBE-EE57-9545-84EB-5336951AA325}"/>
              </a:ext>
            </a:extLst>
          </p:cNvPr>
          <p:cNvSpPr>
            <a:spLocks noGrp="1"/>
          </p:cNvSpPr>
          <p:nvPr>
            <p:ph type="title"/>
          </p:nvPr>
        </p:nvSpPr>
        <p:spPr/>
        <p:txBody>
          <a:bodyPr>
            <a:normAutofit fontScale="90000"/>
          </a:bodyPr>
          <a:lstStyle/>
          <a:p>
            <a:pPr algn="ctr"/>
            <a:r>
              <a:rPr lang="en" dirty="0"/>
              <a:t>Commercially available nanomanipulator</a:t>
            </a:r>
            <a:br>
              <a:rPr lang="en" dirty="0"/>
            </a:br>
            <a:r>
              <a:rPr lang="en" dirty="0"/>
              <a:t>(MM3A from </a:t>
            </a:r>
            <a:r>
              <a:rPr lang="en" dirty="0" err="1"/>
              <a:t>Kleindiek</a:t>
            </a:r>
            <a:r>
              <a:rPr lang="en" dirty="0"/>
              <a:t>) installed inside a SEM</a:t>
            </a:r>
            <a:br>
              <a:rPr lang="en" dirty="0"/>
            </a:br>
            <a:endParaRPr lang="de-DE" dirty="0"/>
          </a:p>
        </p:txBody>
      </p:sp>
      <p:pic>
        <p:nvPicPr>
          <p:cNvPr id="5" name="Inhaltsplatzhalter 4">
            <a:extLst>
              <a:ext uri="{FF2B5EF4-FFF2-40B4-BE49-F238E27FC236}">
                <a16:creationId xmlns:a16="http://schemas.microsoft.com/office/drawing/2014/main" id="{70ECA8D4-BD65-3B40-9BC3-71852EF20A18}"/>
              </a:ext>
            </a:extLst>
          </p:cNvPr>
          <p:cNvPicPr>
            <a:picLocks noGrp="1" noChangeAspect="1"/>
          </p:cNvPicPr>
          <p:nvPr>
            <p:ph idx="1"/>
          </p:nvPr>
        </p:nvPicPr>
        <p:blipFill>
          <a:blip r:embed="rId2"/>
          <a:stretch>
            <a:fillRect/>
          </a:stretch>
        </p:blipFill>
        <p:spPr>
          <a:xfrm>
            <a:off x="2581577" y="1308266"/>
            <a:ext cx="4565180" cy="5427493"/>
          </a:xfrm>
        </p:spPr>
      </p:pic>
      <p:sp>
        <p:nvSpPr>
          <p:cNvPr id="3" name="Textfeld 2">
            <a:extLst>
              <a:ext uri="{FF2B5EF4-FFF2-40B4-BE49-F238E27FC236}">
                <a16:creationId xmlns:a16="http://schemas.microsoft.com/office/drawing/2014/main" id="{23D44AF3-0A19-E744-9AC3-AA542FBCAC47}"/>
              </a:ext>
            </a:extLst>
          </p:cNvPr>
          <p:cNvSpPr txBox="1"/>
          <p:nvPr/>
        </p:nvSpPr>
        <p:spPr>
          <a:xfrm>
            <a:off x="7748336" y="2863515"/>
            <a:ext cx="3224464" cy="2954655"/>
          </a:xfrm>
          <a:prstGeom prst="rect">
            <a:avLst/>
          </a:prstGeom>
          <a:noFill/>
        </p:spPr>
        <p:txBody>
          <a:bodyPr wrap="square" rtlCol="0">
            <a:spAutoFit/>
          </a:bodyPr>
          <a:lstStyle/>
          <a:p>
            <a:r>
              <a:rPr lang="en" sz="2800" dirty="0"/>
              <a:t>The manipulator has three degrees of freedom, and nanometer to </a:t>
            </a:r>
            <a:r>
              <a:rPr lang="en" sz="2800" dirty="0" err="1"/>
              <a:t>subnanometer</a:t>
            </a:r>
            <a:r>
              <a:rPr lang="en" sz="2800" dirty="0"/>
              <a:t>-scale resolution.</a:t>
            </a:r>
          </a:p>
          <a:p>
            <a:endParaRPr lang="de-DE" dirty="0"/>
          </a:p>
        </p:txBody>
      </p:sp>
      <p:sp>
        <p:nvSpPr>
          <p:cNvPr id="6" name="Textfeld 5">
            <a:extLst>
              <a:ext uri="{FF2B5EF4-FFF2-40B4-BE49-F238E27FC236}">
                <a16:creationId xmlns:a16="http://schemas.microsoft.com/office/drawing/2014/main" id="{9387B806-4CF8-FE41-8E93-1C094A231169}"/>
              </a:ext>
            </a:extLst>
          </p:cNvPr>
          <p:cNvSpPr txBox="1"/>
          <p:nvPr/>
        </p:nvSpPr>
        <p:spPr>
          <a:xfrm>
            <a:off x="8711367" y="6492875"/>
            <a:ext cx="3480633" cy="369332"/>
          </a:xfrm>
          <a:prstGeom prst="rect">
            <a:avLst/>
          </a:prstGeom>
          <a:noFill/>
        </p:spPr>
        <p:txBody>
          <a:bodyPr wrap="none" rtlCol="0">
            <a:spAutoFit/>
          </a:bodyPr>
          <a:lstStyle/>
          <a:p>
            <a:r>
              <a:rPr lang="de-AT" dirty="0" err="1"/>
              <a:t>Nanorobotic</a:t>
            </a:r>
            <a:r>
              <a:rPr lang="de-AT" dirty="0"/>
              <a:t> Manipulation Systems</a:t>
            </a:r>
            <a:endParaRPr lang="de-DE" dirty="0"/>
          </a:p>
        </p:txBody>
      </p:sp>
    </p:spTree>
    <p:extLst>
      <p:ext uri="{BB962C8B-B14F-4D97-AF65-F5344CB8AC3E}">
        <p14:creationId xmlns:p14="http://schemas.microsoft.com/office/powerpoint/2010/main" val="28537901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E27111-6283-E542-B3F0-FDFACFDD83B9}"/>
              </a:ext>
            </a:extLst>
          </p:cNvPr>
          <p:cNvSpPr>
            <a:spLocks noGrp="1"/>
          </p:cNvSpPr>
          <p:nvPr>
            <p:ph type="title"/>
          </p:nvPr>
        </p:nvSpPr>
        <p:spPr/>
        <p:txBody>
          <a:bodyPr/>
          <a:lstStyle/>
          <a:p>
            <a:pPr algn="ctr"/>
            <a:r>
              <a:rPr lang="de-AT" dirty="0" err="1"/>
              <a:t>Specifications</a:t>
            </a:r>
            <a:r>
              <a:rPr lang="de-AT" dirty="0"/>
              <a:t> </a:t>
            </a:r>
            <a:r>
              <a:rPr lang="de-AT" dirty="0" err="1"/>
              <a:t>of</a:t>
            </a:r>
            <a:r>
              <a:rPr lang="de-AT" dirty="0"/>
              <a:t> MM3A </a:t>
            </a:r>
            <a:r>
              <a:rPr lang="en" dirty="0"/>
              <a:t>from </a:t>
            </a:r>
            <a:r>
              <a:rPr lang="en" dirty="0" err="1"/>
              <a:t>Kleindiek</a:t>
            </a:r>
            <a:endParaRPr lang="de-DE" dirty="0"/>
          </a:p>
        </p:txBody>
      </p:sp>
      <p:pic>
        <p:nvPicPr>
          <p:cNvPr id="5" name="Inhaltsplatzhalter 4">
            <a:extLst>
              <a:ext uri="{FF2B5EF4-FFF2-40B4-BE49-F238E27FC236}">
                <a16:creationId xmlns:a16="http://schemas.microsoft.com/office/drawing/2014/main" id="{9361FFE0-8E4A-1F41-AE7D-BBD432E95BA3}"/>
              </a:ext>
            </a:extLst>
          </p:cNvPr>
          <p:cNvPicPr>
            <a:picLocks noGrp="1" noChangeAspect="1"/>
          </p:cNvPicPr>
          <p:nvPr>
            <p:ph idx="1"/>
          </p:nvPr>
        </p:nvPicPr>
        <p:blipFill>
          <a:blip r:embed="rId2"/>
          <a:stretch>
            <a:fillRect/>
          </a:stretch>
        </p:blipFill>
        <p:spPr>
          <a:xfrm>
            <a:off x="2673350" y="2083594"/>
            <a:ext cx="6845300" cy="3835400"/>
          </a:xfrm>
        </p:spPr>
      </p:pic>
      <p:sp>
        <p:nvSpPr>
          <p:cNvPr id="4" name="Textfeld 3">
            <a:extLst>
              <a:ext uri="{FF2B5EF4-FFF2-40B4-BE49-F238E27FC236}">
                <a16:creationId xmlns:a16="http://schemas.microsoft.com/office/drawing/2014/main" id="{E560C94F-FB77-1745-9E44-D6CBB5F4856F}"/>
              </a:ext>
            </a:extLst>
          </p:cNvPr>
          <p:cNvSpPr txBox="1"/>
          <p:nvPr/>
        </p:nvSpPr>
        <p:spPr>
          <a:xfrm>
            <a:off x="8711367" y="6492875"/>
            <a:ext cx="3480633" cy="369332"/>
          </a:xfrm>
          <a:prstGeom prst="rect">
            <a:avLst/>
          </a:prstGeom>
          <a:noFill/>
        </p:spPr>
        <p:txBody>
          <a:bodyPr wrap="none" rtlCol="0">
            <a:spAutoFit/>
          </a:bodyPr>
          <a:lstStyle/>
          <a:p>
            <a:r>
              <a:rPr lang="de-AT" dirty="0" err="1"/>
              <a:t>Nanorobotic</a:t>
            </a:r>
            <a:r>
              <a:rPr lang="de-AT" dirty="0"/>
              <a:t> Manipulation Systems</a:t>
            </a:r>
            <a:endParaRPr lang="de-DE" dirty="0"/>
          </a:p>
        </p:txBody>
      </p:sp>
    </p:spTree>
    <p:extLst>
      <p:ext uri="{BB962C8B-B14F-4D97-AF65-F5344CB8AC3E}">
        <p14:creationId xmlns:p14="http://schemas.microsoft.com/office/powerpoint/2010/main" val="1586137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3493CD-C817-CC4B-9823-70E3C8CF37BC}"/>
              </a:ext>
            </a:extLst>
          </p:cNvPr>
          <p:cNvSpPr>
            <a:spLocks noGrp="1"/>
          </p:cNvSpPr>
          <p:nvPr>
            <p:ph type="title"/>
          </p:nvPr>
        </p:nvSpPr>
        <p:spPr>
          <a:xfrm>
            <a:off x="0" y="-20529"/>
            <a:ext cx="12192000" cy="1325563"/>
          </a:xfrm>
        </p:spPr>
        <p:txBody>
          <a:bodyPr/>
          <a:lstStyle/>
          <a:p>
            <a:pPr algn="ctr"/>
            <a:r>
              <a:rPr lang="de-DE" dirty="0" err="1"/>
              <a:t>Nanorobotic</a:t>
            </a:r>
            <a:r>
              <a:rPr lang="de-DE" dirty="0"/>
              <a:t> </a:t>
            </a:r>
            <a:r>
              <a:rPr lang="de-DE" dirty="0" err="1"/>
              <a:t>system</a:t>
            </a:r>
            <a:r>
              <a:rPr lang="de-DE" dirty="0"/>
              <a:t> </a:t>
            </a:r>
            <a:r>
              <a:rPr lang="de-DE" dirty="0" err="1"/>
              <a:t>with</a:t>
            </a:r>
            <a:r>
              <a:rPr lang="de-DE" dirty="0"/>
              <a:t> 16 </a:t>
            </a:r>
            <a:r>
              <a:rPr lang="de-DE" dirty="0" err="1"/>
              <a:t>degrees</a:t>
            </a:r>
            <a:r>
              <a:rPr lang="de-DE" dirty="0"/>
              <a:t> </a:t>
            </a:r>
            <a:r>
              <a:rPr lang="de-DE" dirty="0" err="1"/>
              <a:t>of</a:t>
            </a:r>
            <a:r>
              <a:rPr lang="de-DE" dirty="0"/>
              <a:t> </a:t>
            </a:r>
            <a:r>
              <a:rPr lang="de-DE" dirty="0" err="1"/>
              <a:t>freedom</a:t>
            </a:r>
            <a:endParaRPr lang="de-DE" dirty="0"/>
          </a:p>
        </p:txBody>
      </p:sp>
      <p:pic>
        <p:nvPicPr>
          <p:cNvPr id="5" name="Inhaltsplatzhalter 4">
            <a:extLst>
              <a:ext uri="{FF2B5EF4-FFF2-40B4-BE49-F238E27FC236}">
                <a16:creationId xmlns:a16="http://schemas.microsoft.com/office/drawing/2014/main" id="{5F156A08-35E1-BB46-B12E-84BDC0BD414B}"/>
              </a:ext>
            </a:extLst>
          </p:cNvPr>
          <p:cNvPicPr>
            <a:picLocks noGrp="1" noChangeAspect="1"/>
          </p:cNvPicPr>
          <p:nvPr>
            <p:ph idx="1"/>
          </p:nvPr>
        </p:nvPicPr>
        <p:blipFill>
          <a:blip r:embed="rId2"/>
          <a:stretch>
            <a:fillRect/>
          </a:stretch>
        </p:blipFill>
        <p:spPr>
          <a:xfrm>
            <a:off x="3599558" y="1007478"/>
            <a:ext cx="4992881" cy="4351338"/>
          </a:xfrm>
        </p:spPr>
      </p:pic>
      <p:sp>
        <p:nvSpPr>
          <p:cNvPr id="3" name="Textfeld 2">
            <a:extLst>
              <a:ext uri="{FF2B5EF4-FFF2-40B4-BE49-F238E27FC236}">
                <a16:creationId xmlns:a16="http://schemas.microsoft.com/office/drawing/2014/main" id="{E38E28C0-1D0A-544B-95A9-4E9634C78A7D}"/>
              </a:ext>
            </a:extLst>
          </p:cNvPr>
          <p:cNvSpPr txBox="1"/>
          <p:nvPr/>
        </p:nvSpPr>
        <p:spPr>
          <a:xfrm>
            <a:off x="0" y="5358816"/>
            <a:ext cx="12192000" cy="954107"/>
          </a:xfrm>
          <a:prstGeom prst="rect">
            <a:avLst/>
          </a:prstGeom>
          <a:noFill/>
        </p:spPr>
        <p:txBody>
          <a:bodyPr wrap="square" rtlCol="0">
            <a:spAutoFit/>
          </a:bodyPr>
          <a:lstStyle/>
          <a:p>
            <a:r>
              <a:rPr lang="en" sz="2800" dirty="0"/>
              <a:t>This nanorobotic manipulation system can be equipped with three to four AFM cantilevers as end-effectors for both manipulation and measurement.</a:t>
            </a:r>
          </a:p>
        </p:txBody>
      </p:sp>
      <p:sp>
        <p:nvSpPr>
          <p:cNvPr id="6" name="Textfeld 5">
            <a:extLst>
              <a:ext uri="{FF2B5EF4-FFF2-40B4-BE49-F238E27FC236}">
                <a16:creationId xmlns:a16="http://schemas.microsoft.com/office/drawing/2014/main" id="{7B10EC6F-5E59-444C-8CDA-1793216E8FA9}"/>
              </a:ext>
            </a:extLst>
          </p:cNvPr>
          <p:cNvSpPr txBox="1"/>
          <p:nvPr/>
        </p:nvSpPr>
        <p:spPr>
          <a:xfrm>
            <a:off x="8711367" y="6492875"/>
            <a:ext cx="3480633" cy="369332"/>
          </a:xfrm>
          <a:prstGeom prst="rect">
            <a:avLst/>
          </a:prstGeom>
          <a:noFill/>
        </p:spPr>
        <p:txBody>
          <a:bodyPr wrap="none" rtlCol="0">
            <a:spAutoFit/>
          </a:bodyPr>
          <a:lstStyle/>
          <a:p>
            <a:r>
              <a:rPr lang="de-AT" dirty="0" err="1"/>
              <a:t>Nanorobotic</a:t>
            </a:r>
            <a:r>
              <a:rPr lang="de-AT" dirty="0"/>
              <a:t> Manipulation Systems</a:t>
            </a:r>
            <a:endParaRPr lang="de-DE" dirty="0"/>
          </a:p>
        </p:txBody>
      </p:sp>
    </p:spTree>
    <p:extLst>
      <p:ext uri="{BB962C8B-B14F-4D97-AF65-F5344CB8AC3E}">
        <p14:creationId xmlns:p14="http://schemas.microsoft.com/office/powerpoint/2010/main" val="18004865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6B8D166A-F048-6741-A831-F42DC2F3ED53}"/>
              </a:ext>
            </a:extLst>
          </p:cNvPr>
          <p:cNvPicPr>
            <a:picLocks noGrp="1" noChangeAspect="1"/>
          </p:cNvPicPr>
          <p:nvPr>
            <p:ph idx="1"/>
          </p:nvPr>
        </p:nvPicPr>
        <p:blipFill>
          <a:blip r:embed="rId2"/>
          <a:stretch>
            <a:fillRect/>
          </a:stretch>
        </p:blipFill>
        <p:spPr>
          <a:xfrm>
            <a:off x="3015711" y="1825625"/>
            <a:ext cx="6160578" cy="4351338"/>
          </a:xfrm>
        </p:spPr>
      </p:pic>
      <p:sp>
        <p:nvSpPr>
          <p:cNvPr id="4" name="Titel 1">
            <a:extLst>
              <a:ext uri="{FF2B5EF4-FFF2-40B4-BE49-F238E27FC236}">
                <a16:creationId xmlns:a16="http://schemas.microsoft.com/office/drawing/2014/main" id="{D59D0AD7-9BDC-B446-9E64-4F5090ED49E7}"/>
              </a:ext>
            </a:extLst>
          </p:cNvPr>
          <p:cNvSpPr>
            <a:spLocks noGrp="1"/>
          </p:cNvSpPr>
          <p:nvPr>
            <p:ph type="title"/>
          </p:nvPr>
        </p:nvSpPr>
        <p:spPr>
          <a:xfrm>
            <a:off x="0" y="365125"/>
            <a:ext cx="12192000" cy="1325563"/>
          </a:xfrm>
        </p:spPr>
        <p:txBody>
          <a:bodyPr/>
          <a:lstStyle/>
          <a:p>
            <a:pPr algn="ctr"/>
            <a:r>
              <a:rPr lang="de-DE" dirty="0" err="1"/>
              <a:t>Nanorobotic</a:t>
            </a:r>
            <a:r>
              <a:rPr lang="de-DE" dirty="0"/>
              <a:t> </a:t>
            </a:r>
            <a:r>
              <a:rPr lang="de-DE" dirty="0" err="1"/>
              <a:t>system</a:t>
            </a:r>
            <a:r>
              <a:rPr lang="de-DE" dirty="0"/>
              <a:t> </a:t>
            </a:r>
            <a:r>
              <a:rPr lang="de-DE" dirty="0" err="1"/>
              <a:t>with</a:t>
            </a:r>
            <a:r>
              <a:rPr lang="de-DE" dirty="0"/>
              <a:t> 16 </a:t>
            </a:r>
            <a:r>
              <a:rPr lang="de-DE" dirty="0" err="1"/>
              <a:t>degrees</a:t>
            </a:r>
            <a:r>
              <a:rPr lang="de-DE" dirty="0"/>
              <a:t> </a:t>
            </a:r>
            <a:r>
              <a:rPr lang="de-DE" dirty="0" err="1"/>
              <a:t>of</a:t>
            </a:r>
            <a:r>
              <a:rPr lang="de-DE" dirty="0"/>
              <a:t> </a:t>
            </a:r>
            <a:r>
              <a:rPr lang="de-DE" dirty="0" err="1"/>
              <a:t>freedom</a:t>
            </a:r>
            <a:endParaRPr lang="de-DE" dirty="0"/>
          </a:p>
        </p:txBody>
      </p:sp>
      <p:sp>
        <p:nvSpPr>
          <p:cNvPr id="6" name="Textfeld 5">
            <a:extLst>
              <a:ext uri="{FF2B5EF4-FFF2-40B4-BE49-F238E27FC236}">
                <a16:creationId xmlns:a16="http://schemas.microsoft.com/office/drawing/2014/main" id="{C72B2B43-6A68-8648-B2E1-953675250520}"/>
              </a:ext>
            </a:extLst>
          </p:cNvPr>
          <p:cNvSpPr txBox="1"/>
          <p:nvPr/>
        </p:nvSpPr>
        <p:spPr>
          <a:xfrm>
            <a:off x="8711367" y="6492875"/>
            <a:ext cx="3480633" cy="369332"/>
          </a:xfrm>
          <a:prstGeom prst="rect">
            <a:avLst/>
          </a:prstGeom>
          <a:noFill/>
        </p:spPr>
        <p:txBody>
          <a:bodyPr wrap="none" rtlCol="0">
            <a:spAutoFit/>
          </a:bodyPr>
          <a:lstStyle/>
          <a:p>
            <a:r>
              <a:rPr lang="de-AT" dirty="0" err="1"/>
              <a:t>Nanorobotic</a:t>
            </a:r>
            <a:r>
              <a:rPr lang="de-AT" dirty="0"/>
              <a:t> Manipulation Systems</a:t>
            </a:r>
            <a:endParaRPr lang="de-DE" dirty="0"/>
          </a:p>
        </p:txBody>
      </p:sp>
    </p:spTree>
    <p:extLst>
      <p:ext uri="{BB962C8B-B14F-4D97-AF65-F5344CB8AC3E}">
        <p14:creationId xmlns:p14="http://schemas.microsoft.com/office/powerpoint/2010/main" val="4918607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838149F1-D558-5D47-AEEA-953A858F2E20}"/>
              </a:ext>
            </a:extLst>
          </p:cNvPr>
          <p:cNvPicPr>
            <a:picLocks noGrp="1" noChangeAspect="1"/>
          </p:cNvPicPr>
          <p:nvPr>
            <p:ph idx="1"/>
          </p:nvPr>
        </p:nvPicPr>
        <p:blipFill>
          <a:blip r:embed="rId2"/>
          <a:stretch>
            <a:fillRect/>
          </a:stretch>
        </p:blipFill>
        <p:spPr>
          <a:xfrm>
            <a:off x="2410961" y="1161299"/>
            <a:ext cx="7370077" cy="5082340"/>
          </a:xfrm>
        </p:spPr>
      </p:pic>
      <p:sp>
        <p:nvSpPr>
          <p:cNvPr id="6" name="Titel 1">
            <a:extLst>
              <a:ext uri="{FF2B5EF4-FFF2-40B4-BE49-F238E27FC236}">
                <a16:creationId xmlns:a16="http://schemas.microsoft.com/office/drawing/2014/main" id="{A44A558A-1A07-4E4C-B848-3F2D84CFABF0}"/>
              </a:ext>
            </a:extLst>
          </p:cNvPr>
          <p:cNvSpPr>
            <a:spLocks noGrp="1"/>
          </p:cNvSpPr>
          <p:nvPr>
            <p:ph type="title"/>
          </p:nvPr>
        </p:nvSpPr>
        <p:spPr/>
        <p:txBody>
          <a:bodyPr/>
          <a:lstStyle/>
          <a:p>
            <a:pPr algn="ctr"/>
            <a:r>
              <a:rPr lang="de-AT" dirty="0" err="1"/>
              <a:t>Specifications</a:t>
            </a:r>
            <a:r>
              <a:rPr lang="de-AT" dirty="0"/>
              <a:t> </a:t>
            </a:r>
            <a:r>
              <a:rPr lang="de-AT" dirty="0" err="1"/>
              <a:t>of</a:t>
            </a:r>
            <a:r>
              <a:rPr lang="de-AT" dirty="0"/>
              <a:t> </a:t>
            </a:r>
            <a:r>
              <a:rPr lang="de-AT" dirty="0" err="1"/>
              <a:t>this</a:t>
            </a:r>
            <a:r>
              <a:rPr lang="de-AT" dirty="0"/>
              <a:t> </a:t>
            </a:r>
            <a:r>
              <a:rPr lang="de-AT" dirty="0" err="1"/>
              <a:t>system</a:t>
            </a:r>
            <a:br>
              <a:rPr lang="de-AT" dirty="0"/>
            </a:br>
            <a:endParaRPr lang="de-DE" dirty="0"/>
          </a:p>
        </p:txBody>
      </p:sp>
      <p:sp>
        <p:nvSpPr>
          <p:cNvPr id="7" name="Textfeld 6">
            <a:extLst>
              <a:ext uri="{FF2B5EF4-FFF2-40B4-BE49-F238E27FC236}">
                <a16:creationId xmlns:a16="http://schemas.microsoft.com/office/drawing/2014/main" id="{E64B2DCE-D855-9049-928D-E5ACCF555224}"/>
              </a:ext>
            </a:extLst>
          </p:cNvPr>
          <p:cNvSpPr txBox="1"/>
          <p:nvPr/>
        </p:nvSpPr>
        <p:spPr>
          <a:xfrm>
            <a:off x="8711367" y="6492875"/>
            <a:ext cx="3480633" cy="369332"/>
          </a:xfrm>
          <a:prstGeom prst="rect">
            <a:avLst/>
          </a:prstGeom>
          <a:noFill/>
        </p:spPr>
        <p:txBody>
          <a:bodyPr wrap="none" rtlCol="0">
            <a:spAutoFit/>
          </a:bodyPr>
          <a:lstStyle/>
          <a:p>
            <a:r>
              <a:rPr lang="de-AT" dirty="0" err="1"/>
              <a:t>Nanorobotic</a:t>
            </a:r>
            <a:r>
              <a:rPr lang="de-AT" dirty="0"/>
              <a:t> Manipulation Systems</a:t>
            </a:r>
            <a:endParaRPr lang="de-DE" dirty="0"/>
          </a:p>
        </p:txBody>
      </p:sp>
    </p:spTree>
    <p:extLst>
      <p:ext uri="{BB962C8B-B14F-4D97-AF65-F5344CB8AC3E}">
        <p14:creationId xmlns:p14="http://schemas.microsoft.com/office/powerpoint/2010/main" val="2619646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396AEB8B-D31E-3045-BB51-5F7946C0E619}"/>
              </a:ext>
            </a:extLst>
          </p:cNvPr>
          <p:cNvPicPr>
            <a:picLocks noGrp="1" noChangeAspect="1"/>
          </p:cNvPicPr>
          <p:nvPr>
            <p:ph idx="1"/>
          </p:nvPr>
        </p:nvPicPr>
        <p:blipFill>
          <a:blip r:embed="rId2"/>
          <a:stretch>
            <a:fillRect/>
          </a:stretch>
        </p:blipFill>
        <p:spPr>
          <a:xfrm>
            <a:off x="838200" y="2592045"/>
            <a:ext cx="10515600" cy="3563946"/>
          </a:xfrm>
        </p:spPr>
      </p:pic>
      <p:sp>
        <p:nvSpPr>
          <p:cNvPr id="4" name="Titel 1">
            <a:extLst>
              <a:ext uri="{FF2B5EF4-FFF2-40B4-BE49-F238E27FC236}">
                <a16:creationId xmlns:a16="http://schemas.microsoft.com/office/drawing/2014/main" id="{D5A9A8E5-2891-3E4E-BFF8-9F931290EDB5}"/>
              </a:ext>
            </a:extLst>
          </p:cNvPr>
          <p:cNvSpPr>
            <a:spLocks noGrp="1"/>
          </p:cNvSpPr>
          <p:nvPr>
            <p:ph type="title"/>
          </p:nvPr>
        </p:nvSpPr>
        <p:spPr>
          <a:xfrm>
            <a:off x="838200" y="702009"/>
            <a:ext cx="10515600" cy="1325563"/>
          </a:xfrm>
        </p:spPr>
        <p:txBody>
          <a:bodyPr>
            <a:normAutofit fontScale="90000"/>
          </a:bodyPr>
          <a:lstStyle/>
          <a:p>
            <a:r>
              <a:rPr lang="en" dirty="0"/>
              <a:t>Functions of this nanorobotic manipulation system</a:t>
            </a:r>
            <a:br>
              <a:rPr lang="en" dirty="0"/>
            </a:br>
            <a:r>
              <a:rPr lang="en" dirty="0"/>
              <a:t>for nanomanipulation, </a:t>
            </a:r>
            <a:r>
              <a:rPr lang="en" dirty="0" err="1"/>
              <a:t>nanoinstrumentation</a:t>
            </a:r>
            <a:r>
              <a:rPr lang="en" dirty="0"/>
              <a:t>, nanofabrication and </a:t>
            </a:r>
            <a:r>
              <a:rPr lang="en" dirty="0" err="1"/>
              <a:t>nanoassembly</a:t>
            </a:r>
            <a:br>
              <a:rPr lang="en" dirty="0"/>
            </a:br>
            <a:endParaRPr lang="de-DE" dirty="0"/>
          </a:p>
        </p:txBody>
      </p:sp>
      <p:sp>
        <p:nvSpPr>
          <p:cNvPr id="6" name="Textfeld 5">
            <a:extLst>
              <a:ext uri="{FF2B5EF4-FFF2-40B4-BE49-F238E27FC236}">
                <a16:creationId xmlns:a16="http://schemas.microsoft.com/office/drawing/2014/main" id="{7C37B4A7-F18A-FC44-87BE-5C934B01B6FF}"/>
              </a:ext>
            </a:extLst>
          </p:cNvPr>
          <p:cNvSpPr txBox="1"/>
          <p:nvPr/>
        </p:nvSpPr>
        <p:spPr>
          <a:xfrm>
            <a:off x="8711367" y="6492875"/>
            <a:ext cx="3480633" cy="369332"/>
          </a:xfrm>
          <a:prstGeom prst="rect">
            <a:avLst/>
          </a:prstGeom>
          <a:noFill/>
        </p:spPr>
        <p:txBody>
          <a:bodyPr wrap="none" rtlCol="0">
            <a:spAutoFit/>
          </a:bodyPr>
          <a:lstStyle/>
          <a:p>
            <a:r>
              <a:rPr lang="de-AT" dirty="0" err="1"/>
              <a:t>Nanorobotic</a:t>
            </a:r>
            <a:r>
              <a:rPr lang="de-AT" dirty="0"/>
              <a:t> Manipulation Systems</a:t>
            </a:r>
            <a:endParaRPr lang="de-DE" dirty="0"/>
          </a:p>
        </p:txBody>
      </p:sp>
    </p:spTree>
    <p:extLst>
      <p:ext uri="{BB962C8B-B14F-4D97-AF65-F5344CB8AC3E}">
        <p14:creationId xmlns:p14="http://schemas.microsoft.com/office/powerpoint/2010/main" val="29326754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86EAFC-8B6C-1849-840C-145891D43A0E}"/>
              </a:ext>
            </a:extLst>
          </p:cNvPr>
          <p:cNvSpPr>
            <a:spLocks noGrp="1"/>
          </p:cNvSpPr>
          <p:nvPr>
            <p:ph type="title"/>
          </p:nvPr>
        </p:nvSpPr>
        <p:spPr>
          <a:xfrm>
            <a:off x="0" y="365125"/>
            <a:ext cx="12192000" cy="1325563"/>
          </a:xfrm>
        </p:spPr>
        <p:txBody>
          <a:bodyPr>
            <a:normAutofit/>
          </a:bodyPr>
          <a:lstStyle/>
          <a:p>
            <a:pPr algn="ctr"/>
            <a:r>
              <a:rPr lang="en" dirty="0"/>
              <a:t>Functions of this nanorobotic manipulation system</a:t>
            </a:r>
            <a:endParaRPr lang="de-DE" dirty="0"/>
          </a:p>
        </p:txBody>
      </p:sp>
      <p:pic>
        <p:nvPicPr>
          <p:cNvPr id="5" name="Inhaltsplatzhalter 4">
            <a:extLst>
              <a:ext uri="{FF2B5EF4-FFF2-40B4-BE49-F238E27FC236}">
                <a16:creationId xmlns:a16="http://schemas.microsoft.com/office/drawing/2014/main" id="{A33458F6-20EE-564D-9FF0-76BD7A98071C}"/>
              </a:ext>
            </a:extLst>
          </p:cNvPr>
          <p:cNvPicPr>
            <a:picLocks noGrp="1" noChangeAspect="1"/>
          </p:cNvPicPr>
          <p:nvPr>
            <p:ph idx="1"/>
          </p:nvPr>
        </p:nvPicPr>
        <p:blipFill>
          <a:blip r:embed="rId2"/>
          <a:stretch>
            <a:fillRect/>
          </a:stretch>
        </p:blipFill>
        <p:spPr>
          <a:xfrm>
            <a:off x="1282625" y="1825625"/>
            <a:ext cx="9626750" cy="4351338"/>
          </a:xfrm>
        </p:spPr>
      </p:pic>
      <p:sp>
        <p:nvSpPr>
          <p:cNvPr id="4" name="Textfeld 3">
            <a:extLst>
              <a:ext uri="{FF2B5EF4-FFF2-40B4-BE49-F238E27FC236}">
                <a16:creationId xmlns:a16="http://schemas.microsoft.com/office/drawing/2014/main" id="{41126DD5-395D-1A4B-A333-34345529BD8A}"/>
              </a:ext>
            </a:extLst>
          </p:cNvPr>
          <p:cNvSpPr txBox="1"/>
          <p:nvPr/>
        </p:nvSpPr>
        <p:spPr>
          <a:xfrm>
            <a:off x="8711367" y="6492875"/>
            <a:ext cx="3480633" cy="369332"/>
          </a:xfrm>
          <a:prstGeom prst="rect">
            <a:avLst/>
          </a:prstGeom>
          <a:noFill/>
        </p:spPr>
        <p:txBody>
          <a:bodyPr wrap="none" rtlCol="0">
            <a:spAutoFit/>
          </a:bodyPr>
          <a:lstStyle/>
          <a:p>
            <a:r>
              <a:rPr lang="de-AT" dirty="0" err="1"/>
              <a:t>Nanorobotic</a:t>
            </a:r>
            <a:r>
              <a:rPr lang="de-AT" dirty="0"/>
              <a:t> Manipulation Systems</a:t>
            </a:r>
            <a:endParaRPr lang="de-DE" dirty="0"/>
          </a:p>
        </p:txBody>
      </p:sp>
    </p:spTree>
    <p:extLst>
      <p:ext uri="{BB962C8B-B14F-4D97-AF65-F5344CB8AC3E}">
        <p14:creationId xmlns:p14="http://schemas.microsoft.com/office/powerpoint/2010/main" val="25756699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A3000A-EF6E-B943-A892-8D36E2818FC9}"/>
              </a:ext>
            </a:extLst>
          </p:cNvPr>
          <p:cNvSpPr>
            <a:spLocks noGrp="1"/>
          </p:cNvSpPr>
          <p:nvPr>
            <p:ph type="title"/>
          </p:nvPr>
        </p:nvSpPr>
        <p:spPr/>
        <p:txBody>
          <a:bodyPr>
            <a:normAutofit/>
          </a:bodyPr>
          <a:lstStyle/>
          <a:p>
            <a:r>
              <a:rPr lang="de-AT" dirty="0" err="1"/>
              <a:t>Robotic</a:t>
            </a:r>
            <a:r>
              <a:rPr lang="de-AT" dirty="0"/>
              <a:t> </a:t>
            </a:r>
            <a:r>
              <a:rPr lang="de-AT" dirty="0" err="1"/>
              <a:t>exploration</a:t>
            </a:r>
            <a:endParaRPr lang="de-DE" dirty="0"/>
          </a:p>
        </p:txBody>
      </p:sp>
      <p:pic>
        <p:nvPicPr>
          <p:cNvPr id="5" name="Inhaltsplatzhalter 4">
            <a:extLst>
              <a:ext uri="{FF2B5EF4-FFF2-40B4-BE49-F238E27FC236}">
                <a16:creationId xmlns:a16="http://schemas.microsoft.com/office/drawing/2014/main" id="{F5D24650-EE74-A445-9DDB-7780066106F0}"/>
              </a:ext>
            </a:extLst>
          </p:cNvPr>
          <p:cNvPicPr>
            <a:picLocks noGrp="1" noChangeAspect="1"/>
          </p:cNvPicPr>
          <p:nvPr>
            <p:ph idx="1"/>
          </p:nvPr>
        </p:nvPicPr>
        <p:blipFill>
          <a:blip r:embed="rId2"/>
          <a:stretch>
            <a:fillRect/>
          </a:stretch>
        </p:blipFill>
        <p:spPr>
          <a:xfrm>
            <a:off x="1709530" y="1394010"/>
            <a:ext cx="7841122" cy="5463989"/>
          </a:xfrm>
        </p:spPr>
      </p:pic>
      <p:sp>
        <p:nvSpPr>
          <p:cNvPr id="4" name="Textfeld 3">
            <a:extLst>
              <a:ext uri="{FF2B5EF4-FFF2-40B4-BE49-F238E27FC236}">
                <a16:creationId xmlns:a16="http://schemas.microsoft.com/office/drawing/2014/main" id="{772CD38E-A5AA-F54B-B21E-2688CD479330}"/>
              </a:ext>
            </a:extLst>
          </p:cNvPr>
          <p:cNvSpPr txBox="1"/>
          <p:nvPr/>
        </p:nvSpPr>
        <p:spPr>
          <a:xfrm>
            <a:off x="9491453" y="6492875"/>
            <a:ext cx="2633863" cy="369332"/>
          </a:xfrm>
          <a:prstGeom prst="rect">
            <a:avLst/>
          </a:prstGeom>
          <a:noFill/>
        </p:spPr>
        <p:txBody>
          <a:bodyPr wrap="none" rtlCol="0">
            <a:spAutoFit/>
          </a:bodyPr>
          <a:lstStyle/>
          <a:p>
            <a:r>
              <a:rPr lang="de-DE" dirty="0" err="1"/>
              <a:t>Overview</a:t>
            </a:r>
            <a:r>
              <a:rPr lang="de-DE" dirty="0"/>
              <a:t> </a:t>
            </a:r>
            <a:r>
              <a:rPr lang="de-DE" dirty="0" err="1"/>
              <a:t>of</a:t>
            </a:r>
            <a:r>
              <a:rPr lang="de-DE" dirty="0"/>
              <a:t> </a:t>
            </a:r>
            <a:r>
              <a:rPr lang="de-DE" dirty="0" err="1"/>
              <a:t>Nanorobotics</a:t>
            </a:r>
            <a:endParaRPr lang="de-DE" dirty="0"/>
          </a:p>
        </p:txBody>
      </p:sp>
    </p:spTree>
    <p:extLst>
      <p:ext uri="{BB962C8B-B14F-4D97-AF65-F5344CB8AC3E}">
        <p14:creationId xmlns:p14="http://schemas.microsoft.com/office/powerpoint/2010/main" val="32946451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77B67A85-B761-344F-ABD7-FEA414E32870}"/>
              </a:ext>
            </a:extLst>
          </p:cNvPr>
          <p:cNvSpPr>
            <a:spLocks noGrp="1"/>
          </p:cNvSpPr>
          <p:nvPr>
            <p:ph idx="1"/>
          </p:nvPr>
        </p:nvSpPr>
        <p:spPr/>
        <p:txBody>
          <a:bodyPr/>
          <a:lstStyle/>
          <a:p>
            <a:r>
              <a:rPr lang="de-DE" dirty="0" err="1"/>
              <a:t>With</a:t>
            </a:r>
            <a:r>
              <a:rPr lang="de-DE" dirty="0"/>
              <a:t> </a:t>
            </a:r>
            <a:r>
              <a:rPr lang="de-DE" dirty="0" err="1"/>
              <a:t>the</a:t>
            </a:r>
            <a:r>
              <a:rPr lang="de-DE" dirty="0"/>
              <a:t> </a:t>
            </a:r>
            <a:r>
              <a:rPr lang="de-DE" dirty="0" err="1"/>
              <a:t>advancement</a:t>
            </a:r>
            <a:r>
              <a:rPr lang="de-DE" dirty="0"/>
              <a:t> </a:t>
            </a:r>
            <a:r>
              <a:rPr lang="de-DE" dirty="0" err="1"/>
              <a:t>of</a:t>
            </a:r>
            <a:r>
              <a:rPr lang="de-DE" dirty="0"/>
              <a:t> </a:t>
            </a:r>
            <a:r>
              <a:rPr lang="de-DE" dirty="0" err="1"/>
              <a:t>nanotechnology</a:t>
            </a:r>
            <a:r>
              <a:rPr lang="de-DE" dirty="0"/>
              <a:t>, </a:t>
            </a:r>
            <a:r>
              <a:rPr lang="de-DE" dirty="0" err="1"/>
              <a:t>one</a:t>
            </a:r>
            <a:r>
              <a:rPr lang="de-DE" dirty="0"/>
              <a:t> </a:t>
            </a:r>
            <a:r>
              <a:rPr lang="de-DE" dirty="0" err="1"/>
              <a:t>could</a:t>
            </a:r>
            <a:r>
              <a:rPr lang="de-DE" dirty="0"/>
              <a:t> </a:t>
            </a:r>
            <a:r>
              <a:rPr lang="de-DE" dirty="0" err="1"/>
              <a:t>shrink</a:t>
            </a:r>
            <a:r>
              <a:rPr lang="de-DE" dirty="0"/>
              <a:t> </a:t>
            </a:r>
            <a:r>
              <a:rPr lang="de-DE" dirty="0" err="1"/>
              <a:t>the</a:t>
            </a:r>
            <a:r>
              <a:rPr lang="de-DE" dirty="0"/>
              <a:t> </a:t>
            </a:r>
            <a:r>
              <a:rPr lang="de-DE" dirty="0" err="1"/>
              <a:t>size</a:t>
            </a:r>
            <a:r>
              <a:rPr lang="de-DE" dirty="0"/>
              <a:t> </a:t>
            </a:r>
            <a:r>
              <a:rPr lang="de-DE" dirty="0" err="1"/>
              <a:t>of</a:t>
            </a:r>
            <a:r>
              <a:rPr lang="de-DE" dirty="0"/>
              <a:t> </a:t>
            </a:r>
            <a:r>
              <a:rPr lang="de-DE" dirty="0" err="1"/>
              <a:t>nanomanipulators</a:t>
            </a:r>
            <a:r>
              <a:rPr lang="de-DE" dirty="0"/>
              <a:t> </a:t>
            </a:r>
            <a:r>
              <a:rPr lang="de-DE" dirty="0" err="1"/>
              <a:t>and</a:t>
            </a:r>
            <a:r>
              <a:rPr lang="de-DE" dirty="0"/>
              <a:t> </a:t>
            </a:r>
            <a:r>
              <a:rPr lang="de-DE" dirty="0" err="1"/>
              <a:t>insert</a:t>
            </a:r>
            <a:r>
              <a:rPr lang="de-DE" dirty="0"/>
              <a:t> </a:t>
            </a:r>
            <a:r>
              <a:rPr lang="de-DE" dirty="0" err="1"/>
              <a:t>more</a:t>
            </a:r>
            <a:r>
              <a:rPr lang="de-DE" dirty="0"/>
              <a:t> DOFs </a:t>
            </a:r>
            <a:r>
              <a:rPr lang="de-DE" dirty="0" err="1"/>
              <a:t>inside</a:t>
            </a:r>
            <a:r>
              <a:rPr lang="de-DE" dirty="0"/>
              <a:t> </a:t>
            </a:r>
            <a:r>
              <a:rPr lang="de-DE" dirty="0" err="1"/>
              <a:t>the</a:t>
            </a:r>
            <a:r>
              <a:rPr lang="de-DE" dirty="0"/>
              <a:t> limited </a:t>
            </a:r>
            <a:r>
              <a:rPr lang="de-DE" dirty="0" err="1"/>
              <a:t>vacuum</a:t>
            </a:r>
            <a:r>
              <a:rPr lang="de-DE" dirty="0"/>
              <a:t> </a:t>
            </a:r>
            <a:r>
              <a:rPr lang="de-DE" dirty="0" err="1"/>
              <a:t>chamber</a:t>
            </a:r>
            <a:r>
              <a:rPr lang="de-DE" dirty="0"/>
              <a:t> </a:t>
            </a:r>
            <a:r>
              <a:rPr lang="de-DE" dirty="0" err="1"/>
              <a:t>of</a:t>
            </a:r>
            <a:r>
              <a:rPr lang="de-DE" dirty="0"/>
              <a:t> a </a:t>
            </a:r>
            <a:r>
              <a:rPr lang="de-DE" dirty="0" err="1"/>
              <a:t>microscope</a:t>
            </a:r>
            <a:r>
              <a:rPr lang="de-DE" dirty="0"/>
              <a:t>, </a:t>
            </a:r>
            <a:r>
              <a:rPr lang="de-DE" dirty="0" err="1"/>
              <a:t>and</a:t>
            </a:r>
            <a:r>
              <a:rPr lang="de-DE" dirty="0"/>
              <a:t>, </a:t>
            </a:r>
            <a:r>
              <a:rPr lang="de-DE" dirty="0" err="1"/>
              <a:t>perhaps</a:t>
            </a:r>
            <a:r>
              <a:rPr lang="de-DE" dirty="0"/>
              <a:t>, </a:t>
            </a:r>
            <a:r>
              <a:rPr lang="de-DE" dirty="0" err="1"/>
              <a:t>the</a:t>
            </a:r>
            <a:r>
              <a:rPr lang="de-DE" dirty="0"/>
              <a:t> </a:t>
            </a:r>
            <a:r>
              <a:rPr lang="de-DE" b="1" dirty="0" err="1"/>
              <a:t>molecular</a:t>
            </a:r>
            <a:r>
              <a:rPr lang="de-DE" b="1" dirty="0"/>
              <a:t> </a:t>
            </a:r>
            <a:r>
              <a:rPr lang="de-DE" b="1" dirty="0" err="1"/>
              <a:t>version</a:t>
            </a:r>
            <a:r>
              <a:rPr lang="de-DE" b="1" dirty="0"/>
              <a:t> </a:t>
            </a:r>
            <a:r>
              <a:rPr lang="de-DE" b="1" dirty="0" err="1"/>
              <a:t>of</a:t>
            </a:r>
            <a:r>
              <a:rPr lang="de-DE" b="1" dirty="0"/>
              <a:t> </a:t>
            </a:r>
            <a:r>
              <a:rPr lang="de-DE" b="1" dirty="0" err="1"/>
              <a:t>manipulators</a:t>
            </a:r>
            <a:r>
              <a:rPr lang="de-DE" dirty="0"/>
              <a:t> such </a:t>
            </a:r>
            <a:r>
              <a:rPr lang="de-DE" dirty="0" err="1"/>
              <a:t>as</a:t>
            </a:r>
            <a:r>
              <a:rPr lang="de-DE" dirty="0"/>
              <a:t> </a:t>
            </a:r>
            <a:r>
              <a:rPr lang="de-DE" dirty="0" err="1"/>
              <a:t>that</a:t>
            </a:r>
            <a:r>
              <a:rPr lang="de-DE" dirty="0"/>
              <a:t> </a:t>
            </a:r>
            <a:r>
              <a:rPr lang="de-DE" dirty="0" err="1"/>
              <a:t>dreamed</a:t>
            </a:r>
            <a:r>
              <a:rPr lang="de-DE" dirty="0"/>
              <a:t> </a:t>
            </a:r>
            <a:r>
              <a:rPr lang="de-DE" dirty="0" err="1"/>
              <a:t>of</a:t>
            </a:r>
            <a:r>
              <a:rPr lang="de-DE" dirty="0"/>
              <a:t> </a:t>
            </a:r>
            <a:r>
              <a:rPr lang="de-DE" dirty="0" err="1"/>
              <a:t>by</a:t>
            </a:r>
            <a:r>
              <a:rPr lang="de-DE" dirty="0"/>
              <a:t> Drexler </a:t>
            </a:r>
            <a:r>
              <a:rPr lang="de-DE" dirty="0" err="1"/>
              <a:t>could</a:t>
            </a:r>
            <a:r>
              <a:rPr lang="de-DE" dirty="0"/>
              <a:t> </a:t>
            </a:r>
            <a:r>
              <a:rPr lang="de-DE" dirty="0" err="1"/>
              <a:t>be</a:t>
            </a:r>
            <a:r>
              <a:rPr lang="de-DE" dirty="0"/>
              <a:t> </a:t>
            </a:r>
            <a:r>
              <a:rPr lang="de-DE" dirty="0" err="1"/>
              <a:t>realized</a:t>
            </a:r>
            <a:r>
              <a:rPr lang="de-DE" dirty="0"/>
              <a:t> [</a:t>
            </a:r>
            <a:r>
              <a:rPr lang="de-DE" i="1" dirty="0" err="1"/>
              <a:t>ref</a:t>
            </a:r>
            <a:r>
              <a:rPr lang="de-DE" dirty="0"/>
              <a:t>]. </a:t>
            </a:r>
            <a:endParaRPr lang="de-AT" dirty="0"/>
          </a:p>
          <a:p>
            <a:endParaRPr lang="de-DE" dirty="0"/>
          </a:p>
        </p:txBody>
      </p:sp>
      <p:sp>
        <p:nvSpPr>
          <p:cNvPr id="4" name="Textfeld 3">
            <a:extLst>
              <a:ext uri="{FF2B5EF4-FFF2-40B4-BE49-F238E27FC236}">
                <a16:creationId xmlns:a16="http://schemas.microsoft.com/office/drawing/2014/main" id="{9AF1B736-9FC0-124B-BA01-BA3DD54A6949}"/>
              </a:ext>
            </a:extLst>
          </p:cNvPr>
          <p:cNvSpPr txBox="1"/>
          <p:nvPr/>
        </p:nvSpPr>
        <p:spPr>
          <a:xfrm>
            <a:off x="96253" y="5934670"/>
            <a:ext cx="5160131" cy="923330"/>
          </a:xfrm>
          <a:prstGeom prst="rect">
            <a:avLst/>
          </a:prstGeom>
          <a:noFill/>
        </p:spPr>
        <p:txBody>
          <a:bodyPr wrap="none" rtlCol="0">
            <a:spAutoFit/>
          </a:bodyPr>
          <a:lstStyle/>
          <a:p>
            <a:r>
              <a:rPr lang="en" dirty="0"/>
              <a:t>K. Drexler: </a:t>
            </a:r>
            <a:r>
              <a:rPr lang="en" dirty="0" err="1"/>
              <a:t>Nanosystems</a:t>
            </a:r>
            <a:r>
              <a:rPr lang="en" dirty="0"/>
              <a:t>: Molecular Machinery,</a:t>
            </a:r>
          </a:p>
          <a:p>
            <a:r>
              <a:rPr lang="en" dirty="0"/>
              <a:t>Manufacturing and Computation (Wiley </a:t>
            </a:r>
            <a:r>
              <a:rPr lang="en" dirty="0" err="1"/>
              <a:t>Interscience</a:t>
            </a:r>
            <a:r>
              <a:rPr lang="en" dirty="0"/>
              <a:t>,</a:t>
            </a:r>
          </a:p>
          <a:p>
            <a:r>
              <a:rPr lang="en" dirty="0"/>
              <a:t>New York 1992)</a:t>
            </a:r>
          </a:p>
        </p:txBody>
      </p:sp>
      <p:sp>
        <p:nvSpPr>
          <p:cNvPr id="5" name="Textfeld 4">
            <a:extLst>
              <a:ext uri="{FF2B5EF4-FFF2-40B4-BE49-F238E27FC236}">
                <a16:creationId xmlns:a16="http://schemas.microsoft.com/office/drawing/2014/main" id="{324DEBD4-E6D8-2E4F-AB06-41804CCE3451}"/>
              </a:ext>
            </a:extLst>
          </p:cNvPr>
          <p:cNvSpPr txBox="1"/>
          <p:nvPr/>
        </p:nvSpPr>
        <p:spPr>
          <a:xfrm>
            <a:off x="8711367" y="6492875"/>
            <a:ext cx="3480633" cy="369332"/>
          </a:xfrm>
          <a:prstGeom prst="rect">
            <a:avLst/>
          </a:prstGeom>
          <a:noFill/>
        </p:spPr>
        <p:txBody>
          <a:bodyPr wrap="none" rtlCol="0">
            <a:spAutoFit/>
          </a:bodyPr>
          <a:lstStyle/>
          <a:p>
            <a:r>
              <a:rPr lang="de-AT" dirty="0" err="1"/>
              <a:t>Nanorobotic</a:t>
            </a:r>
            <a:r>
              <a:rPr lang="de-AT" dirty="0"/>
              <a:t> Manipulation Systems</a:t>
            </a:r>
            <a:endParaRPr lang="de-DE" dirty="0"/>
          </a:p>
        </p:txBody>
      </p:sp>
      <p:pic>
        <p:nvPicPr>
          <p:cNvPr id="9" name="Grafik 8">
            <a:extLst>
              <a:ext uri="{FF2B5EF4-FFF2-40B4-BE49-F238E27FC236}">
                <a16:creationId xmlns:a16="http://schemas.microsoft.com/office/drawing/2014/main" id="{2F55EF4E-3926-C047-848A-FC399F86B369}"/>
              </a:ext>
            </a:extLst>
          </p:cNvPr>
          <p:cNvPicPr>
            <a:picLocks noChangeAspect="1"/>
          </p:cNvPicPr>
          <p:nvPr/>
        </p:nvPicPr>
        <p:blipFill>
          <a:blip r:embed="rId2"/>
          <a:stretch>
            <a:fillRect/>
          </a:stretch>
        </p:blipFill>
        <p:spPr>
          <a:xfrm>
            <a:off x="0" y="0"/>
            <a:ext cx="2286000" cy="1536700"/>
          </a:xfrm>
          <a:prstGeom prst="rect">
            <a:avLst/>
          </a:prstGeom>
        </p:spPr>
      </p:pic>
    </p:spTree>
    <p:extLst>
      <p:ext uri="{BB962C8B-B14F-4D97-AF65-F5344CB8AC3E}">
        <p14:creationId xmlns:p14="http://schemas.microsoft.com/office/powerpoint/2010/main" val="30011413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9AF1B736-9FC0-124B-BA01-BA3DD54A6949}"/>
              </a:ext>
            </a:extLst>
          </p:cNvPr>
          <p:cNvSpPr txBox="1"/>
          <p:nvPr/>
        </p:nvSpPr>
        <p:spPr>
          <a:xfrm>
            <a:off x="96253" y="5934670"/>
            <a:ext cx="5160131" cy="923330"/>
          </a:xfrm>
          <a:prstGeom prst="rect">
            <a:avLst/>
          </a:prstGeom>
          <a:noFill/>
        </p:spPr>
        <p:txBody>
          <a:bodyPr wrap="none" rtlCol="0">
            <a:spAutoFit/>
          </a:bodyPr>
          <a:lstStyle/>
          <a:p>
            <a:r>
              <a:rPr lang="en" dirty="0"/>
              <a:t>K. Drexler: </a:t>
            </a:r>
            <a:r>
              <a:rPr lang="en" dirty="0" err="1"/>
              <a:t>Nanosystems</a:t>
            </a:r>
            <a:r>
              <a:rPr lang="en" dirty="0"/>
              <a:t>: Molecular Machinery,</a:t>
            </a:r>
          </a:p>
          <a:p>
            <a:r>
              <a:rPr lang="en" dirty="0"/>
              <a:t>Manufacturing and Computation (Wiley </a:t>
            </a:r>
            <a:r>
              <a:rPr lang="en" dirty="0" err="1"/>
              <a:t>Interscience</a:t>
            </a:r>
            <a:r>
              <a:rPr lang="en" dirty="0"/>
              <a:t>,</a:t>
            </a:r>
          </a:p>
          <a:p>
            <a:r>
              <a:rPr lang="en" dirty="0"/>
              <a:t>New York 1992)</a:t>
            </a:r>
          </a:p>
        </p:txBody>
      </p:sp>
      <p:sp>
        <p:nvSpPr>
          <p:cNvPr id="5" name="Textfeld 4">
            <a:extLst>
              <a:ext uri="{FF2B5EF4-FFF2-40B4-BE49-F238E27FC236}">
                <a16:creationId xmlns:a16="http://schemas.microsoft.com/office/drawing/2014/main" id="{324DEBD4-E6D8-2E4F-AB06-41804CCE3451}"/>
              </a:ext>
            </a:extLst>
          </p:cNvPr>
          <p:cNvSpPr txBox="1"/>
          <p:nvPr/>
        </p:nvSpPr>
        <p:spPr>
          <a:xfrm>
            <a:off x="8711367" y="6492875"/>
            <a:ext cx="3480633" cy="369332"/>
          </a:xfrm>
          <a:prstGeom prst="rect">
            <a:avLst/>
          </a:prstGeom>
          <a:noFill/>
        </p:spPr>
        <p:txBody>
          <a:bodyPr wrap="none" rtlCol="0">
            <a:spAutoFit/>
          </a:bodyPr>
          <a:lstStyle/>
          <a:p>
            <a:r>
              <a:rPr lang="de-AT" dirty="0" err="1"/>
              <a:t>Nanorobotic</a:t>
            </a:r>
            <a:r>
              <a:rPr lang="de-AT" dirty="0"/>
              <a:t> Manipulation Systems</a:t>
            </a:r>
            <a:endParaRPr lang="de-DE" dirty="0"/>
          </a:p>
        </p:txBody>
      </p:sp>
      <p:pic>
        <p:nvPicPr>
          <p:cNvPr id="7" name="Grafik 6">
            <a:extLst>
              <a:ext uri="{FF2B5EF4-FFF2-40B4-BE49-F238E27FC236}">
                <a16:creationId xmlns:a16="http://schemas.microsoft.com/office/drawing/2014/main" id="{D67FAC77-5F70-FF46-BAB2-6B84DA4DCD74}"/>
              </a:ext>
            </a:extLst>
          </p:cNvPr>
          <p:cNvPicPr>
            <a:picLocks noChangeAspect="1"/>
          </p:cNvPicPr>
          <p:nvPr/>
        </p:nvPicPr>
        <p:blipFill>
          <a:blip r:embed="rId2"/>
          <a:stretch>
            <a:fillRect/>
          </a:stretch>
        </p:blipFill>
        <p:spPr>
          <a:xfrm>
            <a:off x="5438274" y="529189"/>
            <a:ext cx="5405481" cy="5405481"/>
          </a:xfrm>
          <a:prstGeom prst="rect">
            <a:avLst/>
          </a:prstGeom>
        </p:spPr>
      </p:pic>
      <p:pic>
        <p:nvPicPr>
          <p:cNvPr id="9" name="Grafik 8">
            <a:extLst>
              <a:ext uri="{FF2B5EF4-FFF2-40B4-BE49-F238E27FC236}">
                <a16:creationId xmlns:a16="http://schemas.microsoft.com/office/drawing/2014/main" id="{2F55EF4E-3926-C047-848A-FC399F86B369}"/>
              </a:ext>
            </a:extLst>
          </p:cNvPr>
          <p:cNvPicPr>
            <a:picLocks noChangeAspect="1"/>
          </p:cNvPicPr>
          <p:nvPr/>
        </p:nvPicPr>
        <p:blipFill>
          <a:blip r:embed="rId3"/>
          <a:stretch>
            <a:fillRect/>
          </a:stretch>
        </p:blipFill>
        <p:spPr>
          <a:xfrm>
            <a:off x="0" y="0"/>
            <a:ext cx="2286000" cy="1536700"/>
          </a:xfrm>
          <a:prstGeom prst="rect">
            <a:avLst/>
          </a:prstGeom>
        </p:spPr>
      </p:pic>
      <p:pic>
        <p:nvPicPr>
          <p:cNvPr id="10" name="Grafik 9">
            <a:extLst>
              <a:ext uri="{FF2B5EF4-FFF2-40B4-BE49-F238E27FC236}">
                <a16:creationId xmlns:a16="http://schemas.microsoft.com/office/drawing/2014/main" id="{DB429E0D-18AC-CC49-BA29-89A417DE7683}"/>
              </a:ext>
            </a:extLst>
          </p:cNvPr>
          <p:cNvPicPr>
            <a:picLocks noChangeAspect="1"/>
          </p:cNvPicPr>
          <p:nvPr/>
        </p:nvPicPr>
        <p:blipFill>
          <a:blip r:embed="rId4"/>
          <a:stretch>
            <a:fillRect/>
          </a:stretch>
        </p:blipFill>
        <p:spPr>
          <a:xfrm>
            <a:off x="2145022" y="1558239"/>
            <a:ext cx="2378852" cy="3423897"/>
          </a:xfrm>
          <a:prstGeom prst="rect">
            <a:avLst/>
          </a:prstGeom>
        </p:spPr>
      </p:pic>
    </p:spTree>
    <p:extLst>
      <p:ext uri="{BB962C8B-B14F-4D97-AF65-F5344CB8AC3E}">
        <p14:creationId xmlns:p14="http://schemas.microsoft.com/office/powerpoint/2010/main" val="18157434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24E3FD49-0B5A-4543-AA8E-68DFD800F585}"/>
              </a:ext>
            </a:extLst>
          </p:cNvPr>
          <p:cNvSpPr txBox="1"/>
          <p:nvPr/>
        </p:nvSpPr>
        <p:spPr>
          <a:xfrm>
            <a:off x="8711367" y="6492875"/>
            <a:ext cx="3480633" cy="369332"/>
          </a:xfrm>
          <a:prstGeom prst="rect">
            <a:avLst/>
          </a:prstGeom>
          <a:noFill/>
        </p:spPr>
        <p:txBody>
          <a:bodyPr wrap="none" rtlCol="0">
            <a:spAutoFit/>
          </a:bodyPr>
          <a:lstStyle/>
          <a:p>
            <a:r>
              <a:rPr lang="de-AT" dirty="0" err="1"/>
              <a:t>Nanorobotic</a:t>
            </a:r>
            <a:r>
              <a:rPr lang="de-AT" dirty="0"/>
              <a:t> Manipulation Systems</a:t>
            </a:r>
            <a:endParaRPr lang="de-DE" dirty="0"/>
          </a:p>
        </p:txBody>
      </p:sp>
      <p:pic>
        <p:nvPicPr>
          <p:cNvPr id="2" name="Grafik 1">
            <a:extLst>
              <a:ext uri="{FF2B5EF4-FFF2-40B4-BE49-F238E27FC236}">
                <a16:creationId xmlns:a16="http://schemas.microsoft.com/office/drawing/2014/main" id="{F470330F-1FF4-8040-B187-E07DA6FCAC4A}"/>
              </a:ext>
            </a:extLst>
          </p:cNvPr>
          <p:cNvPicPr>
            <a:picLocks noChangeAspect="1"/>
          </p:cNvPicPr>
          <p:nvPr/>
        </p:nvPicPr>
        <p:blipFill>
          <a:blip r:embed="rId2"/>
          <a:stretch>
            <a:fillRect/>
          </a:stretch>
        </p:blipFill>
        <p:spPr>
          <a:xfrm>
            <a:off x="4311316" y="2401669"/>
            <a:ext cx="3810000" cy="3810000"/>
          </a:xfrm>
          <a:prstGeom prst="rect">
            <a:avLst/>
          </a:prstGeom>
        </p:spPr>
      </p:pic>
      <p:sp>
        <p:nvSpPr>
          <p:cNvPr id="5" name="Titel 1">
            <a:extLst>
              <a:ext uri="{FF2B5EF4-FFF2-40B4-BE49-F238E27FC236}">
                <a16:creationId xmlns:a16="http://schemas.microsoft.com/office/drawing/2014/main" id="{4067D0F1-2480-8244-8B23-EBE929E5FF0E}"/>
              </a:ext>
            </a:extLst>
          </p:cNvPr>
          <p:cNvSpPr>
            <a:spLocks noGrp="1"/>
          </p:cNvSpPr>
          <p:nvPr>
            <p:ph type="title"/>
          </p:nvPr>
        </p:nvSpPr>
        <p:spPr>
          <a:xfrm>
            <a:off x="0" y="0"/>
            <a:ext cx="12192000" cy="2682875"/>
          </a:xfrm>
        </p:spPr>
        <p:txBody>
          <a:bodyPr>
            <a:normAutofit/>
          </a:bodyPr>
          <a:lstStyle/>
          <a:p>
            <a:pPr algn="ctr"/>
            <a:r>
              <a:rPr lang="en" dirty="0"/>
              <a:t>Example: </a:t>
            </a:r>
            <a:br>
              <a:rPr lang="en" dirty="0"/>
            </a:br>
            <a:r>
              <a:rPr lang="en" dirty="0"/>
              <a:t>Construction of MWNT-based nanostructures </a:t>
            </a:r>
            <a:br>
              <a:rPr lang="en" dirty="0"/>
            </a:br>
            <a:r>
              <a:rPr lang="en" dirty="0"/>
              <a:t>with a nanorobotic manipulation system</a:t>
            </a:r>
            <a:endParaRPr lang="de-DE" dirty="0"/>
          </a:p>
        </p:txBody>
      </p:sp>
      <p:sp>
        <p:nvSpPr>
          <p:cNvPr id="8" name="Textfeld 7">
            <a:extLst>
              <a:ext uri="{FF2B5EF4-FFF2-40B4-BE49-F238E27FC236}">
                <a16:creationId xmlns:a16="http://schemas.microsoft.com/office/drawing/2014/main" id="{F65319B4-2D0B-7C41-AEC3-50F0D16006CB}"/>
              </a:ext>
            </a:extLst>
          </p:cNvPr>
          <p:cNvSpPr txBox="1"/>
          <p:nvPr/>
        </p:nvSpPr>
        <p:spPr>
          <a:xfrm>
            <a:off x="0" y="6211669"/>
            <a:ext cx="7738593" cy="646331"/>
          </a:xfrm>
          <a:prstGeom prst="rect">
            <a:avLst/>
          </a:prstGeom>
          <a:noFill/>
        </p:spPr>
        <p:txBody>
          <a:bodyPr wrap="none" rtlCol="0">
            <a:spAutoFit/>
          </a:bodyPr>
          <a:lstStyle/>
          <a:p>
            <a:r>
              <a:rPr lang="de-DE" dirty="0">
                <a:hlinkClick r:id="rId3"/>
              </a:rPr>
              <a:t>http://apexnews.co/2018/02/07/</a:t>
            </a:r>
            <a:endParaRPr lang="de-DE" dirty="0"/>
          </a:p>
          <a:p>
            <a:r>
              <a:rPr lang="de-DE" dirty="0"/>
              <a:t>multi-walled-carbon-nanotubes-market-size-demand-and-trends-by-types-2018/</a:t>
            </a:r>
          </a:p>
        </p:txBody>
      </p:sp>
    </p:spTree>
    <p:extLst>
      <p:ext uri="{BB962C8B-B14F-4D97-AF65-F5344CB8AC3E}">
        <p14:creationId xmlns:p14="http://schemas.microsoft.com/office/powerpoint/2010/main" val="41011721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79B258EF-122D-B748-9054-2FC37156263C}"/>
              </a:ext>
            </a:extLst>
          </p:cNvPr>
          <p:cNvSpPr>
            <a:spLocks noGrp="1"/>
          </p:cNvSpPr>
          <p:nvPr>
            <p:ph idx="1"/>
          </p:nvPr>
        </p:nvSpPr>
        <p:spPr/>
        <p:txBody>
          <a:bodyPr>
            <a:normAutofit/>
          </a:bodyPr>
          <a:lstStyle/>
          <a:p>
            <a:r>
              <a:rPr lang="de-DE" dirty="0" err="1"/>
              <a:t>Nanorobotic</a:t>
            </a:r>
            <a:r>
              <a:rPr lang="de-DE" dirty="0"/>
              <a:t> </a:t>
            </a:r>
            <a:r>
              <a:rPr lang="de-DE" dirty="0" err="1"/>
              <a:t>manipulators</a:t>
            </a:r>
            <a:r>
              <a:rPr lang="de-DE" dirty="0"/>
              <a:t> … </a:t>
            </a:r>
            <a:r>
              <a:rPr lang="de-DE" dirty="0" err="1"/>
              <a:t>position</a:t>
            </a:r>
            <a:r>
              <a:rPr lang="de-DE" dirty="0"/>
              <a:t> </a:t>
            </a:r>
            <a:r>
              <a:rPr lang="de-DE" dirty="0" err="1"/>
              <a:t>and</a:t>
            </a:r>
            <a:r>
              <a:rPr lang="de-DE" dirty="0"/>
              <a:t> </a:t>
            </a:r>
            <a:r>
              <a:rPr lang="de-DE" dirty="0" err="1"/>
              <a:t>orient</a:t>
            </a:r>
            <a:r>
              <a:rPr lang="de-DE" dirty="0"/>
              <a:t> </a:t>
            </a:r>
            <a:r>
              <a:rPr lang="de-DE" dirty="0" err="1"/>
              <a:t>nanotubes</a:t>
            </a:r>
            <a:r>
              <a:rPr lang="de-DE" dirty="0"/>
              <a:t> </a:t>
            </a:r>
            <a:r>
              <a:rPr lang="de-DE" dirty="0" err="1"/>
              <a:t>for</a:t>
            </a:r>
            <a:r>
              <a:rPr lang="de-DE" dirty="0"/>
              <a:t> </a:t>
            </a:r>
            <a:r>
              <a:rPr lang="de-DE" dirty="0" err="1"/>
              <a:t>the</a:t>
            </a:r>
            <a:r>
              <a:rPr lang="de-DE" dirty="0"/>
              <a:t> </a:t>
            </a:r>
            <a:r>
              <a:rPr lang="de-DE" dirty="0" err="1"/>
              <a:t>fabrication</a:t>
            </a:r>
            <a:r>
              <a:rPr lang="de-DE" dirty="0"/>
              <a:t> </a:t>
            </a:r>
            <a:r>
              <a:rPr lang="de-DE" dirty="0" err="1"/>
              <a:t>of</a:t>
            </a:r>
            <a:r>
              <a:rPr lang="de-DE" dirty="0"/>
              <a:t> </a:t>
            </a:r>
            <a:r>
              <a:rPr lang="de-DE" dirty="0" err="1"/>
              <a:t>nanotube</a:t>
            </a:r>
            <a:r>
              <a:rPr lang="de-DE" dirty="0"/>
              <a:t> </a:t>
            </a:r>
            <a:r>
              <a:rPr lang="de-DE" dirty="0" err="1"/>
              <a:t>probes</a:t>
            </a:r>
            <a:r>
              <a:rPr lang="de-DE" dirty="0"/>
              <a:t> </a:t>
            </a:r>
            <a:r>
              <a:rPr lang="de-DE" dirty="0" err="1"/>
              <a:t>and</a:t>
            </a:r>
            <a:r>
              <a:rPr lang="de-DE" dirty="0"/>
              <a:t> </a:t>
            </a:r>
            <a:r>
              <a:rPr lang="de-DE" dirty="0" err="1"/>
              <a:t>emitters</a:t>
            </a:r>
            <a:r>
              <a:rPr lang="de-DE" dirty="0"/>
              <a:t>.</a:t>
            </a:r>
          </a:p>
          <a:p>
            <a:endParaRPr lang="de-DE" dirty="0"/>
          </a:p>
        </p:txBody>
      </p:sp>
      <p:sp>
        <p:nvSpPr>
          <p:cNvPr id="4" name="Textfeld 3">
            <a:extLst>
              <a:ext uri="{FF2B5EF4-FFF2-40B4-BE49-F238E27FC236}">
                <a16:creationId xmlns:a16="http://schemas.microsoft.com/office/drawing/2014/main" id="{24E3FD49-0B5A-4543-AA8E-68DFD800F585}"/>
              </a:ext>
            </a:extLst>
          </p:cNvPr>
          <p:cNvSpPr txBox="1"/>
          <p:nvPr/>
        </p:nvSpPr>
        <p:spPr>
          <a:xfrm>
            <a:off x="8711367" y="6492875"/>
            <a:ext cx="3480633" cy="369332"/>
          </a:xfrm>
          <a:prstGeom prst="rect">
            <a:avLst/>
          </a:prstGeom>
          <a:noFill/>
        </p:spPr>
        <p:txBody>
          <a:bodyPr wrap="none" rtlCol="0">
            <a:spAutoFit/>
          </a:bodyPr>
          <a:lstStyle/>
          <a:p>
            <a:r>
              <a:rPr lang="de-AT" dirty="0" err="1"/>
              <a:t>Nanorobotic</a:t>
            </a:r>
            <a:r>
              <a:rPr lang="de-AT" dirty="0"/>
              <a:t> Manipulation Systems</a:t>
            </a:r>
            <a:endParaRPr lang="de-DE" dirty="0"/>
          </a:p>
        </p:txBody>
      </p:sp>
      <p:pic>
        <p:nvPicPr>
          <p:cNvPr id="2" name="Grafik 1">
            <a:extLst>
              <a:ext uri="{FF2B5EF4-FFF2-40B4-BE49-F238E27FC236}">
                <a16:creationId xmlns:a16="http://schemas.microsoft.com/office/drawing/2014/main" id="{F470330F-1FF4-8040-B187-E07DA6FCAC4A}"/>
              </a:ext>
            </a:extLst>
          </p:cNvPr>
          <p:cNvPicPr>
            <a:picLocks noChangeAspect="1"/>
          </p:cNvPicPr>
          <p:nvPr/>
        </p:nvPicPr>
        <p:blipFill>
          <a:blip r:embed="rId2"/>
          <a:stretch>
            <a:fillRect/>
          </a:stretch>
        </p:blipFill>
        <p:spPr>
          <a:xfrm>
            <a:off x="2133600" y="3232164"/>
            <a:ext cx="1840992" cy="1840992"/>
          </a:xfrm>
          <a:prstGeom prst="rect">
            <a:avLst/>
          </a:prstGeom>
        </p:spPr>
      </p:pic>
      <p:sp>
        <p:nvSpPr>
          <p:cNvPr id="5" name="Titel 1">
            <a:extLst>
              <a:ext uri="{FF2B5EF4-FFF2-40B4-BE49-F238E27FC236}">
                <a16:creationId xmlns:a16="http://schemas.microsoft.com/office/drawing/2014/main" id="{4067D0F1-2480-8244-8B23-EBE929E5FF0E}"/>
              </a:ext>
            </a:extLst>
          </p:cNvPr>
          <p:cNvSpPr>
            <a:spLocks noGrp="1"/>
          </p:cNvSpPr>
          <p:nvPr>
            <p:ph type="title"/>
          </p:nvPr>
        </p:nvSpPr>
        <p:spPr>
          <a:xfrm>
            <a:off x="0" y="365125"/>
            <a:ext cx="12192000" cy="1325563"/>
          </a:xfrm>
        </p:spPr>
        <p:txBody>
          <a:bodyPr>
            <a:normAutofit/>
          </a:bodyPr>
          <a:lstStyle/>
          <a:p>
            <a:pPr algn="ctr"/>
            <a:r>
              <a:rPr lang="en" dirty="0"/>
              <a:t>Construction of MWNT-based nanostructures</a:t>
            </a:r>
            <a:endParaRPr lang="de-DE" dirty="0"/>
          </a:p>
        </p:txBody>
      </p:sp>
      <p:pic>
        <p:nvPicPr>
          <p:cNvPr id="6" name="Grafik 5">
            <a:extLst>
              <a:ext uri="{FF2B5EF4-FFF2-40B4-BE49-F238E27FC236}">
                <a16:creationId xmlns:a16="http://schemas.microsoft.com/office/drawing/2014/main" id="{E63365DD-E2B3-9348-8480-34B805211F05}"/>
              </a:ext>
            </a:extLst>
          </p:cNvPr>
          <p:cNvPicPr>
            <a:picLocks noChangeAspect="1"/>
          </p:cNvPicPr>
          <p:nvPr/>
        </p:nvPicPr>
        <p:blipFill>
          <a:blip r:embed="rId3"/>
          <a:stretch>
            <a:fillRect/>
          </a:stretch>
        </p:blipFill>
        <p:spPr>
          <a:xfrm>
            <a:off x="5269992" y="3038856"/>
            <a:ext cx="4127500" cy="3048000"/>
          </a:xfrm>
          <a:prstGeom prst="rect">
            <a:avLst/>
          </a:prstGeom>
        </p:spPr>
      </p:pic>
      <p:sp>
        <p:nvSpPr>
          <p:cNvPr id="7" name="Textfeld 6">
            <a:extLst>
              <a:ext uri="{FF2B5EF4-FFF2-40B4-BE49-F238E27FC236}">
                <a16:creationId xmlns:a16="http://schemas.microsoft.com/office/drawing/2014/main" id="{F0C88538-8BC7-E640-A8C5-22B0EC366012}"/>
              </a:ext>
            </a:extLst>
          </p:cNvPr>
          <p:cNvSpPr txBox="1"/>
          <p:nvPr/>
        </p:nvSpPr>
        <p:spPr>
          <a:xfrm>
            <a:off x="0" y="6195886"/>
            <a:ext cx="7169207" cy="646331"/>
          </a:xfrm>
          <a:prstGeom prst="rect">
            <a:avLst/>
          </a:prstGeom>
          <a:noFill/>
        </p:spPr>
        <p:txBody>
          <a:bodyPr wrap="none" rtlCol="0">
            <a:spAutoFit/>
          </a:bodyPr>
          <a:lstStyle/>
          <a:p>
            <a:r>
              <a:rPr lang="de-DE" dirty="0">
                <a:hlinkClick r:id="rId4"/>
              </a:rPr>
              <a:t>https://www.researchgate.net/figure/Nanotube-with-functional-chemical-</a:t>
            </a:r>
            <a:endParaRPr lang="de-DE" dirty="0"/>
          </a:p>
          <a:p>
            <a:r>
              <a:rPr lang="de-DE" dirty="0"/>
              <a:t>group-as-probe-of-cantilever-of-scanning-atomic-force_fig3_313589690</a:t>
            </a:r>
          </a:p>
        </p:txBody>
      </p:sp>
    </p:spTree>
    <p:extLst>
      <p:ext uri="{BB962C8B-B14F-4D97-AF65-F5344CB8AC3E}">
        <p14:creationId xmlns:p14="http://schemas.microsoft.com/office/powerpoint/2010/main" val="23557895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79B258EF-122D-B748-9054-2FC37156263C}"/>
              </a:ext>
            </a:extLst>
          </p:cNvPr>
          <p:cNvSpPr>
            <a:spLocks noGrp="1"/>
          </p:cNvSpPr>
          <p:nvPr>
            <p:ph idx="1"/>
          </p:nvPr>
        </p:nvSpPr>
        <p:spPr/>
        <p:txBody>
          <a:bodyPr>
            <a:normAutofit/>
          </a:bodyPr>
          <a:lstStyle/>
          <a:p>
            <a:r>
              <a:rPr lang="de-DE" dirty="0" err="1"/>
              <a:t>Nanorobotic</a:t>
            </a:r>
            <a:r>
              <a:rPr lang="de-DE" dirty="0"/>
              <a:t> </a:t>
            </a:r>
            <a:r>
              <a:rPr lang="de-DE" dirty="0" err="1"/>
              <a:t>manipulators</a:t>
            </a:r>
            <a:r>
              <a:rPr lang="de-DE" dirty="0"/>
              <a:t> … </a:t>
            </a:r>
            <a:r>
              <a:rPr lang="de-DE" dirty="0" err="1"/>
              <a:t>position</a:t>
            </a:r>
            <a:r>
              <a:rPr lang="de-DE" dirty="0"/>
              <a:t> </a:t>
            </a:r>
            <a:r>
              <a:rPr lang="de-DE" dirty="0" err="1"/>
              <a:t>and</a:t>
            </a:r>
            <a:r>
              <a:rPr lang="de-DE" dirty="0"/>
              <a:t> </a:t>
            </a:r>
            <a:r>
              <a:rPr lang="de-DE" dirty="0" err="1"/>
              <a:t>orient</a:t>
            </a:r>
            <a:r>
              <a:rPr lang="de-DE" dirty="0"/>
              <a:t> </a:t>
            </a:r>
            <a:r>
              <a:rPr lang="de-DE" dirty="0" err="1"/>
              <a:t>nanotubes</a:t>
            </a:r>
            <a:r>
              <a:rPr lang="de-DE" dirty="0"/>
              <a:t> </a:t>
            </a:r>
            <a:r>
              <a:rPr lang="de-DE" dirty="0" err="1"/>
              <a:t>for</a:t>
            </a:r>
            <a:r>
              <a:rPr lang="de-DE" dirty="0"/>
              <a:t> </a:t>
            </a:r>
            <a:r>
              <a:rPr lang="de-DE" dirty="0" err="1"/>
              <a:t>performing</a:t>
            </a:r>
            <a:r>
              <a:rPr lang="de-DE" dirty="0"/>
              <a:t> </a:t>
            </a:r>
            <a:r>
              <a:rPr lang="de-DE" dirty="0" err="1"/>
              <a:t>nanosoldering</a:t>
            </a:r>
            <a:r>
              <a:rPr lang="de-DE" dirty="0"/>
              <a:t> </a:t>
            </a:r>
            <a:r>
              <a:rPr lang="de-DE" dirty="0" err="1"/>
              <a:t>with</a:t>
            </a:r>
            <a:r>
              <a:rPr lang="de-DE" dirty="0"/>
              <a:t> </a:t>
            </a:r>
            <a:r>
              <a:rPr lang="de-DE" dirty="0" err="1"/>
              <a:t>electron</a:t>
            </a:r>
            <a:r>
              <a:rPr lang="de-DE" dirty="0"/>
              <a:t>-beam-</a:t>
            </a:r>
            <a:r>
              <a:rPr lang="de-DE" dirty="0" err="1"/>
              <a:t>induced</a:t>
            </a:r>
            <a:r>
              <a:rPr lang="de-DE" dirty="0"/>
              <a:t> </a:t>
            </a:r>
            <a:r>
              <a:rPr lang="de-DE" dirty="0" err="1"/>
              <a:t>deposition</a:t>
            </a:r>
            <a:r>
              <a:rPr lang="de-DE" dirty="0"/>
              <a:t> (EBID).</a:t>
            </a:r>
          </a:p>
          <a:p>
            <a:endParaRPr lang="de-AT" dirty="0"/>
          </a:p>
          <a:p>
            <a:endParaRPr lang="de-DE" dirty="0"/>
          </a:p>
        </p:txBody>
      </p:sp>
      <p:sp>
        <p:nvSpPr>
          <p:cNvPr id="4" name="Textfeld 3">
            <a:extLst>
              <a:ext uri="{FF2B5EF4-FFF2-40B4-BE49-F238E27FC236}">
                <a16:creationId xmlns:a16="http://schemas.microsoft.com/office/drawing/2014/main" id="{24E3FD49-0B5A-4543-AA8E-68DFD800F585}"/>
              </a:ext>
            </a:extLst>
          </p:cNvPr>
          <p:cNvSpPr txBox="1"/>
          <p:nvPr/>
        </p:nvSpPr>
        <p:spPr>
          <a:xfrm>
            <a:off x="8711367" y="6492875"/>
            <a:ext cx="3480633" cy="369332"/>
          </a:xfrm>
          <a:prstGeom prst="rect">
            <a:avLst/>
          </a:prstGeom>
          <a:noFill/>
        </p:spPr>
        <p:txBody>
          <a:bodyPr wrap="none" rtlCol="0">
            <a:spAutoFit/>
          </a:bodyPr>
          <a:lstStyle/>
          <a:p>
            <a:r>
              <a:rPr lang="de-AT" dirty="0" err="1"/>
              <a:t>Nanorobotic</a:t>
            </a:r>
            <a:r>
              <a:rPr lang="de-AT" dirty="0"/>
              <a:t> Manipulation Systems</a:t>
            </a:r>
            <a:endParaRPr lang="de-DE" dirty="0"/>
          </a:p>
        </p:txBody>
      </p:sp>
      <p:sp>
        <p:nvSpPr>
          <p:cNvPr id="5" name="Titel 1">
            <a:extLst>
              <a:ext uri="{FF2B5EF4-FFF2-40B4-BE49-F238E27FC236}">
                <a16:creationId xmlns:a16="http://schemas.microsoft.com/office/drawing/2014/main" id="{4067D0F1-2480-8244-8B23-EBE929E5FF0E}"/>
              </a:ext>
            </a:extLst>
          </p:cNvPr>
          <p:cNvSpPr>
            <a:spLocks noGrp="1"/>
          </p:cNvSpPr>
          <p:nvPr>
            <p:ph type="title"/>
          </p:nvPr>
        </p:nvSpPr>
        <p:spPr>
          <a:xfrm>
            <a:off x="0" y="365125"/>
            <a:ext cx="12192000" cy="1325563"/>
          </a:xfrm>
        </p:spPr>
        <p:txBody>
          <a:bodyPr>
            <a:normAutofit/>
          </a:bodyPr>
          <a:lstStyle/>
          <a:p>
            <a:pPr algn="ctr"/>
            <a:r>
              <a:rPr lang="en" dirty="0"/>
              <a:t>Construction of MWNT-based nanostructures</a:t>
            </a:r>
            <a:endParaRPr lang="de-DE" dirty="0"/>
          </a:p>
        </p:txBody>
      </p:sp>
      <p:pic>
        <p:nvPicPr>
          <p:cNvPr id="6" name="Grafik 5">
            <a:extLst>
              <a:ext uri="{FF2B5EF4-FFF2-40B4-BE49-F238E27FC236}">
                <a16:creationId xmlns:a16="http://schemas.microsoft.com/office/drawing/2014/main" id="{22355220-4CE5-6247-A967-D1FC88ACA7F4}"/>
              </a:ext>
            </a:extLst>
          </p:cNvPr>
          <p:cNvPicPr>
            <a:picLocks noChangeAspect="1"/>
          </p:cNvPicPr>
          <p:nvPr/>
        </p:nvPicPr>
        <p:blipFill>
          <a:blip r:embed="rId2"/>
          <a:stretch>
            <a:fillRect/>
          </a:stretch>
        </p:blipFill>
        <p:spPr>
          <a:xfrm>
            <a:off x="2133600" y="3232164"/>
            <a:ext cx="1840992" cy="1840992"/>
          </a:xfrm>
          <a:prstGeom prst="rect">
            <a:avLst/>
          </a:prstGeom>
        </p:spPr>
      </p:pic>
      <p:pic>
        <p:nvPicPr>
          <p:cNvPr id="7" name="Grafik 6">
            <a:extLst>
              <a:ext uri="{FF2B5EF4-FFF2-40B4-BE49-F238E27FC236}">
                <a16:creationId xmlns:a16="http://schemas.microsoft.com/office/drawing/2014/main" id="{467ED0F7-8F34-A04A-9AF2-C9D74ABBC3F8}"/>
              </a:ext>
            </a:extLst>
          </p:cNvPr>
          <p:cNvPicPr>
            <a:picLocks noChangeAspect="1"/>
          </p:cNvPicPr>
          <p:nvPr/>
        </p:nvPicPr>
        <p:blipFill>
          <a:blip r:embed="rId3"/>
          <a:stretch>
            <a:fillRect/>
          </a:stretch>
        </p:blipFill>
        <p:spPr>
          <a:xfrm>
            <a:off x="5269992" y="2921159"/>
            <a:ext cx="4551680" cy="3413760"/>
          </a:xfrm>
          <a:prstGeom prst="rect">
            <a:avLst/>
          </a:prstGeom>
          <a:ln>
            <a:solidFill>
              <a:schemeClr val="accent1"/>
            </a:solidFill>
          </a:ln>
        </p:spPr>
      </p:pic>
      <p:sp>
        <p:nvSpPr>
          <p:cNvPr id="8" name="Textfeld 7">
            <a:extLst>
              <a:ext uri="{FF2B5EF4-FFF2-40B4-BE49-F238E27FC236}">
                <a16:creationId xmlns:a16="http://schemas.microsoft.com/office/drawing/2014/main" id="{021CE539-8F23-1441-8249-2FC8D12BF0DD}"/>
              </a:ext>
            </a:extLst>
          </p:cNvPr>
          <p:cNvSpPr txBox="1"/>
          <p:nvPr/>
        </p:nvSpPr>
        <p:spPr>
          <a:xfrm>
            <a:off x="0" y="6156529"/>
            <a:ext cx="4950266" cy="646331"/>
          </a:xfrm>
          <a:prstGeom prst="rect">
            <a:avLst/>
          </a:prstGeom>
          <a:noFill/>
        </p:spPr>
        <p:txBody>
          <a:bodyPr wrap="none" rtlCol="0">
            <a:spAutoFit/>
          </a:bodyPr>
          <a:lstStyle/>
          <a:p>
            <a:r>
              <a:rPr lang="de-DE" dirty="0">
                <a:hlinkClick r:id="rId4"/>
              </a:rPr>
              <a:t>https://www.felmi-zfe.at/research/research-areas/</a:t>
            </a:r>
            <a:endParaRPr lang="de-DE" dirty="0"/>
          </a:p>
          <a:p>
            <a:r>
              <a:rPr lang="de-DE" dirty="0" err="1"/>
              <a:t>functional-nanofabrication</a:t>
            </a:r>
            <a:r>
              <a:rPr lang="de-DE" dirty="0"/>
              <a:t>/</a:t>
            </a:r>
            <a:r>
              <a:rPr lang="de-DE" dirty="0" err="1"/>
              <a:t>febip</a:t>
            </a:r>
            <a:r>
              <a:rPr lang="de-DE" dirty="0"/>
              <a:t>/</a:t>
            </a:r>
          </a:p>
        </p:txBody>
      </p:sp>
    </p:spTree>
    <p:extLst>
      <p:ext uri="{BB962C8B-B14F-4D97-AF65-F5344CB8AC3E}">
        <p14:creationId xmlns:p14="http://schemas.microsoft.com/office/powerpoint/2010/main" val="18504420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24E3FD49-0B5A-4543-AA8E-68DFD800F585}"/>
              </a:ext>
            </a:extLst>
          </p:cNvPr>
          <p:cNvSpPr txBox="1"/>
          <p:nvPr/>
        </p:nvSpPr>
        <p:spPr>
          <a:xfrm>
            <a:off x="8711367" y="6492875"/>
            <a:ext cx="3480633" cy="369332"/>
          </a:xfrm>
          <a:prstGeom prst="rect">
            <a:avLst/>
          </a:prstGeom>
          <a:noFill/>
        </p:spPr>
        <p:txBody>
          <a:bodyPr wrap="none" rtlCol="0">
            <a:spAutoFit/>
          </a:bodyPr>
          <a:lstStyle/>
          <a:p>
            <a:r>
              <a:rPr lang="de-AT" dirty="0" err="1"/>
              <a:t>Nanorobotic</a:t>
            </a:r>
            <a:r>
              <a:rPr lang="de-AT" dirty="0"/>
              <a:t> Manipulation Systems</a:t>
            </a:r>
            <a:endParaRPr lang="de-DE" dirty="0"/>
          </a:p>
        </p:txBody>
      </p:sp>
      <p:pic>
        <p:nvPicPr>
          <p:cNvPr id="7" name="Grafik 6">
            <a:extLst>
              <a:ext uri="{FF2B5EF4-FFF2-40B4-BE49-F238E27FC236}">
                <a16:creationId xmlns:a16="http://schemas.microsoft.com/office/drawing/2014/main" id="{467ED0F7-8F34-A04A-9AF2-C9D74ABBC3F8}"/>
              </a:ext>
            </a:extLst>
          </p:cNvPr>
          <p:cNvPicPr>
            <a:picLocks noChangeAspect="1"/>
          </p:cNvPicPr>
          <p:nvPr/>
        </p:nvPicPr>
        <p:blipFill>
          <a:blip r:embed="rId2"/>
          <a:stretch>
            <a:fillRect/>
          </a:stretch>
        </p:blipFill>
        <p:spPr>
          <a:xfrm>
            <a:off x="2475133" y="373031"/>
            <a:ext cx="7360920" cy="5520690"/>
          </a:xfrm>
          <a:prstGeom prst="rect">
            <a:avLst/>
          </a:prstGeom>
          <a:ln>
            <a:solidFill>
              <a:schemeClr val="accent1"/>
            </a:solidFill>
          </a:ln>
        </p:spPr>
      </p:pic>
      <p:sp>
        <p:nvSpPr>
          <p:cNvPr id="8" name="Textfeld 7">
            <a:extLst>
              <a:ext uri="{FF2B5EF4-FFF2-40B4-BE49-F238E27FC236}">
                <a16:creationId xmlns:a16="http://schemas.microsoft.com/office/drawing/2014/main" id="{021CE539-8F23-1441-8249-2FC8D12BF0DD}"/>
              </a:ext>
            </a:extLst>
          </p:cNvPr>
          <p:cNvSpPr txBox="1"/>
          <p:nvPr/>
        </p:nvSpPr>
        <p:spPr>
          <a:xfrm>
            <a:off x="0" y="6156529"/>
            <a:ext cx="4950266" cy="646331"/>
          </a:xfrm>
          <a:prstGeom prst="rect">
            <a:avLst/>
          </a:prstGeom>
          <a:noFill/>
        </p:spPr>
        <p:txBody>
          <a:bodyPr wrap="none" rtlCol="0">
            <a:spAutoFit/>
          </a:bodyPr>
          <a:lstStyle/>
          <a:p>
            <a:r>
              <a:rPr lang="de-DE" dirty="0">
                <a:hlinkClick r:id="rId3"/>
              </a:rPr>
              <a:t>https://www.felmi-zfe.at/research/research-areas/</a:t>
            </a:r>
            <a:endParaRPr lang="de-DE" dirty="0"/>
          </a:p>
          <a:p>
            <a:r>
              <a:rPr lang="de-DE" dirty="0" err="1"/>
              <a:t>functional-nanofabrication</a:t>
            </a:r>
            <a:r>
              <a:rPr lang="de-DE" dirty="0"/>
              <a:t>/</a:t>
            </a:r>
            <a:r>
              <a:rPr lang="de-DE" dirty="0" err="1"/>
              <a:t>febip</a:t>
            </a:r>
            <a:r>
              <a:rPr lang="de-DE" dirty="0"/>
              <a:t>/</a:t>
            </a:r>
          </a:p>
        </p:txBody>
      </p:sp>
      <p:sp>
        <p:nvSpPr>
          <p:cNvPr id="12" name="Textfeld 11">
            <a:extLst>
              <a:ext uri="{FF2B5EF4-FFF2-40B4-BE49-F238E27FC236}">
                <a16:creationId xmlns:a16="http://schemas.microsoft.com/office/drawing/2014/main" id="{AC790046-9EC1-CF4A-A362-6F1836EEF0DB}"/>
              </a:ext>
            </a:extLst>
          </p:cNvPr>
          <p:cNvSpPr txBox="1"/>
          <p:nvPr/>
        </p:nvSpPr>
        <p:spPr>
          <a:xfrm>
            <a:off x="10451683" y="2871766"/>
            <a:ext cx="883575" cy="523220"/>
          </a:xfrm>
          <a:prstGeom prst="rect">
            <a:avLst/>
          </a:prstGeom>
          <a:noFill/>
        </p:spPr>
        <p:txBody>
          <a:bodyPr wrap="none" rtlCol="0">
            <a:spAutoFit/>
          </a:bodyPr>
          <a:lstStyle/>
          <a:p>
            <a:r>
              <a:rPr lang="de-DE" sz="2800" b="1" dirty="0"/>
              <a:t>EBID</a:t>
            </a:r>
          </a:p>
        </p:txBody>
      </p:sp>
    </p:spTree>
    <p:extLst>
      <p:ext uri="{BB962C8B-B14F-4D97-AF65-F5344CB8AC3E}">
        <p14:creationId xmlns:p14="http://schemas.microsoft.com/office/powerpoint/2010/main" val="6655964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79B258EF-122D-B748-9054-2FC37156263C}"/>
              </a:ext>
            </a:extLst>
          </p:cNvPr>
          <p:cNvSpPr>
            <a:spLocks noGrp="1"/>
          </p:cNvSpPr>
          <p:nvPr>
            <p:ph idx="1"/>
          </p:nvPr>
        </p:nvSpPr>
        <p:spPr/>
        <p:txBody>
          <a:bodyPr>
            <a:normAutofit/>
          </a:bodyPr>
          <a:lstStyle/>
          <a:p>
            <a:r>
              <a:rPr lang="de-DE" dirty="0" err="1"/>
              <a:t>Nanorobotic</a:t>
            </a:r>
            <a:r>
              <a:rPr lang="de-DE" dirty="0"/>
              <a:t> </a:t>
            </a:r>
            <a:r>
              <a:rPr lang="de-DE" dirty="0" err="1"/>
              <a:t>manipulators</a:t>
            </a:r>
            <a:r>
              <a:rPr lang="de-DE" dirty="0"/>
              <a:t> … </a:t>
            </a:r>
            <a:r>
              <a:rPr lang="de-DE" dirty="0" err="1"/>
              <a:t>position</a:t>
            </a:r>
            <a:r>
              <a:rPr lang="de-DE" dirty="0"/>
              <a:t> </a:t>
            </a:r>
            <a:r>
              <a:rPr lang="de-DE" dirty="0" err="1"/>
              <a:t>and</a:t>
            </a:r>
            <a:r>
              <a:rPr lang="de-DE" dirty="0"/>
              <a:t> </a:t>
            </a:r>
            <a:r>
              <a:rPr lang="de-DE" dirty="0" err="1"/>
              <a:t>orient</a:t>
            </a:r>
            <a:r>
              <a:rPr lang="de-DE" dirty="0"/>
              <a:t> </a:t>
            </a:r>
            <a:r>
              <a:rPr lang="de-DE" dirty="0" err="1"/>
              <a:t>nanotubes</a:t>
            </a:r>
            <a:r>
              <a:rPr lang="de-DE" dirty="0"/>
              <a:t> </a:t>
            </a:r>
            <a:r>
              <a:rPr lang="de-DE" dirty="0" err="1"/>
              <a:t>for</a:t>
            </a:r>
            <a:r>
              <a:rPr lang="de-DE" dirty="0"/>
              <a:t> </a:t>
            </a:r>
            <a:r>
              <a:rPr lang="de-DE" dirty="0" err="1"/>
              <a:t>the</a:t>
            </a:r>
            <a:r>
              <a:rPr lang="de-DE" dirty="0"/>
              <a:t> </a:t>
            </a:r>
            <a:r>
              <a:rPr lang="de-DE" dirty="0" err="1"/>
              <a:t>property</a:t>
            </a:r>
            <a:r>
              <a:rPr lang="de-DE" dirty="0"/>
              <a:t> </a:t>
            </a:r>
            <a:r>
              <a:rPr lang="de-DE" dirty="0" err="1"/>
              <a:t>characterization</a:t>
            </a:r>
            <a:r>
              <a:rPr lang="de-DE" dirty="0"/>
              <a:t> </a:t>
            </a:r>
            <a:r>
              <a:rPr lang="de-DE" dirty="0" err="1"/>
              <a:t>of</a:t>
            </a:r>
            <a:r>
              <a:rPr lang="de-DE" dirty="0"/>
              <a:t> </a:t>
            </a:r>
            <a:r>
              <a:rPr lang="de-DE" dirty="0" err="1"/>
              <a:t>single</a:t>
            </a:r>
            <a:r>
              <a:rPr lang="de-DE" dirty="0"/>
              <a:t> </a:t>
            </a:r>
            <a:r>
              <a:rPr lang="de-DE" dirty="0" err="1"/>
              <a:t>nanotubes</a:t>
            </a:r>
            <a:r>
              <a:rPr lang="de-DE" dirty="0"/>
              <a:t> </a:t>
            </a:r>
            <a:r>
              <a:rPr lang="de-DE" dirty="0" err="1"/>
              <a:t>for</a:t>
            </a:r>
            <a:r>
              <a:rPr lang="de-DE" dirty="0"/>
              <a:t> </a:t>
            </a:r>
            <a:r>
              <a:rPr lang="de-DE" dirty="0" err="1"/>
              <a:t>selection</a:t>
            </a:r>
            <a:r>
              <a:rPr lang="de-DE" dirty="0"/>
              <a:t> </a:t>
            </a:r>
            <a:r>
              <a:rPr lang="de-DE" dirty="0" err="1"/>
              <a:t>purposes</a:t>
            </a:r>
            <a:r>
              <a:rPr lang="de-DE" dirty="0"/>
              <a:t> </a:t>
            </a:r>
            <a:r>
              <a:rPr lang="de-DE" dirty="0" err="1"/>
              <a:t>and</a:t>
            </a:r>
            <a:r>
              <a:rPr lang="de-DE" dirty="0"/>
              <a:t> </a:t>
            </a:r>
            <a:r>
              <a:rPr lang="de-DE" dirty="0" err="1"/>
              <a:t>for</a:t>
            </a:r>
            <a:r>
              <a:rPr lang="de-DE" dirty="0"/>
              <a:t> </a:t>
            </a:r>
            <a:r>
              <a:rPr lang="de-DE" dirty="0" err="1"/>
              <a:t>characterizing</a:t>
            </a:r>
            <a:r>
              <a:rPr lang="de-DE" dirty="0"/>
              <a:t> </a:t>
            </a:r>
            <a:r>
              <a:rPr lang="de-DE" dirty="0" err="1"/>
              <a:t>junctions</a:t>
            </a:r>
            <a:r>
              <a:rPr lang="de-DE" dirty="0"/>
              <a:t> </a:t>
            </a:r>
            <a:r>
              <a:rPr lang="de-DE" dirty="0" err="1"/>
              <a:t>to</a:t>
            </a:r>
            <a:r>
              <a:rPr lang="de-DE" dirty="0"/>
              <a:t> </a:t>
            </a:r>
            <a:r>
              <a:rPr lang="de-DE" dirty="0" err="1"/>
              <a:t>test</a:t>
            </a:r>
            <a:r>
              <a:rPr lang="de-DE" dirty="0"/>
              <a:t> </a:t>
            </a:r>
            <a:r>
              <a:rPr lang="de-DE" dirty="0" err="1"/>
              <a:t>connection</a:t>
            </a:r>
            <a:r>
              <a:rPr lang="de-DE" dirty="0"/>
              <a:t> </a:t>
            </a:r>
            <a:r>
              <a:rPr lang="de-DE" dirty="0" err="1"/>
              <a:t>strength</a:t>
            </a:r>
            <a:r>
              <a:rPr lang="de-DE" dirty="0"/>
              <a:t>. </a:t>
            </a:r>
          </a:p>
          <a:p>
            <a:pPr marL="0" indent="0">
              <a:buNone/>
            </a:pPr>
            <a:endParaRPr lang="de-AT" dirty="0"/>
          </a:p>
          <a:p>
            <a:endParaRPr lang="de-DE" dirty="0"/>
          </a:p>
        </p:txBody>
      </p:sp>
      <p:sp>
        <p:nvSpPr>
          <p:cNvPr id="4" name="Textfeld 3">
            <a:extLst>
              <a:ext uri="{FF2B5EF4-FFF2-40B4-BE49-F238E27FC236}">
                <a16:creationId xmlns:a16="http://schemas.microsoft.com/office/drawing/2014/main" id="{24E3FD49-0B5A-4543-AA8E-68DFD800F585}"/>
              </a:ext>
            </a:extLst>
          </p:cNvPr>
          <p:cNvSpPr txBox="1"/>
          <p:nvPr/>
        </p:nvSpPr>
        <p:spPr>
          <a:xfrm>
            <a:off x="8711367" y="6492875"/>
            <a:ext cx="3480633" cy="369332"/>
          </a:xfrm>
          <a:prstGeom prst="rect">
            <a:avLst/>
          </a:prstGeom>
          <a:noFill/>
        </p:spPr>
        <p:txBody>
          <a:bodyPr wrap="none" rtlCol="0">
            <a:spAutoFit/>
          </a:bodyPr>
          <a:lstStyle/>
          <a:p>
            <a:r>
              <a:rPr lang="de-AT" dirty="0" err="1"/>
              <a:t>Nanorobotic</a:t>
            </a:r>
            <a:r>
              <a:rPr lang="de-AT" dirty="0"/>
              <a:t> Manipulation Systems</a:t>
            </a:r>
            <a:endParaRPr lang="de-DE" dirty="0"/>
          </a:p>
        </p:txBody>
      </p:sp>
      <p:sp>
        <p:nvSpPr>
          <p:cNvPr id="5" name="Titel 1">
            <a:extLst>
              <a:ext uri="{FF2B5EF4-FFF2-40B4-BE49-F238E27FC236}">
                <a16:creationId xmlns:a16="http://schemas.microsoft.com/office/drawing/2014/main" id="{4067D0F1-2480-8244-8B23-EBE929E5FF0E}"/>
              </a:ext>
            </a:extLst>
          </p:cNvPr>
          <p:cNvSpPr>
            <a:spLocks noGrp="1"/>
          </p:cNvSpPr>
          <p:nvPr>
            <p:ph type="title"/>
          </p:nvPr>
        </p:nvSpPr>
        <p:spPr>
          <a:xfrm>
            <a:off x="0" y="365125"/>
            <a:ext cx="12192000" cy="1325563"/>
          </a:xfrm>
        </p:spPr>
        <p:txBody>
          <a:bodyPr>
            <a:normAutofit/>
          </a:bodyPr>
          <a:lstStyle/>
          <a:p>
            <a:pPr algn="ctr"/>
            <a:r>
              <a:rPr lang="en" dirty="0"/>
              <a:t>Construction of MWNT-based nanostructures</a:t>
            </a:r>
            <a:endParaRPr lang="de-DE" dirty="0"/>
          </a:p>
        </p:txBody>
      </p:sp>
      <p:pic>
        <p:nvPicPr>
          <p:cNvPr id="6" name="Grafik 5">
            <a:extLst>
              <a:ext uri="{FF2B5EF4-FFF2-40B4-BE49-F238E27FC236}">
                <a16:creationId xmlns:a16="http://schemas.microsoft.com/office/drawing/2014/main" id="{28D18FBC-462D-A74C-B104-0C31DD5F8356}"/>
              </a:ext>
            </a:extLst>
          </p:cNvPr>
          <p:cNvPicPr>
            <a:picLocks noChangeAspect="1"/>
          </p:cNvPicPr>
          <p:nvPr/>
        </p:nvPicPr>
        <p:blipFill>
          <a:blip r:embed="rId2"/>
          <a:stretch>
            <a:fillRect/>
          </a:stretch>
        </p:blipFill>
        <p:spPr>
          <a:xfrm>
            <a:off x="2133600" y="3232164"/>
            <a:ext cx="1840992" cy="1840992"/>
          </a:xfrm>
          <a:prstGeom prst="rect">
            <a:avLst/>
          </a:prstGeom>
        </p:spPr>
      </p:pic>
      <p:pic>
        <p:nvPicPr>
          <p:cNvPr id="7" name="Grafik 6">
            <a:extLst>
              <a:ext uri="{FF2B5EF4-FFF2-40B4-BE49-F238E27FC236}">
                <a16:creationId xmlns:a16="http://schemas.microsoft.com/office/drawing/2014/main" id="{D5700CF9-6C75-1048-9A80-75CD70EFFDDA}"/>
              </a:ext>
            </a:extLst>
          </p:cNvPr>
          <p:cNvPicPr>
            <a:picLocks noChangeAspect="1"/>
          </p:cNvPicPr>
          <p:nvPr/>
        </p:nvPicPr>
        <p:blipFill>
          <a:blip r:embed="rId3"/>
          <a:stretch>
            <a:fillRect/>
          </a:stretch>
        </p:blipFill>
        <p:spPr>
          <a:xfrm>
            <a:off x="5269992" y="3232164"/>
            <a:ext cx="4043257" cy="3224784"/>
          </a:xfrm>
          <a:prstGeom prst="rect">
            <a:avLst/>
          </a:prstGeom>
        </p:spPr>
      </p:pic>
    </p:spTree>
    <p:extLst>
      <p:ext uri="{BB962C8B-B14F-4D97-AF65-F5344CB8AC3E}">
        <p14:creationId xmlns:p14="http://schemas.microsoft.com/office/powerpoint/2010/main" val="39524497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24E3FD49-0B5A-4543-AA8E-68DFD800F585}"/>
              </a:ext>
            </a:extLst>
          </p:cNvPr>
          <p:cNvSpPr txBox="1"/>
          <p:nvPr/>
        </p:nvSpPr>
        <p:spPr>
          <a:xfrm>
            <a:off x="8711367" y="6492875"/>
            <a:ext cx="3480633" cy="369332"/>
          </a:xfrm>
          <a:prstGeom prst="rect">
            <a:avLst/>
          </a:prstGeom>
          <a:noFill/>
        </p:spPr>
        <p:txBody>
          <a:bodyPr wrap="none" rtlCol="0">
            <a:spAutoFit/>
          </a:bodyPr>
          <a:lstStyle/>
          <a:p>
            <a:r>
              <a:rPr lang="de-AT" dirty="0" err="1"/>
              <a:t>Nanorobotic</a:t>
            </a:r>
            <a:r>
              <a:rPr lang="de-AT" dirty="0"/>
              <a:t> Manipulation Systems</a:t>
            </a:r>
            <a:endParaRPr lang="de-DE" dirty="0"/>
          </a:p>
        </p:txBody>
      </p:sp>
      <p:pic>
        <p:nvPicPr>
          <p:cNvPr id="6" name="Grafik 5">
            <a:extLst>
              <a:ext uri="{FF2B5EF4-FFF2-40B4-BE49-F238E27FC236}">
                <a16:creationId xmlns:a16="http://schemas.microsoft.com/office/drawing/2014/main" id="{28D18FBC-462D-A74C-B104-0C31DD5F8356}"/>
              </a:ext>
            </a:extLst>
          </p:cNvPr>
          <p:cNvPicPr>
            <a:picLocks noChangeAspect="1"/>
          </p:cNvPicPr>
          <p:nvPr/>
        </p:nvPicPr>
        <p:blipFill>
          <a:blip r:embed="rId2"/>
          <a:stretch>
            <a:fillRect/>
          </a:stretch>
        </p:blipFill>
        <p:spPr>
          <a:xfrm>
            <a:off x="2133600" y="3232164"/>
            <a:ext cx="1840992" cy="1840992"/>
          </a:xfrm>
          <a:prstGeom prst="rect">
            <a:avLst/>
          </a:prstGeom>
        </p:spPr>
      </p:pic>
      <p:pic>
        <p:nvPicPr>
          <p:cNvPr id="7" name="Grafik 6">
            <a:extLst>
              <a:ext uri="{FF2B5EF4-FFF2-40B4-BE49-F238E27FC236}">
                <a16:creationId xmlns:a16="http://schemas.microsoft.com/office/drawing/2014/main" id="{D5700CF9-6C75-1048-9A80-75CD70EFFDDA}"/>
              </a:ext>
            </a:extLst>
          </p:cNvPr>
          <p:cNvPicPr>
            <a:picLocks noChangeAspect="1"/>
          </p:cNvPicPr>
          <p:nvPr/>
        </p:nvPicPr>
        <p:blipFill>
          <a:blip r:embed="rId3"/>
          <a:stretch>
            <a:fillRect/>
          </a:stretch>
        </p:blipFill>
        <p:spPr>
          <a:xfrm>
            <a:off x="4099560" y="121089"/>
            <a:ext cx="7988991" cy="6371786"/>
          </a:xfrm>
          <a:prstGeom prst="rect">
            <a:avLst/>
          </a:prstGeom>
        </p:spPr>
      </p:pic>
      <p:sp>
        <p:nvSpPr>
          <p:cNvPr id="11" name="Textfeld 10">
            <a:extLst>
              <a:ext uri="{FF2B5EF4-FFF2-40B4-BE49-F238E27FC236}">
                <a16:creationId xmlns:a16="http://schemas.microsoft.com/office/drawing/2014/main" id="{33C657A6-3FAD-D24D-9428-CAF52492551D}"/>
              </a:ext>
            </a:extLst>
          </p:cNvPr>
          <p:cNvSpPr txBox="1"/>
          <p:nvPr/>
        </p:nvSpPr>
        <p:spPr>
          <a:xfrm>
            <a:off x="0" y="6492875"/>
            <a:ext cx="4573111" cy="369332"/>
          </a:xfrm>
          <a:prstGeom prst="rect">
            <a:avLst/>
          </a:prstGeom>
          <a:noFill/>
        </p:spPr>
        <p:txBody>
          <a:bodyPr wrap="none" rtlCol="0">
            <a:spAutoFit/>
          </a:bodyPr>
          <a:lstStyle/>
          <a:p>
            <a:r>
              <a:rPr lang="de-DE" dirty="0"/>
              <a:t>https://</a:t>
            </a:r>
            <a:r>
              <a:rPr lang="de-DE" dirty="0" err="1"/>
              <a:t>www.mdpi.com</a:t>
            </a:r>
            <a:r>
              <a:rPr lang="de-DE" dirty="0"/>
              <a:t>/1424-8220/18/4/1137</a:t>
            </a:r>
          </a:p>
        </p:txBody>
      </p:sp>
      <p:sp>
        <p:nvSpPr>
          <p:cNvPr id="12" name="Textfeld 11">
            <a:extLst>
              <a:ext uri="{FF2B5EF4-FFF2-40B4-BE49-F238E27FC236}">
                <a16:creationId xmlns:a16="http://schemas.microsoft.com/office/drawing/2014/main" id="{903A55E4-D872-0147-855A-ABA5A2F47829}"/>
              </a:ext>
            </a:extLst>
          </p:cNvPr>
          <p:cNvSpPr txBox="1"/>
          <p:nvPr/>
        </p:nvSpPr>
        <p:spPr>
          <a:xfrm>
            <a:off x="274874" y="426720"/>
            <a:ext cx="3455877" cy="1384995"/>
          </a:xfrm>
          <a:prstGeom prst="rect">
            <a:avLst/>
          </a:prstGeom>
          <a:noFill/>
        </p:spPr>
        <p:txBody>
          <a:bodyPr wrap="square" rtlCol="0">
            <a:spAutoFit/>
          </a:bodyPr>
          <a:lstStyle/>
          <a:p>
            <a:r>
              <a:rPr lang="de-DE" sz="2800" dirty="0"/>
              <a:t>Note: </a:t>
            </a:r>
            <a:r>
              <a:rPr lang="de-DE" sz="2800" dirty="0" err="1"/>
              <a:t>always</a:t>
            </a:r>
            <a:r>
              <a:rPr lang="de-DE" sz="2800" dirty="0"/>
              <a:t> </a:t>
            </a:r>
            <a:r>
              <a:rPr lang="de-DE" sz="2800" dirty="0" err="1"/>
              <a:t>give</a:t>
            </a:r>
            <a:r>
              <a:rPr lang="de-DE" sz="2800" dirty="0"/>
              <a:t> </a:t>
            </a:r>
            <a:r>
              <a:rPr lang="de-DE" sz="2800" dirty="0" err="1"/>
              <a:t>scalebars</a:t>
            </a:r>
            <a:r>
              <a:rPr lang="de-DE" sz="2800" dirty="0"/>
              <a:t>, not </a:t>
            </a:r>
            <a:r>
              <a:rPr lang="de-DE" sz="2800" dirty="0" err="1"/>
              <a:t>magnification</a:t>
            </a:r>
            <a:r>
              <a:rPr lang="de-DE" sz="2800" dirty="0"/>
              <a:t>!</a:t>
            </a:r>
          </a:p>
        </p:txBody>
      </p:sp>
    </p:spTree>
    <p:extLst>
      <p:ext uri="{BB962C8B-B14F-4D97-AF65-F5344CB8AC3E}">
        <p14:creationId xmlns:p14="http://schemas.microsoft.com/office/powerpoint/2010/main" val="10817718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79B258EF-122D-B748-9054-2FC37156263C}"/>
              </a:ext>
            </a:extLst>
          </p:cNvPr>
          <p:cNvSpPr>
            <a:spLocks noGrp="1"/>
          </p:cNvSpPr>
          <p:nvPr>
            <p:ph idx="1"/>
          </p:nvPr>
        </p:nvSpPr>
        <p:spPr/>
        <p:txBody>
          <a:bodyPr>
            <a:normAutofit/>
          </a:bodyPr>
          <a:lstStyle/>
          <a:p>
            <a:r>
              <a:rPr lang="de-DE" dirty="0" err="1"/>
              <a:t>Nanorobotic</a:t>
            </a:r>
            <a:r>
              <a:rPr lang="de-DE" dirty="0"/>
              <a:t> </a:t>
            </a:r>
            <a:r>
              <a:rPr lang="de-DE" dirty="0" err="1"/>
              <a:t>manipulators</a:t>
            </a:r>
            <a:r>
              <a:rPr lang="de-DE" dirty="0"/>
              <a:t> … </a:t>
            </a:r>
            <a:r>
              <a:rPr lang="de-DE" dirty="0" err="1"/>
              <a:t>position</a:t>
            </a:r>
            <a:r>
              <a:rPr lang="de-DE" dirty="0"/>
              <a:t> </a:t>
            </a:r>
            <a:r>
              <a:rPr lang="de-DE" dirty="0" err="1"/>
              <a:t>and</a:t>
            </a:r>
            <a:r>
              <a:rPr lang="de-DE" dirty="0"/>
              <a:t> </a:t>
            </a:r>
            <a:r>
              <a:rPr lang="de-DE" dirty="0" err="1"/>
              <a:t>orient</a:t>
            </a:r>
            <a:r>
              <a:rPr lang="de-DE" dirty="0"/>
              <a:t> </a:t>
            </a:r>
            <a:r>
              <a:rPr lang="de-DE" dirty="0" err="1"/>
              <a:t>nanotubes</a:t>
            </a:r>
            <a:r>
              <a:rPr lang="de-DE" dirty="0"/>
              <a:t> </a:t>
            </a:r>
            <a:r>
              <a:rPr lang="de-DE" dirty="0" err="1"/>
              <a:t>for</a:t>
            </a:r>
            <a:r>
              <a:rPr lang="de-DE" dirty="0"/>
              <a:t> </a:t>
            </a:r>
            <a:r>
              <a:rPr lang="de-DE" dirty="0" err="1"/>
              <a:t>the</a:t>
            </a:r>
            <a:r>
              <a:rPr lang="de-DE" dirty="0"/>
              <a:t> </a:t>
            </a:r>
            <a:r>
              <a:rPr lang="de-DE" dirty="0" err="1"/>
              <a:t>property</a:t>
            </a:r>
            <a:r>
              <a:rPr lang="de-DE" dirty="0"/>
              <a:t> </a:t>
            </a:r>
            <a:r>
              <a:rPr lang="de-DE" dirty="0" err="1"/>
              <a:t>characterization</a:t>
            </a:r>
            <a:r>
              <a:rPr lang="de-DE" dirty="0"/>
              <a:t> </a:t>
            </a:r>
            <a:r>
              <a:rPr lang="de-DE" dirty="0" err="1"/>
              <a:t>of</a:t>
            </a:r>
            <a:r>
              <a:rPr lang="de-DE" dirty="0"/>
              <a:t> </a:t>
            </a:r>
            <a:r>
              <a:rPr lang="de-DE" dirty="0" err="1"/>
              <a:t>single</a:t>
            </a:r>
            <a:r>
              <a:rPr lang="de-DE" dirty="0"/>
              <a:t> </a:t>
            </a:r>
            <a:r>
              <a:rPr lang="de-DE" dirty="0" err="1"/>
              <a:t>nanotubes</a:t>
            </a:r>
            <a:r>
              <a:rPr lang="de-DE" dirty="0"/>
              <a:t> </a:t>
            </a:r>
            <a:r>
              <a:rPr lang="de-DE" dirty="0" err="1"/>
              <a:t>for</a:t>
            </a:r>
            <a:r>
              <a:rPr lang="de-DE" dirty="0"/>
              <a:t> </a:t>
            </a:r>
            <a:r>
              <a:rPr lang="de-DE" dirty="0" err="1"/>
              <a:t>selection</a:t>
            </a:r>
            <a:r>
              <a:rPr lang="de-DE" dirty="0"/>
              <a:t> </a:t>
            </a:r>
            <a:r>
              <a:rPr lang="de-DE" dirty="0" err="1"/>
              <a:t>purposes</a:t>
            </a:r>
            <a:r>
              <a:rPr lang="de-DE" dirty="0"/>
              <a:t> </a:t>
            </a:r>
            <a:r>
              <a:rPr lang="de-DE" dirty="0" err="1"/>
              <a:t>and</a:t>
            </a:r>
            <a:r>
              <a:rPr lang="de-DE" dirty="0"/>
              <a:t> </a:t>
            </a:r>
            <a:r>
              <a:rPr lang="de-DE" dirty="0" err="1"/>
              <a:t>for</a:t>
            </a:r>
            <a:r>
              <a:rPr lang="de-DE" dirty="0"/>
              <a:t> </a:t>
            </a:r>
            <a:r>
              <a:rPr lang="de-DE" dirty="0" err="1"/>
              <a:t>characterizing</a:t>
            </a:r>
            <a:r>
              <a:rPr lang="de-DE" dirty="0"/>
              <a:t> </a:t>
            </a:r>
            <a:r>
              <a:rPr lang="de-DE" dirty="0" err="1"/>
              <a:t>junctions</a:t>
            </a:r>
            <a:r>
              <a:rPr lang="de-DE" dirty="0"/>
              <a:t> </a:t>
            </a:r>
            <a:r>
              <a:rPr lang="de-DE" dirty="0" err="1"/>
              <a:t>to</a:t>
            </a:r>
            <a:r>
              <a:rPr lang="de-DE" dirty="0"/>
              <a:t> </a:t>
            </a:r>
            <a:r>
              <a:rPr lang="de-DE" dirty="0" err="1"/>
              <a:t>test</a:t>
            </a:r>
            <a:r>
              <a:rPr lang="de-DE" dirty="0"/>
              <a:t> </a:t>
            </a:r>
            <a:r>
              <a:rPr lang="de-DE" dirty="0" err="1"/>
              <a:t>connection</a:t>
            </a:r>
            <a:r>
              <a:rPr lang="de-DE" dirty="0"/>
              <a:t> </a:t>
            </a:r>
            <a:r>
              <a:rPr lang="de-DE" dirty="0" err="1"/>
              <a:t>strength</a:t>
            </a:r>
            <a:r>
              <a:rPr lang="de-DE" dirty="0"/>
              <a:t>. </a:t>
            </a:r>
          </a:p>
          <a:p>
            <a:pPr marL="0" indent="0">
              <a:buNone/>
            </a:pPr>
            <a:endParaRPr lang="de-AT" dirty="0"/>
          </a:p>
          <a:p>
            <a:endParaRPr lang="de-DE" dirty="0"/>
          </a:p>
        </p:txBody>
      </p:sp>
      <p:sp>
        <p:nvSpPr>
          <p:cNvPr id="4" name="Textfeld 3">
            <a:extLst>
              <a:ext uri="{FF2B5EF4-FFF2-40B4-BE49-F238E27FC236}">
                <a16:creationId xmlns:a16="http://schemas.microsoft.com/office/drawing/2014/main" id="{24E3FD49-0B5A-4543-AA8E-68DFD800F585}"/>
              </a:ext>
            </a:extLst>
          </p:cNvPr>
          <p:cNvSpPr txBox="1"/>
          <p:nvPr/>
        </p:nvSpPr>
        <p:spPr>
          <a:xfrm>
            <a:off x="8711367" y="6492875"/>
            <a:ext cx="3480633" cy="369332"/>
          </a:xfrm>
          <a:prstGeom prst="rect">
            <a:avLst/>
          </a:prstGeom>
          <a:noFill/>
        </p:spPr>
        <p:txBody>
          <a:bodyPr wrap="none" rtlCol="0">
            <a:spAutoFit/>
          </a:bodyPr>
          <a:lstStyle/>
          <a:p>
            <a:r>
              <a:rPr lang="de-AT" dirty="0" err="1"/>
              <a:t>Nanorobotic</a:t>
            </a:r>
            <a:r>
              <a:rPr lang="de-AT" dirty="0"/>
              <a:t> Manipulation Systems</a:t>
            </a:r>
            <a:endParaRPr lang="de-DE" dirty="0"/>
          </a:p>
        </p:txBody>
      </p:sp>
      <p:sp>
        <p:nvSpPr>
          <p:cNvPr id="5" name="Titel 1">
            <a:extLst>
              <a:ext uri="{FF2B5EF4-FFF2-40B4-BE49-F238E27FC236}">
                <a16:creationId xmlns:a16="http://schemas.microsoft.com/office/drawing/2014/main" id="{4067D0F1-2480-8244-8B23-EBE929E5FF0E}"/>
              </a:ext>
            </a:extLst>
          </p:cNvPr>
          <p:cNvSpPr>
            <a:spLocks noGrp="1"/>
          </p:cNvSpPr>
          <p:nvPr>
            <p:ph type="title"/>
          </p:nvPr>
        </p:nvSpPr>
        <p:spPr>
          <a:xfrm>
            <a:off x="0" y="365125"/>
            <a:ext cx="12192000" cy="1325563"/>
          </a:xfrm>
        </p:spPr>
        <p:txBody>
          <a:bodyPr>
            <a:normAutofit/>
          </a:bodyPr>
          <a:lstStyle/>
          <a:p>
            <a:pPr algn="ctr"/>
            <a:r>
              <a:rPr lang="en" dirty="0"/>
              <a:t>Construction of MWNT-based nanostructures</a:t>
            </a:r>
            <a:endParaRPr lang="de-DE" dirty="0"/>
          </a:p>
        </p:txBody>
      </p:sp>
      <p:pic>
        <p:nvPicPr>
          <p:cNvPr id="6" name="Grafik 5">
            <a:extLst>
              <a:ext uri="{FF2B5EF4-FFF2-40B4-BE49-F238E27FC236}">
                <a16:creationId xmlns:a16="http://schemas.microsoft.com/office/drawing/2014/main" id="{28D18FBC-462D-A74C-B104-0C31DD5F8356}"/>
              </a:ext>
            </a:extLst>
          </p:cNvPr>
          <p:cNvPicPr>
            <a:picLocks noChangeAspect="1"/>
          </p:cNvPicPr>
          <p:nvPr/>
        </p:nvPicPr>
        <p:blipFill>
          <a:blip r:embed="rId2"/>
          <a:stretch>
            <a:fillRect/>
          </a:stretch>
        </p:blipFill>
        <p:spPr>
          <a:xfrm>
            <a:off x="2133600" y="3232164"/>
            <a:ext cx="1840992" cy="1840992"/>
          </a:xfrm>
          <a:prstGeom prst="rect">
            <a:avLst/>
          </a:prstGeom>
        </p:spPr>
      </p:pic>
      <p:pic>
        <p:nvPicPr>
          <p:cNvPr id="7" name="Grafik 6">
            <a:extLst>
              <a:ext uri="{FF2B5EF4-FFF2-40B4-BE49-F238E27FC236}">
                <a16:creationId xmlns:a16="http://schemas.microsoft.com/office/drawing/2014/main" id="{D5700CF9-6C75-1048-9A80-75CD70EFFDDA}"/>
              </a:ext>
            </a:extLst>
          </p:cNvPr>
          <p:cNvPicPr>
            <a:picLocks noChangeAspect="1"/>
          </p:cNvPicPr>
          <p:nvPr/>
        </p:nvPicPr>
        <p:blipFill>
          <a:blip r:embed="rId3"/>
          <a:stretch>
            <a:fillRect/>
          </a:stretch>
        </p:blipFill>
        <p:spPr>
          <a:xfrm>
            <a:off x="5269992" y="3232164"/>
            <a:ext cx="4043257" cy="3224784"/>
          </a:xfrm>
          <a:prstGeom prst="rect">
            <a:avLst/>
          </a:prstGeom>
        </p:spPr>
      </p:pic>
      <p:pic>
        <p:nvPicPr>
          <p:cNvPr id="2" name="Grafik 1">
            <a:extLst>
              <a:ext uri="{FF2B5EF4-FFF2-40B4-BE49-F238E27FC236}">
                <a16:creationId xmlns:a16="http://schemas.microsoft.com/office/drawing/2014/main" id="{71EBA567-7B93-5247-9325-69792C686230}"/>
              </a:ext>
            </a:extLst>
          </p:cNvPr>
          <p:cNvPicPr>
            <a:picLocks noChangeAspect="1"/>
          </p:cNvPicPr>
          <p:nvPr/>
        </p:nvPicPr>
        <p:blipFill>
          <a:blip r:embed="rId4"/>
          <a:stretch>
            <a:fillRect/>
          </a:stretch>
        </p:blipFill>
        <p:spPr>
          <a:xfrm>
            <a:off x="5277359" y="3248526"/>
            <a:ext cx="6403015" cy="3208422"/>
          </a:xfrm>
          <a:prstGeom prst="rect">
            <a:avLst/>
          </a:prstGeom>
        </p:spPr>
      </p:pic>
      <p:sp>
        <p:nvSpPr>
          <p:cNvPr id="8" name="Textfeld 7">
            <a:extLst>
              <a:ext uri="{FF2B5EF4-FFF2-40B4-BE49-F238E27FC236}">
                <a16:creationId xmlns:a16="http://schemas.microsoft.com/office/drawing/2014/main" id="{37BDF639-FBD5-DF4E-8BC3-A361E7E7191A}"/>
              </a:ext>
            </a:extLst>
          </p:cNvPr>
          <p:cNvSpPr txBox="1"/>
          <p:nvPr/>
        </p:nvSpPr>
        <p:spPr>
          <a:xfrm>
            <a:off x="0" y="6211669"/>
            <a:ext cx="3380797" cy="646331"/>
          </a:xfrm>
          <a:prstGeom prst="rect">
            <a:avLst/>
          </a:prstGeom>
          <a:noFill/>
        </p:spPr>
        <p:txBody>
          <a:bodyPr wrap="none" rtlCol="0">
            <a:spAutoFit/>
          </a:bodyPr>
          <a:lstStyle/>
          <a:p>
            <a:r>
              <a:rPr lang="de-DE" dirty="0">
                <a:hlinkClick r:id="rId5"/>
              </a:rPr>
              <a:t>https://www.nature.com/articles/</a:t>
            </a:r>
            <a:endParaRPr lang="de-DE" dirty="0"/>
          </a:p>
          <a:p>
            <a:r>
              <a:rPr lang="de-DE" dirty="0"/>
              <a:t>srep11336/</a:t>
            </a:r>
            <a:r>
              <a:rPr lang="de-DE" dirty="0" err="1"/>
              <a:t>figures</a:t>
            </a:r>
            <a:r>
              <a:rPr lang="de-DE" dirty="0"/>
              <a:t>/1</a:t>
            </a:r>
          </a:p>
        </p:txBody>
      </p:sp>
    </p:spTree>
    <p:extLst>
      <p:ext uri="{BB962C8B-B14F-4D97-AF65-F5344CB8AC3E}">
        <p14:creationId xmlns:p14="http://schemas.microsoft.com/office/powerpoint/2010/main" val="30037743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79B258EF-122D-B748-9054-2FC37156263C}"/>
              </a:ext>
            </a:extLst>
          </p:cNvPr>
          <p:cNvSpPr>
            <a:spLocks noGrp="1"/>
          </p:cNvSpPr>
          <p:nvPr>
            <p:ph idx="1"/>
          </p:nvPr>
        </p:nvSpPr>
        <p:spPr/>
        <p:txBody>
          <a:bodyPr>
            <a:normAutofit/>
          </a:bodyPr>
          <a:lstStyle/>
          <a:p>
            <a:r>
              <a:rPr lang="de-DE" dirty="0" err="1"/>
              <a:t>Nanorobotic</a:t>
            </a:r>
            <a:r>
              <a:rPr lang="de-DE" dirty="0"/>
              <a:t> </a:t>
            </a:r>
            <a:r>
              <a:rPr lang="de-DE" dirty="0" err="1"/>
              <a:t>manipulators</a:t>
            </a:r>
            <a:r>
              <a:rPr lang="de-DE" dirty="0"/>
              <a:t> … </a:t>
            </a:r>
            <a:r>
              <a:rPr lang="de-DE" dirty="0" err="1"/>
              <a:t>position</a:t>
            </a:r>
            <a:r>
              <a:rPr lang="de-DE" dirty="0"/>
              <a:t> </a:t>
            </a:r>
            <a:r>
              <a:rPr lang="de-DE" dirty="0" err="1"/>
              <a:t>and</a:t>
            </a:r>
            <a:r>
              <a:rPr lang="de-DE" dirty="0"/>
              <a:t> </a:t>
            </a:r>
            <a:r>
              <a:rPr lang="de-DE" dirty="0" err="1"/>
              <a:t>orient</a:t>
            </a:r>
            <a:r>
              <a:rPr lang="de-DE" dirty="0"/>
              <a:t> </a:t>
            </a:r>
            <a:r>
              <a:rPr lang="de-DE" dirty="0" err="1"/>
              <a:t>nanotubes</a:t>
            </a:r>
            <a:r>
              <a:rPr lang="de-DE" dirty="0"/>
              <a:t> </a:t>
            </a:r>
            <a:r>
              <a:rPr lang="de-DE" dirty="0" err="1"/>
              <a:t>for</a:t>
            </a:r>
            <a:r>
              <a:rPr lang="de-DE" dirty="0"/>
              <a:t> </a:t>
            </a:r>
            <a:r>
              <a:rPr lang="de-DE" dirty="0" err="1"/>
              <a:t>the</a:t>
            </a:r>
            <a:r>
              <a:rPr lang="de-DE" dirty="0"/>
              <a:t> </a:t>
            </a:r>
            <a:r>
              <a:rPr lang="de-DE" dirty="0" err="1"/>
              <a:t>property</a:t>
            </a:r>
            <a:r>
              <a:rPr lang="de-DE" dirty="0"/>
              <a:t> </a:t>
            </a:r>
            <a:r>
              <a:rPr lang="de-DE" dirty="0" err="1"/>
              <a:t>characterization</a:t>
            </a:r>
            <a:r>
              <a:rPr lang="de-DE" dirty="0"/>
              <a:t> </a:t>
            </a:r>
            <a:r>
              <a:rPr lang="de-DE" dirty="0" err="1"/>
              <a:t>of</a:t>
            </a:r>
            <a:r>
              <a:rPr lang="de-DE" dirty="0"/>
              <a:t> </a:t>
            </a:r>
            <a:r>
              <a:rPr lang="de-DE" dirty="0" err="1"/>
              <a:t>single</a:t>
            </a:r>
            <a:r>
              <a:rPr lang="de-DE" dirty="0"/>
              <a:t> </a:t>
            </a:r>
            <a:r>
              <a:rPr lang="de-DE" dirty="0" err="1"/>
              <a:t>nanotubes</a:t>
            </a:r>
            <a:r>
              <a:rPr lang="de-DE" dirty="0"/>
              <a:t> </a:t>
            </a:r>
            <a:r>
              <a:rPr lang="de-DE" dirty="0" err="1"/>
              <a:t>for</a:t>
            </a:r>
            <a:r>
              <a:rPr lang="de-DE" dirty="0"/>
              <a:t> </a:t>
            </a:r>
            <a:r>
              <a:rPr lang="de-DE" dirty="0" err="1"/>
              <a:t>selection</a:t>
            </a:r>
            <a:r>
              <a:rPr lang="de-DE" dirty="0"/>
              <a:t> </a:t>
            </a:r>
            <a:r>
              <a:rPr lang="de-DE" dirty="0" err="1"/>
              <a:t>purposes</a:t>
            </a:r>
            <a:r>
              <a:rPr lang="de-DE" dirty="0"/>
              <a:t> </a:t>
            </a:r>
            <a:r>
              <a:rPr lang="de-DE" dirty="0" err="1"/>
              <a:t>and</a:t>
            </a:r>
            <a:r>
              <a:rPr lang="de-DE" dirty="0"/>
              <a:t> </a:t>
            </a:r>
            <a:r>
              <a:rPr lang="de-DE" dirty="0" err="1"/>
              <a:t>for</a:t>
            </a:r>
            <a:r>
              <a:rPr lang="de-DE" dirty="0"/>
              <a:t> </a:t>
            </a:r>
            <a:r>
              <a:rPr lang="de-DE" dirty="0" err="1"/>
              <a:t>characterizing</a:t>
            </a:r>
            <a:r>
              <a:rPr lang="de-DE" dirty="0"/>
              <a:t> </a:t>
            </a:r>
            <a:r>
              <a:rPr lang="de-DE" dirty="0" err="1"/>
              <a:t>junctions</a:t>
            </a:r>
            <a:r>
              <a:rPr lang="de-DE" dirty="0"/>
              <a:t> </a:t>
            </a:r>
            <a:r>
              <a:rPr lang="de-DE" dirty="0" err="1"/>
              <a:t>to</a:t>
            </a:r>
            <a:r>
              <a:rPr lang="de-DE" dirty="0"/>
              <a:t> </a:t>
            </a:r>
            <a:r>
              <a:rPr lang="de-DE" dirty="0" err="1"/>
              <a:t>test</a:t>
            </a:r>
            <a:r>
              <a:rPr lang="de-DE" dirty="0"/>
              <a:t> </a:t>
            </a:r>
            <a:r>
              <a:rPr lang="de-DE" dirty="0" err="1"/>
              <a:t>connection</a:t>
            </a:r>
            <a:r>
              <a:rPr lang="de-DE" dirty="0"/>
              <a:t> </a:t>
            </a:r>
            <a:r>
              <a:rPr lang="de-DE" dirty="0" err="1"/>
              <a:t>strength</a:t>
            </a:r>
            <a:r>
              <a:rPr lang="de-DE" dirty="0"/>
              <a:t>. </a:t>
            </a:r>
          </a:p>
          <a:p>
            <a:pPr marL="0" indent="0">
              <a:buNone/>
            </a:pPr>
            <a:endParaRPr lang="de-AT" dirty="0"/>
          </a:p>
          <a:p>
            <a:endParaRPr lang="de-DE" dirty="0"/>
          </a:p>
        </p:txBody>
      </p:sp>
      <p:sp>
        <p:nvSpPr>
          <p:cNvPr id="4" name="Textfeld 3">
            <a:extLst>
              <a:ext uri="{FF2B5EF4-FFF2-40B4-BE49-F238E27FC236}">
                <a16:creationId xmlns:a16="http://schemas.microsoft.com/office/drawing/2014/main" id="{24E3FD49-0B5A-4543-AA8E-68DFD800F585}"/>
              </a:ext>
            </a:extLst>
          </p:cNvPr>
          <p:cNvSpPr txBox="1"/>
          <p:nvPr/>
        </p:nvSpPr>
        <p:spPr>
          <a:xfrm>
            <a:off x="8711367" y="6492875"/>
            <a:ext cx="3480633" cy="369332"/>
          </a:xfrm>
          <a:prstGeom prst="rect">
            <a:avLst/>
          </a:prstGeom>
          <a:noFill/>
        </p:spPr>
        <p:txBody>
          <a:bodyPr wrap="none" rtlCol="0">
            <a:spAutoFit/>
          </a:bodyPr>
          <a:lstStyle/>
          <a:p>
            <a:r>
              <a:rPr lang="de-AT" dirty="0" err="1"/>
              <a:t>Nanorobotic</a:t>
            </a:r>
            <a:r>
              <a:rPr lang="de-AT" dirty="0"/>
              <a:t> Manipulation Systems</a:t>
            </a:r>
            <a:endParaRPr lang="de-DE" dirty="0"/>
          </a:p>
        </p:txBody>
      </p:sp>
      <p:pic>
        <p:nvPicPr>
          <p:cNvPr id="6" name="Grafik 5">
            <a:extLst>
              <a:ext uri="{FF2B5EF4-FFF2-40B4-BE49-F238E27FC236}">
                <a16:creationId xmlns:a16="http://schemas.microsoft.com/office/drawing/2014/main" id="{28D18FBC-462D-A74C-B104-0C31DD5F8356}"/>
              </a:ext>
            </a:extLst>
          </p:cNvPr>
          <p:cNvPicPr>
            <a:picLocks noChangeAspect="1"/>
          </p:cNvPicPr>
          <p:nvPr/>
        </p:nvPicPr>
        <p:blipFill>
          <a:blip r:embed="rId2"/>
          <a:stretch>
            <a:fillRect/>
          </a:stretch>
        </p:blipFill>
        <p:spPr>
          <a:xfrm>
            <a:off x="2133600" y="3232164"/>
            <a:ext cx="1840992" cy="1840992"/>
          </a:xfrm>
          <a:prstGeom prst="rect">
            <a:avLst/>
          </a:prstGeom>
        </p:spPr>
      </p:pic>
      <p:pic>
        <p:nvPicPr>
          <p:cNvPr id="2" name="Grafik 1">
            <a:extLst>
              <a:ext uri="{FF2B5EF4-FFF2-40B4-BE49-F238E27FC236}">
                <a16:creationId xmlns:a16="http://schemas.microsoft.com/office/drawing/2014/main" id="{71EBA567-7B93-5247-9325-69792C686230}"/>
              </a:ext>
            </a:extLst>
          </p:cNvPr>
          <p:cNvPicPr>
            <a:picLocks noChangeAspect="1"/>
          </p:cNvPicPr>
          <p:nvPr/>
        </p:nvPicPr>
        <p:blipFill>
          <a:blip r:embed="rId3"/>
          <a:stretch>
            <a:fillRect/>
          </a:stretch>
        </p:blipFill>
        <p:spPr>
          <a:xfrm>
            <a:off x="419735" y="208610"/>
            <a:ext cx="11352529" cy="5688524"/>
          </a:xfrm>
          <a:prstGeom prst="rect">
            <a:avLst/>
          </a:prstGeom>
        </p:spPr>
      </p:pic>
      <p:sp>
        <p:nvSpPr>
          <p:cNvPr id="8" name="Textfeld 7">
            <a:extLst>
              <a:ext uri="{FF2B5EF4-FFF2-40B4-BE49-F238E27FC236}">
                <a16:creationId xmlns:a16="http://schemas.microsoft.com/office/drawing/2014/main" id="{37BDF639-FBD5-DF4E-8BC3-A361E7E7191A}"/>
              </a:ext>
            </a:extLst>
          </p:cNvPr>
          <p:cNvSpPr txBox="1"/>
          <p:nvPr/>
        </p:nvSpPr>
        <p:spPr>
          <a:xfrm>
            <a:off x="0" y="6211669"/>
            <a:ext cx="3380797" cy="646331"/>
          </a:xfrm>
          <a:prstGeom prst="rect">
            <a:avLst/>
          </a:prstGeom>
          <a:noFill/>
        </p:spPr>
        <p:txBody>
          <a:bodyPr wrap="none" rtlCol="0">
            <a:spAutoFit/>
          </a:bodyPr>
          <a:lstStyle/>
          <a:p>
            <a:r>
              <a:rPr lang="de-DE" dirty="0">
                <a:hlinkClick r:id="rId4"/>
              </a:rPr>
              <a:t>https://www.nature.com/articles/</a:t>
            </a:r>
            <a:endParaRPr lang="de-DE" dirty="0"/>
          </a:p>
          <a:p>
            <a:r>
              <a:rPr lang="de-DE" dirty="0"/>
              <a:t>srep11336/</a:t>
            </a:r>
            <a:r>
              <a:rPr lang="de-DE" dirty="0" err="1"/>
              <a:t>figures</a:t>
            </a:r>
            <a:r>
              <a:rPr lang="de-DE" dirty="0"/>
              <a:t>/1</a:t>
            </a:r>
          </a:p>
        </p:txBody>
      </p:sp>
      <p:sp>
        <p:nvSpPr>
          <p:cNvPr id="11" name="Textfeld 10">
            <a:extLst>
              <a:ext uri="{FF2B5EF4-FFF2-40B4-BE49-F238E27FC236}">
                <a16:creationId xmlns:a16="http://schemas.microsoft.com/office/drawing/2014/main" id="{0E2E2B41-D76E-5947-90F0-85A1DE05EA78}"/>
              </a:ext>
            </a:extLst>
          </p:cNvPr>
          <p:cNvSpPr txBox="1"/>
          <p:nvPr/>
        </p:nvSpPr>
        <p:spPr>
          <a:xfrm>
            <a:off x="4194048" y="6031210"/>
            <a:ext cx="7814190" cy="800219"/>
          </a:xfrm>
          <a:prstGeom prst="rect">
            <a:avLst/>
          </a:prstGeom>
          <a:noFill/>
        </p:spPr>
        <p:txBody>
          <a:bodyPr wrap="none" rtlCol="0">
            <a:spAutoFit/>
          </a:bodyPr>
          <a:lstStyle/>
          <a:p>
            <a:r>
              <a:rPr lang="en" sz="2800" dirty="0"/>
              <a:t>Strong carbon nanotube solids with welded scaffold.</a:t>
            </a:r>
          </a:p>
          <a:p>
            <a:endParaRPr lang="de-DE" dirty="0"/>
          </a:p>
        </p:txBody>
      </p:sp>
    </p:spTree>
    <p:extLst>
      <p:ext uri="{BB962C8B-B14F-4D97-AF65-F5344CB8AC3E}">
        <p14:creationId xmlns:p14="http://schemas.microsoft.com/office/powerpoint/2010/main" val="2855296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DB0DC1-0C88-C34A-B10C-A24FB0A6ADBD}"/>
              </a:ext>
            </a:extLst>
          </p:cNvPr>
          <p:cNvSpPr>
            <a:spLocks noGrp="1"/>
          </p:cNvSpPr>
          <p:nvPr>
            <p:ph type="title"/>
          </p:nvPr>
        </p:nvSpPr>
        <p:spPr/>
        <p:txBody>
          <a:bodyPr/>
          <a:lstStyle/>
          <a:p>
            <a:r>
              <a:rPr lang="de-DE" dirty="0"/>
              <a:t>Richard Feynman 1959</a:t>
            </a:r>
          </a:p>
        </p:txBody>
      </p:sp>
      <p:sp>
        <p:nvSpPr>
          <p:cNvPr id="3" name="Inhaltsplatzhalter 2">
            <a:extLst>
              <a:ext uri="{FF2B5EF4-FFF2-40B4-BE49-F238E27FC236}">
                <a16:creationId xmlns:a16="http://schemas.microsoft.com/office/drawing/2014/main" id="{48892CCF-7837-B34A-B8F1-EAB3BEEC626C}"/>
              </a:ext>
            </a:extLst>
          </p:cNvPr>
          <p:cNvSpPr>
            <a:spLocks noGrp="1"/>
          </p:cNvSpPr>
          <p:nvPr>
            <p:ph idx="1"/>
          </p:nvPr>
        </p:nvSpPr>
        <p:spPr/>
        <p:txBody>
          <a:bodyPr>
            <a:normAutofit lnSpcReduction="10000"/>
          </a:bodyPr>
          <a:lstStyle/>
          <a:p>
            <a:r>
              <a:rPr lang="de-DE" i="1" dirty="0"/>
              <a:t>„</a:t>
            </a:r>
            <a:r>
              <a:rPr lang="de-DE" i="1" dirty="0" err="1"/>
              <a:t>What</a:t>
            </a:r>
            <a:r>
              <a:rPr lang="de-DE" i="1" dirty="0"/>
              <a:t> I </a:t>
            </a:r>
            <a:r>
              <a:rPr lang="de-DE" i="1" dirty="0" err="1"/>
              <a:t>want</a:t>
            </a:r>
            <a:r>
              <a:rPr lang="de-DE" i="1" dirty="0"/>
              <a:t> </a:t>
            </a:r>
            <a:r>
              <a:rPr lang="de-DE" i="1" dirty="0" err="1"/>
              <a:t>to</a:t>
            </a:r>
            <a:r>
              <a:rPr lang="de-DE" i="1" dirty="0"/>
              <a:t> </a:t>
            </a:r>
            <a:r>
              <a:rPr lang="de-DE" i="1" dirty="0" err="1"/>
              <a:t>talk</a:t>
            </a:r>
            <a:r>
              <a:rPr lang="de-DE" i="1" dirty="0"/>
              <a:t> </a:t>
            </a:r>
            <a:r>
              <a:rPr lang="de-DE" i="1" dirty="0" err="1"/>
              <a:t>about</a:t>
            </a:r>
            <a:r>
              <a:rPr lang="de-DE" i="1" dirty="0"/>
              <a:t> </a:t>
            </a:r>
            <a:r>
              <a:rPr lang="de-DE" i="1" dirty="0" err="1"/>
              <a:t>is</a:t>
            </a:r>
            <a:r>
              <a:rPr lang="de-DE" i="1" dirty="0"/>
              <a:t> </a:t>
            </a:r>
            <a:r>
              <a:rPr lang="de-DE" i="1" dirty="0" err="1"/>
              <a:t>the</a:t>
            </a:r>
            <a:r>
              <a:rPr lang="de-DE" i="1" dirty="0"/>
              <a:t> </a:t>
            </a:r>
            <a:r>
              <a:rPr lang="de-DE" i="1" dirty="0" err="1"/>
              <a:t>problem</a:t>
            </a:r>
            <a:r>
              <a:rPr lang="de-DE" i="1" dirty="0"/>
              <a:t> </a:t>
            </a:r>
            <a:r>
              <a:rPr lang="de-DE" i="1" dirty="0" err="1"/>
              <a:t>of</a:t>
            </a:r>
            <a:r>
              <a:rPr lang="de-DE" i="1" dirty="0"/>
              <a:t> </a:t>
            </a:r>
            <a:r>
              <a:rPr lang="de-DE" i="1" dirty="0" err="1"/>
              <a:t>manipulating</a:t>
            </a:r>
            <a:r>
              <a:rPr lang="de-DE" i="1" dirty="0"/>
              <a:t> </a:t>
            </a:r>
            <a:r>
              <a:rPr lang="de-DE" i="1" dirty="0" err="1"/>
              <a:t>and</a:t>
            </a:r>
            <a:r>
              <a:rPr lang="de-DE" i="1" dirty="0"/>
              <a:t> </a:t>
            </a:r>
            <a:r>
              <a:rPr lang="de-DE" i="1" dirty="0" err="1"/>
              <a:t>controlling</a:t>
            </a:r>
            <a:r>
              <a:rPr lang="de-DE" i="1" dirty="0"/>
              <a:t> </a:t>
            </a:r>
            <a:r>
              <a:rPr lang="de-DE" i="1" dirty="0" err="1"/>
              <a:t>things</a:t>
            </a:r>
            <a:r>
              <a:rPr lang="de-DE" i="1" dirty="0"/>
              <a:t> on a </a:t>
            </a:r>
            <a:r>
              <a:rPr lang="de-DE" i="1" dirty="0" err="1"/>
              <a:t>small</a:t>
            </a:r>
            <a:r>
              <a:rPr lang="de-DE" i="1" dirty="0"/>
              <a:t> </a:t>
            </a:r>
            <a:r>
              <a:rPr lang="de-DE" i="1" dirty="0" err="1"/>
              <a:t>scale</a:t>
            </a:r>
            <a:r>
              <a:rPr lang="de-DE" i="1" dirty="0"/>
              <a:t>. . . I am not </a:t>
            </a:r>
            <a:r>
              <a:rPr lang="de-DE" i="1" dirty="0" err="1"/>
              <a:t>afraid</a:t>
            </a:r>
            <a:r>
              <a:rPr lang="de-DE" i="1" dirty="0"/>
              <a:t> </a:t>
            </a:r>
            <a:r>
              <a:rPr lang="de-DE" i="1" dirty="0" err="1"/>
              <a:t>to</a:t>
            </a:r>
            <a:r>
              <a:rPr lang="de-DE" i="1" dirty="0"/>
              <a:t> </a:t>
            </a:r>
            <a:r>
              <a:rPr lang="de-DE" i="1" dirty="0" err="1"/>
              <a:t>consider</a:t>
            </a:r>
            <a:r>
              <a:rPr lang="de-DE" i="1" dirty="0"/>
              <a:t> </a:t>
            </a:r>
            <a:r>
              <a:rPr lang="de-DE" i="1" dirty="0" err="1"/>
              <a:t>the</a:t>
            </a:r>
            <a:r>
              <a:rPr lang="de-DE" i="1" dirty="0"/>
              <a:t> final </a:t>
            </a:r>
            <a:r>
              <a:rPr lang="de-DE" i="1" dirty="0" err="1"/>
              <a:t>question</a:t>
            </a:r>
            <a:r>
              <a:rPr lang="de-DE" i="1" dirty="0"/>
              <a:t> </a:t>
            </a:r>
            <a:r>
              <a:rPr lang="de-DE" i="1" dirty="0" err="1"/>
              <a:t>as</a:t>
            </a:r>
            <a:r>
              <a:rPr lang="de-DE" i="1" dirty="0"/>
              <a:t> </a:t>
            </a:r>
            <a:r>
              <a:rPr lang="de-DE" i="1" dirty="0" err="1"/>
              <a:t>to</a:t>
            </a:r>
            <a:r>
              <a:rPr lang="de-DE" i="1" dirty="0"/>
              <a:t> </a:t>
            </a:r>
            <a:r>
              <a:rPr lang="de-DE" i="1" dirty="0" err="1"/>
              <a:t>whether</a:t>
            </a:r>
            <a:r>
              <a:rPr lang="de-DE" i="1" dirty="0"/>
              <a:t>, </a:t>
            </a:r>
            <a:r>
              <a:rPr lang="de-DE" i="1" dirty="0" err="1"/>
              <a:t>ultimately</a:t>
            </a:r>
            <a:r>
              <a:rPr lang="de-DE" i="1" dirty="0"/>
              <a:t> – in </a:t>
            </a:r>
            <a:r>
              <a:rPr lang="de-DE" i="1" dirty="0" err="1"/>
              <a:t>the</a:t>
            </a:r>
            <a:r>
              <a:rPr lang="de-DE" i="1" dirty="0"/>
              <a:t> </a:t>
            </a:r>
            <a:r>
              <a:rPr lang="de-DE" i="1" dirty="0" err="1"/>
              <a:t>great</a:t>
            </a:r>
            <a:r>
              <a:rPr lang="de-DE" i="1" dirty="0"/>
              <a:t> </a:t>
            </a:r>
            <a:r>
              <a:rPr lang="de-DE" i="1" dirty="0" err="1"/>
              <a:t>future</a:t>
            </a:r>
            <a:r>
              <a:rPr lang="de-DE" i="1" dirty="0"/>
              <a:t> – </a:t>
            </a:r>
            <a:r>
              <a:rPr lang="de-DE" i="1" dirty="0" err="1"/>
              <a:t>we</a:t>
            </a:r>
            <a:r>
              <a:rPr lang="de-DE" i="1" dirty="0"/>
              <a:t> </a:t>
            </a:r>
            <a:r>
              <a:rPr lang="de-DE" i="1" dirty="0" err="1"/>
              <a:t>can</a:t>
            </a:r>
            <a:r>
              <a:rPr lang="de-DE" i="1" dirty="0"/>
              <a:t> </a:t>
            </a:r>
            <a:r>
              <a:rPr lang="de-DE" b="1" i="1" dirty="0" err="1"/>
              <a:t>arrange</a:t>
            </a:r>
            <a:r>
              <a:rPr lang="de-DE" i="1" dirty="0"/>
              <a:t> </a:t>
            </a:r>
            <a:r>
              <a:rPr lang="de-DE" i="1" dirty="0" err="1"/>
              <a:t>the</a:t>
            </a:r>
            <a:r>
              <a:rPr lang="de-DE" i="1" dirty="0"/>
              <a:t> </a:t>
            </a:r>
            <a:r>
              <a:rPr lang="de-DE" i="1" dirty="0" err="1"/>
              <a:t>atoms</a:t>
            </a:r>
            <a:r>
              <a:rPr lang="de-DE" i="1" dirty="0"/>
              <a:t> </a:t>
            </a:r>
            <a:r>
              <a:rPr lang="de-DE" i="1" dirty="0" err="1"/>
              <a:t>the</a:t>
            </a:r>
            <a:r>
              <a:rPr lang="de-DE" i="1" dirty="0"/>
              <a:t> </a:t>
            </a:r>
            <a:r>
              <a:rPr lang="de-DE" i="1" dirty="0" err="1"/>
              <a:t>way</a:t>
            </a:r>
            <a:r>
              <a:rPr lang="de-DE" i="1" dirty="0"/>
              <a:t> </a:t>
            </a:r>
            <a:r>
              <a:rPr lang="de-DE" i="1" dirty="0" err="1"/>
              <a:t>we</a:t>
            </a:r>
            <a:r>
              <a:rPr lang="de-DE" i="1" dirty="0"/>
              <a:t> </a:t>
            </a:r>
            <a:r>
              <a:rPr lang="de-DE" i="1" dirty="0" err="1"/>
              <a:t>want</a:t>
            </a:r>
            <a:r>
              <a:rPr lang="de-DE" i="1" dirty="0"/>
              <a:t>: </a:t>
            </a:r>
            <a:r>
              <a:rPr lang="de-DE" b="1" i="1" dirty="0" err="1"/>
              <a:t>the</a:t>
            </a:r>
            <a:r>
              <a:rPr lang="de-DE" b="1" i="1" dirty="0"/>
              <a:t> </a:t>
            </a:r>
            <a:r>
              <a:rPr lang="de-DE" b="1" i="1" dirty="0" err="1"/>
              <a:t>very</a:t>
            </a:r>
            <a:r>
              <a:rPr lang="de-DE" b="1" i="1" dirty="0"/>
              <a:t> </a:t>
            </a:r>
            <a:r>
              <a:rPr lang="de-DE" b="1" i="1" dirty="0" err="1"/>
              <a:t>atoms</a:t>
            </a:r>
            <a:r>
              <a:rPr lang="de-DE" i="1" dirty="0"/>
              <a:t>, all </a:t>
            </a:r>
            <a:r>
              <a:rPr lang="de-DE" i="1" dirty="0" err="1"/>
              <a:t>the</a:t>
            </a:r>
            <a:r>
              <a:rPr lang="de-DE" i="1" dirty="0"/>
              <a:t> </a:t>
            </a:r>
            <a:r>
              <a:rPr lang="de-DE" i="1" dirty="0" err="1"/>
              <a:t>way</a:t>
            </a:r>
            <a:r>
              <a:rPr lang="de-DE" i="1" dirty="0"/>
              <a:t> down!“</a:t>
            </a:r>
          </a:p>
          <a:p>
            <a:r>
              <a:rPr lang="de-DE" dirty="0"/>
              <a:t>He </a:t>
            </a:r>
            <a:r>
              <a:rPr lang="de-DE" dirty="0" err="1"/>
              <a:t>asserted</a:t>
            </a:r>
            <a:r>
              <a:rPr lang="de-DE" dirty="0"/>
              <a:t> </a:t>
            </a:r>
            <a:r>
              <a:rPr lang="de-DE" dirty="0" err="1"/>
              <a:t>that</a:t>
            </a:r>
            <a:r>
              <a:rPr lang="de-DE" dirty="0"/>
              <a:t>: </a:t>
            </a:r>
          </a:p>
          <a:p>
            <a:r>
              <a:rPr lang="de-DE" i="1" dirty="0"/>
              <a:t>„At </a:t>
            </a:r>
            <a:r>
              <a:rPr lang="de-DE" i="1" dirty="0" err="1"/>
              <a:t>the</a:t>
            </a:r>
            <a:r>
              <a:rPr lang="de-DE" i="1" dirty="0"/>
              <a:t> </a:t>
            </a:r>
            <a:r>
              <a:rPr lang="de-DE" i="1" dirty="0" err="1"/>
              <a:t>atomic</a:t>
            </a:r>
            <a:r>
              <a:rPr lang="de-DE" i="1" dirty="0"/>
              <a:t> </a:t>
            </a:r>
            <a:r>
              <a:rPr lang="de-DE" i="1" dirty="0" err="1"/>
              <a:t>level</a:t>
            </a:r>
            <a:r>
              <a:rPr lang="de-DE" i="1" dirty="0"/>
              <a:t>, </a:t>
            </a:r>
            <a:r>
              <a:rPr lang="de-DE" i="1" dirty="0" err="1"/>
              <a:t>we</a:t>
            </a:r>
            <a:r>
              <a:rPr lang="de-DE" i="1" dirty="0"/>
              <a:t> </a:t>
            </a:r>
            <a:r>
              <a:rPr lang="de-DE" i="1" dirty="0" err="1"/>
              <a:t>have</a:t>
            </a:r>
            <a:r>
              <a:rPr lang="de-DE" i="1" dirty="0"/>
              <a:t> </a:t>
            </a:r>
            <a:r>
              <a:rPr lang="de-DE" i="1" dirty="0" err="1"/>
              <a:t>new</a:t>
            </a:r>
            <a:r>
              <a:rPr lang="de-DE" i="1" dirty="0"/>
              <a:t> </a:t>
            </a:r>
            <a:r>
              <a:rPr lang="de-DE" i="1" dirty="0" err="1"/>
              <a:t>kinds</a:t>
            </a:r>
            <a:r>
              <a:rPr lang="de-DE" i="1" dirty="0"/>
              <a:t> </a:t>
            </a:r>
            <a:r>
              <a:rPr lang="de-DE" i="1" dirty="0" err="1"/>
              <a:t>of</a:t>
            </a:r>
            <a:r>
              <a:rPr lang="de-DE" i="1" dirty="0"/>
              <a:t> </a:t>
            </a:r>
            <a:r>
              <a:rPr lang="de-DE" i="1" dirty="0" err="1"/>
              <a:t>forces</a:t>
            </a:r>
            <a:r>
              <a:rPr lang="de-DE" i="1" dirty="0"/>
              <a:t> </a:t>
            </a:r>
            <a:r>
              <a:rPr lang="de-DE" i="1" dirty="0" err="1"/>
              <a:t>and</a:t>
            </a:r>
            <a:r>
              <a:rPr lang="de-DE" i="1" dirty="0"/>
              <a:t> </a:t>
            </a:r>
            <a:r>
              <a:rPr lang="de-DE" i="1" dirty="0" err="1"/>
              <a:t>new</a:t>
            </a:r>
            <a:r>
              <a:rPr lang="de-DE" i="1" dirty="0"/>
              <a:t> </a:t>
            </a:r>
            <a:r>
              <a:rPr lang="de-DE" i="1" dirty="0" err="1"/>
              <a:t>kinds</a:t>
            </a:r>
            <a:r>
              <a:rPr lang="de-DE" i="1" dirty="0"/>
              <a:t> </a:t>
            </a:r>
            <a:r>
              <a:rPr lang="de-DE" i="1" dirty="0" err="1"/>
              <a:t>of</a:t>
            </a:r>
            <a:r>
              <a:rPr lang="de-DE" i="1" dirty="0"/>
              <a:t> </a:t>
            </a:r>
            <a:r>
              <a:rPr lang="de-DE" i="1" dirty="0" err="1"/>
              <a:t>possibilities</a:t>
            </a:r>
            <a:r>
              <a:rPr lang="de-DE" i="1" dirty="0"/>
              <a:t>, </a:t>
            </a:r>
            <a:r>
              <a:rPr lang="de-DE" i="1" dirty="0" err="1"/>
              <a:t>new</a:t>
            </a:r>
            <a:r>
              <a:rPr lang="de-DE" i="1" dirty="0"/>
              <a:t> </a:t>
            </a:r>
            <a:r>
              <a:rPr lang="de-DE" i="1" dirty="0" err="1"/>
              <a:t>kinds</a:t>
            </a:r>
            <a:r>
              <a:rPr lang="de-DE" i="1" dirty="0"/>
              <a:t> </a:t>
            </a:r>
            <a:r>
              <a:rPr lang="de-DE" i="1" dirty="0" err="1"/>
              <a:t>of</a:t>
            </a:r>
            <a:r>
              <a:rPr lang="de-DE" i="1" dirty="0"/>
              <a:t> </a:t>
            </a:r>
            <a:r>
              <a:rPr lang="de-DE" i="1" dirty="0" err="1"/>
              <a:t>effects</a:t>
            </a:r>
            <a:r>
              <a:rPr lang="de-DE" i="1" dirty="0"/>
              <a:t>. The </a:t>
            </a:r>
            <a:r>
              <a:rPr lang="de-DE" i="1" dirty="0" err="1"/>
              <a:t>problems</a:t>
            </a:r>
            <a:r>
              <a:rPr lang="de-DE" i="1" dirty="0"/>
              <a:t> </a:t>
            </a:r>
            <a:r>
              <a:rPr lang="de-DE" i="1" dirty="0" err="1"/>
              <a:t>of</a:t>
            </a:r>
            <a:r>
              <a:rPr lang="de-DE" i="1" dirty="0"/>
              <a:t> </a:t>
            </a:r>
            <a:r>
              <a:rPr lang="de-DE" i="1" dirty="0" err="1"/>
              <a:t>manufacture</a:t>
            </a:r>
            <a:r>
              <a:rPr lang="de-DE" i="1" dirty="0"/>
              <a:t> </a:t>
            </a:r>
            <a:r>
              <a:rPr lang="de-DE" i="1" dirty="0" err="1"/>
              <a:t>and</a:t>
            </a:r>
            <a:r>
              <a:rPr lang="de-DE" i="1" dirty="0"/>
              <a:t> </a:t>
            </a:r>
            <a:r>
              <a:rPr lang="de-DE" i="1" dirty="0" err="1"/>
              <a:t>reproduction</a:t>
            </a:r>
            <a:r>
              <a:rPr lang="de-DE" i="1" dirty="0"/>
              <a:t> </a:t>
            </a:r>
            <a:r>
              <a:rPr lang="de-DE" i="1" dirty="0" err="1"/>
              <a:t>of</a:t>
            </a:r>
            <a:r>
              <a:rPr lang="de-DE" i="1" dirty="0"/>
              <a:t> </a:t>
            </a:r>
            <a:r>
              <a:rPr lang="de-DE" i="1" dirty="0" err="1"/>
              <a:t>materials</a:t>
            </a:r>
            <a:r>
              <a:rPr lang="de-DE" i="1" dirty="0"/>
              <a:t> will </a:t>
            </a:r>
            <a:r>
              <a:rPr lang="de-DE" i="1" dirty="0" err="1"/>
              <a:t>be</a:t>
            </a:r>
            <a:r>
              <a:rPr lang="de-DE" i="1" dirty="0"/>
              <a:t> </a:t>
            </a:r>
            <a:r>
              <a:rPr lang="de-DE" i="1" dirty="0" err="1"/>
              <a:t>quite</a:t>
            </a:r>
            <a:r>
              <a:rPr lang="de-DE" i="1" dirty="0"/>
              <a:t> different. </a:t>
            </a:r>
            <a:r>
              <a:rPr lang="de-DE" b="1" i="1" dirty="0"/>
              <a:t>The </a:t>
            </a:r>
            <a:r>
              <a:rPr lang="de-DE" b="1" i="1" dirty="0" err="1"/>
              <a:t>principles</a:t>
            </a:r>
            <a:r>
              <a:rPr lang="de-DE" b="1" i="1" dirty="0"/>
              <a:t> </a:t>
            </a:r>
            <a:r>
              <a:rPr lang="de-DE" b="1" i="1" dirty="0" err="1"/>
              <a:t>of</a:t>
            </a:r>
            <a:r>
              <a:rPr lang="de-DE" b="1" i="1" dirty="0"/>
              <a:t> </a:t>
            </a:r>
            <a:r>
              <a:rPr lang="de-DE" b="1" i="1" dirty="0" err="1"/>
              <a:t>physics</a:t>
            </a:r>
            <a:r>
              <a:rPr lang="de-DE" b="1" i="1" dirty="0"/>
              <a:t>, </a:t>
            </a:r>
            <a:r>
              <a:rPr lang="de-DE" b="1" i="1" dirty="0" err="1"/>
              <a:t>as</a:t>
            </a:r>
            <a:r>
              <a:rPr lang="de-DE" b="1" i="1" dirty="0"/>
              <a:t> </a:t>
            </a:r>
            <a:r>
              <a:rPr lang="de-DE" b="1" i="1" dirty="0" err="1"/>
              <a:t>far</a:t>
            </a:r>
            <a:r>
              <a:rPr lang="de-DE" b="1" i="1" dirty="0"/>
              <a:t> </a:t>
            </a:r>
            <a:r>
              <a:rPr lang="de-DE" b="1" i="1" dirty="0" err="1"/>
              <a:t>as</a:t>
            </a:r>
            <a:r>
              <a:rPr lang="de-DE" b="1" i="1" dirty="0"/>
              <a:t> I </a:t>
            </a:r>
            <a:r>
              <a:rPr lang="de-DE" b="1" i="1" dirty="0" err="1"/>
              <a:t>can</a:t>
            </a:r>
            <a:r>
              <a:rPr lang="de-DE" b="1" i="1" dirty="0"/>
              <a:t> </a:t>
            </a:r>
            <a:r>
              <a:rPr lang="de-DE" b="1" i="1" dirty="0" err="1"/>
              <a:t>see</a:t>
            </a:r>
            <a:r>
              <a:rPr lang="de-DE" b="1" i="1" dirty="0"/>
              <a:t>, do not </a:t>
            </a:r>
            <a:r>
              <a:rPr lang="de-DE" b="1" i="1" dirty="0" err="1"/>
              <a:t>speak</a:t>
            </a:r>
            <a:r>
              <a:rPr lang="de-DE" b="1" i="1" dirty="0"/>
              <a:t> </a:t>
            </a:r>
            <a:r>
              <a:rPr lang="de-DE" b="1" i="1" dirty="0" err="1"/>
              <a:t>against</a:t>
            </a:r>
            <a:r>
              <a:rPr lang="de-DE" b="1" i="1" dirty="0"/>
              <a:t> </a:t>
            </a:r>
            <a:r>
              <a:rPr lang="de-DE" b="1" i="1" dirty="0" err="1"/>
              <a:t>the</a:t>
            </a:r>
            <a:r>
              <a:rPr lang="de-DE" b="1" i="1" dirty="0"/>
              <a:t> </a:t>
            </a:r>
            <a:r>
              <a:rPr lang="de-DE" b="1" i="1" dirty="0" err="1"/>
              <a:t>possibility</a:t>
            </a:r>
            <a:r>
              <a:rPr lang="de-DE" b="1" i="1" dirty="0"/>
              <a:t> </a:t>
            </a:r>
            <a:r>
              <a:rPr lang="de-DE" b="1" i="1" dirty="0" err="1"/>
              <a:t>of</a:t>
            </a:r>
            <a:r>
              <a:rPr lang="de-DE" b="1" i="1" dirty="0"/>
              <a:t> </a:t>
            </a:r>
            <a:r>
              <a:rPr lang="de-DE" b="1" i="1" dirty="0" err="1"/>
              <a:t>maneuvering</a:t>
            </a:r>
            <a:r>
              <a:rPr lang="de-DE" b="1" i="1" dirty="0"/>
              <a:t> </a:t>
            </a:r>
            <a:r>
              <a:rPr lang="de-DE" b="1" i="1" dirty="0" err="1"/>
              <a:t>things</a:t>
            </a:r>
            <a:r>
              <a:rPr lang="de-DE" b="1" i="1" dirty="0"/>
              <a:t> </a:t>
            </a:r>
            <a:r>
              <a:rPr lang="de-DE" b="1" i="1" dirty="0" err="1"/>
              <a:t>atom</a:t>
            </a:r>
            <a:r>
              <a:rPr lang="de-DE" b="1" i="1" dirty="0"/>
              <a:t> </a:t>
            </a:r>
            <a:r>
              <a:rPr lang="de-DE" b="1" i="1" dirty="0" err="1"/>
              <a:t>by</a:t>
            </a:r>
            <a:r>
              <a:rPr lang="de-DE" b="1" i="1" dirty="0"/>
              <a:t> </a:t>
            </a:r>
            <a:r>
              <a:rPr lang="de-DE" b="1" i="1" dirty="0" err="1"/>
              <a:t>atom</a:t>
            </a:r>
            <a:r>
              <a:rPr lang="de-DE" i="1" dirty="0"/>
              <a:t>.“</a:t>
            </a:r>
            <a:endParaRPr lang="de-AT" i="1" dirty="0"/>
          </a:p>
          <a:p>
            <a:endParaRPr lang="de-DE" dirty="0"/>
          </a:p>
        </p:txBody>
      </p:sp>
      <p:sp>
        <p:nvSpPr>
          <p:cNvPr id="4" name="Textfeld 3">
            <a:extLst>
              <a:ext uri="{FF2B5EF4-FFF2-40B4-BE49-F238E27FC236}">
                <a16:creationId xmlns:a16="http://schemas.microsoft.com/office/drawing/2014/main" id="{7A3FE4D1-5F1C-384A-953C-6BEF614D95C5}"/>
              </a:ext>
            </a:extLst>
          </p:cNvPr>
          <p:cNvSpPr txBox="1"/>
          <p:nvPr/>
        </p:nvSpPr>
        <p:spPr>
          <a:xfrm>
            <a:off x="9491453" y="6492875"/>
            <a:ext cx="2633863" cy="369332"/>
          </a:xfrm>
          <a:prstGeom prst="rect">
            <a:avLst/>
          </a:prstGeom>
          <a:noFill/>
        </p:spPr>
        <p:txBody>
          <a:bodyPr wrap="none" rtlCol="0">
            <a:spAutoFit/>
          </a:bodyPr>
          <a:lstStyle/>
          <a:p>
            <a:r>
              <a:rPr lang="de-DE" dirty="0" err="1"/>
              <a:t>Overview</a:t>
            </a:r>
            <a:r>
              <a:rPr lang="de-DE" dirty="0"/>
              <a:t> </a:t>
            </a:r>
            <a:r>
              <a:rPr lang="de-DE" dirty="0" err="1"/>
              <a:t>of</a:t>
            </a:r>
            <a:r>
              <a:rPr lang="de-DE" dirty="0"/>
              <a:t> </a:t>
            </a:r>
            <a:r>
              <a:rPr lang="de-DE" dirty="0" err="1"/>
              <a:t>Nanorobotics</a:t>
            </a:r>
            <a:endParaRPr lang="de-DE" dirty="0"/>
          </a:p>
        </p:txBody>
      </p:sp>
    </p:spTree>
    <p:extLst>
      <p:ext uri="{BB962C8B-B14F-4D97-AF65-F5344CB8AC3E}">
        <p14:creationId xmlns:p14="http://schemas.microsoft.com/office/powerpoint/2010/main" val="14437514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4067D0F1-2480-8244-8B23-EBE929E5FF0E}"/>
              </a:ext>
            </a:extLst>
          </p:cNvPr>
          <p:cNvSpPr>
            <a:spLocks noGrp="1"/>
          </p:cNvSpPr>
          <p:nvPr>
            <p:ph type="title"/>
          </p:nvPr>
        </p:nvSpPr>
        <p:spPr>
          <a:xfrm>
            <a:off x="0" y="365125"/>
            <a:ext cx="12192000" cy="1325563"/>
          </a:xfrm>
        </p:spPr>
        <p:txBody>
          <a:bodyPr>
            <a:normAutofit/>
          </a:bodyPr>
          <a:lstStyle/>
          <a:p>
            <a:pPr algn="ctr"/>
            <a:r>
              <a:rPr lang="en" dirty="0"/>
              <a:t>End of Example</a:t>
            </a:r>
            <a:endParaRPr lang="de-DE" dirty="0"/>
          </a:p>
        </p:txBody>
      </p:sp>
    </p:spTree>
    <p:extLst>
      <p:ext uri="{BB962C8B-B14F-4D97-AF65-F5344CB8AC3E}">
        <p14:creationId xmlns:p14="http://schemas.microsoft.com/office/powerpoint/2010/main" val="84774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79B258EF-122D-B748-9054-2FC37156263C}"/>
              </a:ext>
            </a:extLst>
          </p:cNvPr>
          <p:cNvSpPr>
            <a:spLocks noGrp="1"/>
          </p:cNvSpPr>
          <p:nvPr>
            <p:ph idx="1"/>
          </p:nvPr>
        </p:nvSpPr>
        <p:spPr/>
        <p:txBody>
          <a:bodyPr>
            <a:normAutofit/>
          </a:bodyPr>
          <a:lstStyle/>
          <a:p>
            <a:pPr marL="0" indent="0">
              <a:buNone/>
            </a:pPr>
            <a:r>
              <a:rPr lang="en" b="1" dirty="0"/>
              <a:t>Nanorobotic manipulation </a:t>
            </a:r>
            <a:r>
              <a:rPr lang="en" dirty="0"/>
              <a:t>within the </a:t>
            </a:r>
            <a:r>
              <a:rPr lang="en" dirty="0" err="1"/>
              <a:t>nanolaboratory</a:t>
            </a:r>
            <a:r>
              <a:rPr lang="en" dirty="0"/>
              <a:t> has opened a new path for constructing </a:t>
            </a:r>
            <a:r>
              <a:rPr lang="en" dirty="0" err="1"/>
              <a:t>nanosystems</a:t>
            </a:r>
            <a:r>
              <a:rPr lang="en" dirty="0"/>
              <a:t> in 3-D space, and will create </a:t>
            </a:r>
            <a:r>
              <a:rPr lang="en" b="1" dirty="0"/>
              <a:t>opportunities for new </a:t>
            </a:r>
            <a:r>
              <a:rPr lang="en" b="1" dirty="0" err="1"/>
              <a:t>nanoinstrumentation</a:t>
            </a:r>
            <a:r>
              <a:rPr lang="en" b="1" dirty="0"/>
              <a:t> and nanofabrication processes</a:t>
            </a:r>
            <a:r>
              <a:rPr lang="en" dirty="0"/>
              <a:t>.</a:t>
            </a:r>
          </a:p>
        </p:txBody>
      </p:sp>
      <p:sp>
        <p:nvSpPr>
          <p:cNvPr id="4" name="Textfeld 3">
            <a:extLst>
              <a:ext uri="{FF2B5EF4-FFF2-40B4-BE49-F238E27FC236}">
                <a16:creationId xmlns:a16="http://schemas.microsoft.com/office/drawing/2014/main" id="{24E3FD49-0B5A-4543-AA8E-68DFD800F585}"/>
              </a:ext>
            </a:extLst>
          </p:cNvPr>
          <p:cNvSpPr txBox="1"/>
          <p:nvPr/>
        </p:nvSpPr>
        <p:spPr>
          <a:xfrm>
            <a:off x="8711367" y="6492875"/>
            <a:ext cx="3480633" cy="369332"/>
          </a:xfrm>
          <a:prstGeom prst="rect">
            <a:avLst/>
          </a:prstGeom>
          <a:noFill/>
        </p:spPr>
        <p:txBody>
          <a:bodyPr wrap="none" rtlCol="0">
            <a:spAutoFit/>
          </a:bodyPr>
          <a:lstStyle/>
          <a:p>
            <a:r>
              <a:rPr lang="de-AT" dirty="0" err="1"/>
              <a:t>Nanorobotic</a:t>
            </a:r>
            <a:r>
              <a:rPr lang="de-AT" dirty="0"/>
              <a:t> Manipulation Systems</a:t>
            </a:r>
            <a:endParaRPr lang="de-DE" dirty="0"/>
          </a:p>
        </p:txBody>
      </p:sp>
      <p:pic>
        <p:nvPicPr>
          <p:cNvPr id="5" name="Grafik 4">
            <a:extLst>
              <a:ext uri="{FF2B5EF4-FFF2-40B4-BE49-F238E27FC236}">
                <a16:creationId xmlns:a16="http://schemas.microsoft.com/office/drawing/2014/main" id="{4476CD11-3BAC-7C41-8645-D3380A6C3454}"/>
              </a:ext>
            </a:extLst>
          </p:cNvPr>
          <p:cNvPicPr>
            <a:picLocks noChangeAspect="1"/>
          </p:cNvPicPr>
          <p:nvPr/>
        </p:nvPicPr>
        <p:blipFill>
          <a:blip r:embed="rId2"/>
          <a:stretch>
            <a:fillRect/>
          </a:stretch>
        </p:blipFill>
        <p:spPr>
          <a:xfrm>
            <a:off x="4949132" y="3763168"/>
            <a:ext cx="1988115" cy="3014944"/>
          </a:xfrm>
          <a:prstGeom prst="rect">
            <a:avLst/>
          </a:prstGeom>
        </p:spPr>
      </p:pic>
      <p:pic>
        <p:nvPicPr>
          <p:cNvPr id="6" name="Grafik 5">
            <a:extLst>
              <a:ext uri="{FF2B5EF4-FFF2-40B4-BE49-F238E27FC236}">
                <a16:creationId xmlns:a16="http://schemas.microsoft.com/office/drawing/2014/main" id="{EAC2D34D-9679-6B46-B20F-01ADCFC846F0}"/>
              </a:ext>
            </a:extLst>
          </p:cNvPr>
          <p:cNvPicPr>
            <a:picLocks noChangeAspect="1"/>
          </p:cNvPicPr>
          <p:nvPr/>
        </p:nvPicPr>
        <p:blipFill>
          <a:blip r:embed="rId3"/>
          <a:stretch>
            <a:fillRect/>
          </a:stretch>
        </p:blipFill>
        <p:spPr>
          <a:xfrm>
            <a:off x="2587624" y="3763168"/>
            <a:ext cx="2081911" cy="3022129"/>
          </a:xfrm>
          <a:prstGeom prst="rect">
            <a:avLst/>
          </a:prstGeom>
        </p:spPr>
      </p:pic>
    </p:spTree>
    <p:extLst>
      <p:ext uri="{BB962C8B-B14F-4D97-AF65-F5344CB8AC3E}">
        <p14:creationId xmlns:p14="http://schemas.microsoft.com/office/powerpoint/2010/main" val="20295814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54F8F5-C1E4-904D-95D6-F9180C24A896}"/>
              </a:ext>
            </a:extLst>
          </p:cNvPr>
          <p:cNvSpPr>
            <a:spLocks noGrp="1"/>
          </p:cNvSpPr>
          <p:nvPr>
            <p:ph type="title"/>
          </p:nvPr>
        </p:nvSpPr>
        <p:spPr/>
        <p:txBody>
          <a:bodyPr/>
          <a:lstStyle/>
          <a:p>
            <a:pPr algn="ctr"/>
            <a:r>
              <a:rPr lang="de-AT" dirty="0"/>
              <a:t>4. </a:t>
            </a:r>
            <a:r>
              <a:rPr lang="de-AT" dirty="0" err="1"/>
              <a:t>Nanorobotic</a:t>
            </a:r>
            <a:r>
              <a:rPr lang="de-AT" dirty="0"/>
              <a:t> </a:t>
            </a:r>
            <a:r>
              <a:rPr lang="de-AT" dirty="0" err="1"/>
              <a:t>Assembly</a:t>
            </a:r>
            <a:endParaRPr lang="de-DE" dirty="0"/>
          </a:p>
        </p:txBody>
      </p:sp>
      <p:sp>
        <p:nvSpPr>
          <p:cNvPr id="3" name="Inhaltsplatzhalter 2">
            <a:extLst>
              <a:ext uri="{FF2B5EF4-FFF2-40B4-BE49-F238E27FC236}">
                <a16:creationId xmlns:a16="http://schemas.microsoft.com/office/drawing/2014/main" id="{789DD167-2523-A645-AA9E-C0E3F920BBC4}"/>
              </a:ext>
            </a:extLst>
          </p:cNvPr>
          <p:cNvSpPr>
            <a:spLocks noGrp="1"/>
          </p:cNvSpPr>
          <p:nvPr>
            <p:ph idx="1"/>
          </p:nvPr>
        </p:nvSpPr>
        <p:spPr/>
        <p:txBody>
          <a:bodyPr/>
          <a:lstStyle/>
          <a:p>
            <a:r>
              <a:rPr lang="de-DE" dirty="0">
                <a:hlinkClick r:id="rId2"/>
              </a:rPr>
              <a:t>https://www.nanotechnik.com/nanomanipulation.html</a:t>
            </a:r>
            <a:r>
              <a:rPr lang="de-DE" dirty="0"/>
              <a:t> </a:t>
            </a:r>
          </a:p>
        </p:txBody>
      </p:sp>
      <p:sp>
        <p:nvSpPr>
          <p:cNvPr id="4" name="Textfeld 3">
            <a:extLst>
              <a:ext uri="{FF2B5EF4-FFF2-40B4-BE49-F238E27FC236}">
                <a16:creationId xmlns:a16="http://schemas.microsoft.com/office/drawing/2014/main" id="{24B16236-D103-664D-A899-A3E58D1260F6}"/>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spTree>
    <p:extLst>
      <p:ext uri="{BB962C8B-B14F-4D97-AF65-F5344CB8AC3E}">
        <p14:creationId xmlns:p14="http://schemas.microsoft.com/office/powerpoint/2010/main" val="35346953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FB0395-99EA-0F47-A1FE-66E67EC0AC4B}"/>
              </a:ext>
            </a:extLst>
          </p:cNvPr>
          <p:cNvSpPr>
            <a:spLocks noGrp="1"/>
          </p:cNvSpPr>
          <p:nvPr>
            <p:ph type="title"/>
          </p:nvPr>
        </p:nvSpPr>
        <p:spPr/>
        <p:txBody>
          <a:bodyPr/>
          <a:lstStyle/>
          <a:p>
            <a:pPr algn="ctr"/>
            <a:r>
              <a:rPr lang="de-AT" dirty="0" err="1"/>
              <a:t>Overview</a:t>
            </a:r>
            <a:endParaRPr lang="de-DE" dirty="0"/>
          </a:p>
        </p:txBody>
      </p:sp>
      <p:sp>
        <p:nvSpPr>
          <p:cNvPr id="3" name="Inhaltsplatzhalter 2">
            <a:extLst>
              <a:ext uri="{FF2B5EF4-FFF2-40B4-BE49-F238E27FC236}">
                <a16:creationId xmlns:a16="http://schemas.microsoft.com/office/drawing/2014/main" id="{21A4C2C1-7924-0B42-9E41-A2C6F103BF94}"/>
              </a:ext>
            </a:extLst>
          </p:cNvPr>
          <p:cNvSpPr>
            <a:spLocks noGrp="1"/>
          </p:cNvSpPr>
          <p:nvPr>
            <p:ph idx="1"/>
          </p:nvPr>
        </p:nvSpPr>
        <p:spPr/>
        <p:txBody>
          <a:bodyPr/>
          <a:lstStyle/>
          <a:p>
            <a:r>
              <a:rPr lang="de-DE" b="1" dirty="0"/>
              <a:t>Nanomanipulation</a:t>
            </a:r>
            <a:r>
              <a:rPr lang="de-DE" dirty="0"/>
              <a:t> </a:t>
            </a:r>
            <a:r>
              <a:rPr lang="de-DE" dirty="0" err="1"/>
              <a:t>is</a:t>
            </a:r>
            <a:r>
              <a:rPr lang="de-DE" dirty="0"/>
              <a:t> a </a:t>
            </a:r>
            <a:r>
              <a:rPr lang="de-DE" b="1" dirty="0"/>
              <a:t>promising </a:t>
            </a:r>
            <a:r>
              <a:rPr lang="de-DE" b="1" dirty="0" err="1"/>
              <a:t>strategy</a:t>
            </a:r>
            <a:r>
              <a:rPr lang="de-DE" b="1" dirty="0"/>
              <a:t> </a:t>
            </a:r>
            <a:r>
              <a:rPr lang="de-DE" dirty="0" err="1"/>
              <a:t>for</a:t>
            </a:r>
            <a:r>
              <a:rPr lang="de-DE" dirty="0"/>
              <a:t> </a:t>
            </a:r>
            <a:r>
              <a:rPr lang="de-DE" dirty="0" err="1"/>
              <a:t>nanoassembly</a:t>
            </a:r>
            <a:r>
              <a:rPr lang="de-DE" dirty="0"/>
              <a:t>. </a:t>
            </a:r>
          </a:p>
          <a:p>
            <a:r>
              <a:rPr lang="de-DE" b="1" dirty="0"/>
              <a:t>Key </a:t>
            </a:r>
            <a:r>
              <a:rPr lang="de-DE" b="1" dirty="0" err="1"/>
              <a:t>techniques</a:t>
            </a:r>
            <a:r>
              <a:rPr lang="de-DE" b="1" dirty="0"/>
              <a:t> </a:t>
            </a:r>
            <a:r>
              <a:rPr lang="de-DE" dirty="0" err="1"/>
              <a:t>for</a:t>
            </a:r>
            <a:r>
              <a:rPr lang="de-DE" dirty="0"/>
              <a:t> </a:t>
            </a:r>
            <a:r>
              <a:rPr lang="de-DE" dirty="0" err="1"/>
              <a:t>nanoassembly</a:t>
            </a:r>
            <a:r>
              <a:rPr lang="de-DE" dirty="0"/>
              <a:t> </a:t>
            </a:r>
            <a:r>
              <a:rPr lang="de-DE" dirty="0" err="1"/>
              <a:t>include</a:t>
            </a:r>
            <a:r>
              <a:rPr lang="de-DE" dirty="0"/>
              <a:t> </a:t>
            </a:r>
            <a:r>
              <a:rPr lang="de-DE" dirty="0" err="1"/>
              <a:t>the</a:t>
            </a:r>
            <a:r>
              <a:rPr lang="de-DE" dirty="0"/>
              <a:t> </a:t>
            </a:r>
            <a:r>
              <a:rPr lang="de-DE" b="1" dirty="0" err="1"/>
              <a:t>structuring</a:t>
            </a:r>
            <a:r>
              <a:rPr lang="de-DE" b="1" dirty="0"/>
              <a:t> </a:t>
            </a:r>
            <a:r>
              <a:rPr lang="de-DE" b="1" dirty="0" err="1"/>
              <a:t>and</a:t>
            </a:r>
            <a:r>
              <a:rPr lang="de-DE" b="1" dirty="0"/>
              <a:t> </a:t>
            </a:r>
            <a:r>
              <a:rPr lang="de-DE" b="1" dirty="0" err="1"/>
              <a:t>characterization</a:t>
            </a:r>
            <a:r>
              <a:rPr lang="de-DE" b="1" dirty="0"/>
              <a:t> </a:t>
            </a:r>
            <a:r>
              <a:rPr lang="de-DE" b="1" dirty="0" err="1"/>
              <a:t>of</a:t>
            </a:r>
            <a:r>
              <a:rPr lang="de-DE" b="1" dirty="0"/>
              <a:t> </a:t>
            </a:r>
            <a:r>
              <a:rPr lang="de-DE" b="1" dirty="0" err="1"/>
              <a:t>nanobuilding</a:t>
            </a:r>
            <a:r>
              <a:rPr lang="de-DE" b="1" dirty="0"/>
              <a:t> </a:t>
            </a:r>
            <a:r>
              <a:rPr lang="de-DE" b="1" dirty="0" err="1"/>
              <a:t>blocks</a:t>
            </a:r>
            <a:r>
              <a:rPr lang="de-DE" dirty="0"/>
              <a:t>, </a:t>
            </a:r>
            <a:r>
              <a:rPr lang="de-DE" dirty="0" err="1"/>
              <a:t>the</a:t>
            </a:r>
            <a:r>
              <a:rPr lang="de-DE" dirty="0"/>
              <a:t> </a:t>
            </a:r>
            <a:r>
              <a:rPr lang="de-DE" b="1" dirty="0" err="1"/>
              <a:t>positioning</a:t>
            </a:r>
            <a:r>
              <a:rPr lang="de-DE" b="1" dirty="0"/>
              <a:t> </a:t>
            </a:r>
            <a:r>
              <a:rPr lang="de-DE" b="1" dirty="0" err="1"/>
              <a:t>and</a:t>
            </a:r>
            <a:r>
              <a:rPr lang="de-DE" b="1" dirty="0"/>
              <a:t> </a:t>
            </a:r>
            <a:r>
              <a:rPr lang="de-DE" b="1" dirty="0" err="1"/>
              <a:t>orientation</a:t>
            </a:r>
            <a:r>
              <a:rPr lang="de-DE" b="1" dirty="0"/>
              <a:t> </a:t>
            </a:r>
            <a:r>
              <a:rPr lang="de-DE" b="1" dirty="0" err="1"/>
              <a:t>control</a:t>
            </a:r>
            <a:r>
              <a:rPr lang="de-DE" b="1" dirty="0"/>
              <a:t> </a:t>
            </a:r>
            <a:r>
              <a:rPr lang="de-DE" b="1" dirty="0" err="1"/>
              <a:t>of</a:t>
            </a:r>
            <a:r>
              <a:rPr lang="de-DE" b="1" dirty="0"/>
              <a:t> </a:t>
            </a:r>
            <a:r>
              <a:rPr lang="de-DE" b="1" dirty="0" err="1"/>
              <a:t>the</a:t>
            </a:r>
            <a:r>
              <a:rPr lang="de-DE" b="1" dirty="0"/>
              <a:t> </a:t>
            </a:r>
            <a:r>
              <a:rPr lang="de-DE" b="1" dirty="0" err="1"/>
              <a:t>building</a:t>
            </a:r>
            <a:r>
              <a:rPr lang="de-DE" b="1" dirty="0"/>
              <a:t> </a:t>
            </a:r>
            <a:r>
              <a:rPr lang="de-DE" b="1" dirty="0" err="1"/>
              <a:t>blocks</a:t>
            </a:r>
            <a:r>
              <a:rPr lang="de-DE" dirty="0"/>
              <a:t> </a:t>
            </a:r>
            <a:r>
              <a:rPr lang="de-DE" dirty="0" err="1"/>
              <a:t>with</a:t>
            </a:r>
            <a:r>
              <a:rPr lang="de-DE" dirty="0"/>
              <a:t> nanometer-</a:t>
            </a:r>
            <a:r>
              <a:rPr lang="de-DE" dirty="0" err="1"/>
              <a:t>scale</a:t>
            </a:r>
            <a:r>
              <a:rPr lang="de-DE" dirty="0"/>
              <a:t> </a:t>
            </a:r>
            <a:r>
              <a:rPr lang="de-DE" dirty="0" err="1"/>
              <a:t>resolution</a:t>
            </a:r>
            <a:r>
              <a:rPr lang="de-DE" dirty="0"/>
              <a:t>, </a:t>
            </a:r>
            <a:r>
              <a:rPr lang="de-DE" dirty="0" err="1"/>
              <a:t>and</a:t>
            </a:r>
            <a:r>
              <a:rPr lang="de-DE" dirty="0"/>
              <a:t> </a:t>
            </a:r>
            <a:r>
              <a:rPr lang="de-DE" b="1" dirty="0" err="1"/>
              <a:t>effective</a:t>
            </a:r>
            <a:r>
              <a:rPr lang="de-DE" b="1" dirty="0"/>
              <a:t> </a:t>
            </a:r>
            <a:r>
              <a:rPr lang="de-DE" b="1" dirty="0" err="1"/>
              <a:t>connection</a:t>
            </a:r>
            <a:r>
              <a:rPr lang="de-DE" b="1" dirty="0"/>
              <a:t> </a:t>
            </a:r>
            <a:r>
              <a:rPr lang="de-DE" b="1" dirty="0" err="1"/>
              <a:t>techniques</a:t>
            </a:r>
            <a:r>
              <a:rPr lang="de-DE" dirty="0"/>
              <a:t>. </a:t>
            </a:r>
          </a:p>
          <a:p>
            <a:r>
              <a:rPr lang="de-DE" dirty="0" err="1"/>
              <a:t>Nanorobotic</a:t>
            </a:r>
            <a:r>
              <a:rPr lang="de-DE" dirty="0"/>
              <a:t> </a:t>
            </a:r>
            <a:r>
              <a:rPr lang="de-DE" dirty="0" err="1"/>
              <a:t>manipulations</a:t>
            </a:r>
            <a:r>
              <a:rPr lang="de-DE" dirty="0"/>
              <a:t>, </a:t>
            </a:r>
            <a:r>
              <a:rPr lang="de-DE" dirty="0" err="1"/>
              <a:t>which</a:t>
            </a:r>
            <a:r>
              <a:rPr lang="de-DE" dirty="0"/>
              <a:t> </a:t>
            </a:r>
            <a:r>
              <a:rPr lang="de-DE" dirty="0" err="1"/>
              <a:t>is</a:t>
            </a:r>
            <a:r>
              <a:rPr lang="de-DE" dirty="0"/>
              <a:t> </a:t>
            </a:r>
            <a:r>
              <a:rPr lang="de-DE" dirty="0" err="1"/>
              <a:t>characterized</a:t>
            </a:r>
            <a:r>
              <a:rPr lang="de-DE" dirty="0"/>
              <a:t> </a:t>
            </a:r>
            <a:r>
              <a:rPr lang="de-DE" dirty="0" err="1"/>
              <a:t>by</a:t>
            </a:r>
            <a:r>
              <a:rPr lang="de-DE" dirty="0"/>
              <a:t> multiple DOFs </a:t>
            </a:r>
            <a:r>
              <a:rPr lang="de-DE" dirty="0" err="1"/>
              <a:t>with</a:t>
            </a:r>
            <a:r>
              <a:rPr lang="de-DE" dirty="0"/>
              <a:t> </a:t>
            </a:r>
            <a:r>
              <a:rPr lang="de-DE" dirty="0" err="1"/>
              <a:t>both</a:t>
            </a:r>
            <a:r>
              <a:rPr lang="de-DE" dirty="0"/>
              <a:t> </a:t>
            </a:r>
            <a:r>
              <a:rPr lang="de-DE" dirty="0" err="1"/>
              <a:t>position</a:t>
            </a:r>
            <a:r>
              <a:rPr lang="de-DE" dirty="0"/>
              <a:t> </a:t>
            </a:r>
            <a:r>
              <a:rPr lang="de-DE" dirty="0" err="1"/>
              <a:t>and</a:t>
            </a:r>
            <a:r>
              <a:rPr lang="de-DE" dirty="0"/>
              <a:t> </a:t>
            </a:r>
            <a:r>
              <a:rPr lang="de-DE" dirty="0" err="1"/>
              <a:t>orientation</a:t>
            </a:r>
            <a:r>
              <a:rPr lang="de-DE" dirty="0"/>
              <a:t> </a:t>
            </a:r>
            <a:r>
              <a:rPr lang="de-DE" dirty="0" err="1"/>
              <a:t>controls</a:t>
            </a:r>
            <a:r>
              <a:rPr lang="de-DE" dirty="0"/>
              <a:t>, </a:t>
            </a:r>
            <a:r>
              <a:rPr lang="de-DE" dirty="0" err="1"/>
              <a:t>independently</a:t>
            </a:r>
            <a:r>
              <a:rPr lang="de-DE" dirty="0"/>
              <a:t> </a:t>
            </a:r>
            <a:r>
              <a:rPr lang="de-DE" dirty="0" err="1"/>
              <a:t>actuated</a:t>
            </a:r>
            <a:r>
              <a:rPr lang="de-DE" dirty="0"/>
              <a:t> multi-</a:t>
            </a:r>
            <a:r>
              <a:rPr lang="de-DE" dirty="0" err="1"/>
              <a:t>probes</a:t>
            </a:r>
            <a:r>
              <a:rPr lang="de-DE" dirty="0"/>
              <a:t>, </a:t>
            </a:r>
            <a:r>
              <a:rPr lang="de-DE" dirty="0" err="1"/>
              <a:t>and</a:t>
            </a:r>
            <a:r>
              <a:rPr lang="de-DE" dirty="0"/>
              <a:t> a real-time </a:t>
            </a:r>
            <a:r>
              <a:rPr lang="de-DE" dirty="0" err="1"/>
              <a:t>observation</a:t>
            </a:r>
            <a:r>
              <a:rPr lang="de-DE" dirty="0"/>
              <a:t> </a:t>
            </a:r>
            <a:r>
              <a:rPr lang="de-DE" dirty="0" err="1"/>
              <a:t>system</a:t>
            </a:r>
            <a:r>
              <a:rPr lang="de-DE" dirty="0"/>
              <a:t>, </a:t>
            </a:r>
            <a:r>
              <a:rPr lang="de-DE" dirty="0" err="1"/>
              <a:t>have</a:t>
            </a:r>
            <a:r>
              <a:rPr lang="de-DE" dirty="0"/>
              <a:t> </a:t>
            </a:r>
            <a:r>
              <a:rPr lang="de-DE" dirty="0" err="1"/>
              <a:t>been</a:t>
            </a:r>
            <a:r>
              <a:rPr lang="de-DE" dirty="0"/>
              <a:t> </a:t>
            </a:r>
            <a:r>
              <a:rPr lang="de-DE" dirty="0" err="1"/>
              <a:t>shown</a:t>
            </a:r>
            <a:r>
              <a:rPr lang="de-DE" dirty="0"/>
              <a:t> </a:t>
            </a:r>
            <a:r>
              <a:rPr lang="de-DE" dirty="0" err="1"/>
              <a:t>to</a:t>
            </a:r>
            <a:r>
              <a:rPr lang="de-DE" dirty="0"/>
              <a:t> </a:t>
            </a:r>
            <a:r>
              <a:rPr lang="de-DE" dirty="0" err="1"/>
              <a:t>be</a:t>
            </a:r>
            <a:r>
              <a:rPr lang="de-DE" dirty="0"/>
              <a:t> </a:t>
            </a:r>
            <a:r>
              <a:rPr lang="de-DE" dirty="0" err="1"/>
              <a:t>effective</a:t>
            </a:r>
            <a:r>
              <a:rPr lang="de-DE" dirty="0"/>
              <a:t> </a:t>
            </a:r>
            <a:r>
              <a:rPr lang="de-DE" dirty="0" err="1"/>
              <a:t>for</a:t>
            </a:r>
            <a:r>
              <a:rPr lang="de-DE" dirty="0"/>
              <a:t> </a:t>
            </a:r>
            <a:r>
              <a:rPr lang="de-DE" dirty="0" err="1"/>
              <a:t>assembling</a:t>
            </a:r>
            <a:r>
              <a:rPr lang="de-DE" dirty="0"/>
              <a:t> </a:t>
            </a:r>
            <a:r>
              <a:rPr lang="de-DE" dirty="0" err="1"/>
              <a:t>nanotube-based</a:t>
            </a:r>
            <a:r>
              <a:rPr lang="de-DE" dirty="0"/>
              <a:t> </a:t>
            </a:r>
            <a:r>
              <a:rPr lang="de-DE" dirty="0" err="1"/>
              <a:t>devices</a:t>
            </a:r>
            <a:r>
              <a:rPr lang="de-DE" dirty="0"/>
              <a:t> in 3-D </a:t>
            </a:r>
            <a:r>
              <a:rPr lang="de-DE" dirty="0" err="1"/>
              <a:t>space</a:t>
            </a:r>
            <a:r>
              <a:rPr lang="de-DE" dirty="0"/>
              <a:t>. </a:t>
            </a:r>
            <a:endParaRPr lang="de-AT" dirty="0"/>
          </a:p>
          <a:p>
            <a:endParaRPr lang="de-DE" dirty="0"/>
          </a:p>
        </p:txBody>
      </p:sp>
      <p:sp>
        <p:nvSpPr>
          <p:cNvPr id="4" name="Textfeld 3">
            <a:extLst>
              <a:ext uri="{FF2B5EF4-FFF2-40B4-BE49-F238E27FC236}">
                <a16:creationId xmlns:a16="http://schemas.microsoft.com/office/drawing/2014/main" id="{02409E8A-843A-EC4C-AC1E-D685CAC1ECF8}"/>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spTree>
    <p:extLst>
      <p:ext uri="{BB962C8B-B14F-4D97-AF65-F5344CB8AC3E}">
        <p14:creationId xmlns:p14="http://schemas.microsoft.com/office/powerpoint/2010/main" val="11449927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390F7725-A2AB-0A43-ADFF-B579F054EBD2}"/>
              </a:ext>
            </a:extLst>
          </p:cNvPr>
          <p:cNvSpPr>
            <a:spLocks noGrp="1"/>
          </p:cNvSpPr>
          <p:nvPr>
            <p:ph idx="1"/>
          </p:nvPr>
        </p:nvSpPr>
        <p:spPr/>
        <p:txBody>
          <a:bodyPr/>
          <a:lstStyle/>
          <a:p>
            <a:r>
              <a:rPr lang="de-DE" dirty="0"/>
              <a:t>The well-</a:t>
            </a:r>
            <a:r>
              <a:rPr lang="de-DE" dirty="0" err="1"/>
              <a:t>defined</a:t>
            </a:r>
            <a:r>
              <a:rPr lang="de-DE" dirty="0"/>
              <a:t> geometries, </a:t>
            </a:r>
            <a:r>
              <a:rPr lang="de-DE" dirty="0" err="1"/>
              <a:t>exceptional</a:t>
            </a:r>
            <a:r>
              <a:rPr lang="de-DE" dirty="0"/>
              <a:t> </a:t>
            </a:r>
            <a:r>
              <a:rPr lang="de-DE" dirty="0" err="1"/>
              <a:t>mechanical</a:t>
            </a:r>
            <a:r>
              <a:rPr lang="de-DE" dirty="0"/>
              <a:t> </a:t>
            </a:r>
            <a:r>
              <a:rPr lang="de-DE" dirty="0" err="1"/>
              <a:t>properties</a:t>
            </a:r>
            <a:r>
              <a:rPr lang="de-DE" dirty="0"/>
              <a:t>, </a:t>
            </a:r>
            <a:r>
              <a:rPr lang="de-DE" dirty="0" err="1"/>
              <a:t>and</a:t>
            </a:r>
            <a:r>
              <a:rPr lang="de-DE" dirty="0"/>
              <a:t> </a:t>
            </a:r>
            <a:r>
              <a:rPr lang="de-DE" dirty="0" err="1"/>
              <a:t>extraordinary</a:t>
            </a:r>
            <a:r>
              <a:rPr lang="de-DE" dirty="0"/>
              <a:t> </a:t>
            </a:r>
            <a:r>
              <a:rPr lang="de-DE" dirty="0" err="1"/>
              <a:t>electric</a:t>
            </a:r>
            <a:r>
              <a:rPr lang="de-DE" dirty="0"/>
              <a:t> </a:t>
            </a:r>
            <a:r>
              <a:rPr lang="de-DE" dirty="0" err="1"/>
              <a:t>characteristics</a:t>
            </a:r>
            <a:r>
              <a:rPr lang="de-DE" dirty="0"/>
              <a:t>, </a:t>
            </a:r>
            <a:r>
              <a:rPr lang="de-DE" dirty="0" err="1"/>
              <a:t>among</a:t>
            </a:r>
            <a:r>
              <a:rPr lang="de-DE" dirty="0"/>
              <a:t> </a:t>
            </a:r>
            <a:r>
              <a:rPr lang="de-DE" dirty="0" err="1"/>
              <a:t>other</a:t>
            </a:r>
            <a:r>
              <a:rPr lang="de-DE" dirty="0"/>
              <a:t> </a:t>
            </a:r>
            <a:r>
              <a:rPr lang="de-DE" dirty="0" err="1"/>
              <a:t>outstanding</a:t>
            </a:r>
            <a:r>
              <a:rPr lang="de-DE" dirty="0"/>
              <a:t> </a:t>
            </a:r>
            <a:r>
              <a:rPr lang="de-DE" dirty="0" err="1"/>
              <a:t>physical</a:t>
            </a:r>
            <a:r>
              <a:rPr lang="de-DE" dirty="0"/>
              <a:t> </a:t>
            </a:r>
            <a:r>
              <a:rPr lang="de-DE" dirty="0" err="1"/>
              <a:t>properties</a:t>
            </a:r>
            <a:r>
              <a:rPr lang="de-DE" dirty="0"/>
              <a:t> </a:t>
            </a:r>
            <a:r>
              <a:rPr lang="de-DE" dirty="0" err="1"/>
              <a:t>of</a:t>
            </a:r>
            <a:r>
              <a:rPr lang="de-DE" dirty="0"/>
              <a:t> </a:t>
            </a:r>
            <a:r>
              <a:rPr lang="de-DE" b="1" dirty="0"/>
              <a:t>Carbon </a:t>
            </a:r>
            <a:r>
              <a:rPr lang="de-DE" b="1" dirty="0" err="1"/>
              <a:t>Nanotubes</a:t>
            </a:r>
            <a:r>
              <a:rPr lang="de-DE" dirty="0"/>
              <a:t> (CNTs) </a:t>
            </a:r>
            <a:r>
              <a:rPr lang="de-DE" dirty="0" err="1"/>
              <a:t>qualify</a:t>
            </a:r>
            <a:r>
              <a:rPr lang="de-DE" dirty="0"/>
              <a:t> </a:t>
            </a:r>
            <a:r>
              <a:rPr lang="de-DE" dirty="0" err="1"/>
              <a:t>them</a:t>
            </a:r>
            <a:r>
              <a:rPr lang="de-DE" dirty="0"/>
              <a:t> </a:t>
            </a:r>
            <a:r>
              <a:rPr lang="de-DE" dirty="0" err="1"/>
              <a:t>for</a:t>
            </a:r>
            <a:r>
              <a:rPr lang="de-DE" dirty="0"/>
              <a:t> </a:t>
            </a:r>
            <a:r>
              <a:rPr lang="de-DE" b="1" dirty="0" err="1"/>
              <a:t>many</a:t>
            </a:r>
            <a:r>
              <a:rPr lang="de-DE" b="1" dirty="0"/>
              <a:t> potential </a:t>
            </a:r>
            <a:r>
              <a:rPr lang="de-DE" b="1" dirty="0" err="1"/>
              <a:t>applications</a:t>
            </a:r>
            <a:r>
              <a:rPr lang="de-DE" dirty="0"/>
              <a:t>, </a:t>
            </a:r>
            <a:r>
              <a:rPr lang="de-DE" dirty="0" err="1"/>
              <a:t>especially</a:t>
            </a:r>
            <a:r>
              <a:rPr lang="de-DE" dirty="0"/>
              <a:t> in </a:t>
            </a:r>
            <a:r>
              <a:rPr lang="de-DE" dirty="0" err="1"/>
              <a:t>nanoelectronics</a:t>
            </a:r>
            <a:r>
              <a:rPr lang="de-DE" dirty="0"/>
              <a:t>, NEMS, </a:t>
            </a:r>
            <a:r>
              <a:rPr lang="de-DE" dirty="0" err="1"/>
              <a:t>and</a:t>
            </a:r>
            <a:r>
              <a:rPr lang="de-DE" dirty="0"/>
              <a:t> </a:t>
            </a:r>
            <a:r>
              <a:rPr lang="de-DE" dirty="0" err="1"/>
              <a:t>other</a:t>
            </a:r>
            <a:r>
              <a:rPr lang="de-DE" dirty="0"/>
              <a:t> </a:t>
            </a:r>
            <a:r>
              <a:rPr lang="de-DE" dirty="0" err="1"/>
              <a:t>nanodevices</a:t>
            </a:r>
            <a:r>
              <a:rPr lang="de-DE" dirty="0"/>
              <a:t>. </a:t>
            </a:r>
            <a:endParaRPr lang="de-AT" dirty="0"/>
          </a:p>
          <a:p>
            <a:endParaRPr lang="de-DE" dirty="0"/>
          </a:p>
        </p:txBody>
      </p:sp>
      <p:sp>
        <p:nvSpPr>
          <p:cNvPr id="4" name="Textfeld 3">
            <a:extLst>
              <a:ext uri="{FF2B5EF4-FFF2-40B4-BE49-F238E27FC236}">
                <a16:creationId xmlns:a16="http://schemas.microsoft.com/office/drawing/2014/main" id="{5739B914-0B13-8D43-B570-EC910223591D}"/>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pic>
        <p:nvPicPr>
          <p:cNvPr id="5" name="Grafik 4">
            <a:extLst>
              <a:ext uri="{FF2B5EF4-FFF2-40B4-BE49-F238E27FC236}">
                <a16:creationId xmlns:a16="http://schemas.microsoft.com/office/drawing/2014/main" id="{905AEF57-3B9A-6444-9F2C-E0E74B0B9430}"/>
              </a:ext>
            </a:extLst>
          </p:cNvPr>
          <p:cNvPicPr>
            <a:picLocks noChangeAspect="1"/>
          </p:cNvPicPr>
          <p:nvPr/>
        </p:nvPicPr>
        <p:blipFill>
          <a:blip r:embed="rId2"/>
          <a:stretch>
            <a:fillRect/>
          </a:stretch>
        </p:blipFill>
        <p:spPr>
          <a:xfrm>
            <a:off x="3929380" y="4040982"/>
            <a:ext cx="2544572" cy="2544572"/>
          </a:xfrm>
          <a:prstGeom prst="rect">
            <a:avLst/>
          </a:prstGeom>
        </p:spPr>
      </p:pic>
      <p:sp>
        <p:nvSpPr>
          <p:cNvPr id="6" name="Textfeld 5">
            <a:extLst>
              <a:ext uri="{FF2B5EF4-FFF2-40B4-BE49-F238E27FC236}">
                <a16:creationId xmlns:a16="http://schemas.microsoft.com/office/drawing/2014/main" id="{20AEF729-3FAB-2948-A473-633486372C2D}"/>
              </a:ext>
            </a:extLst>
          </p:cNvPr>
          <p:cNvSpPr txBox="1"/>
          <p:nvPr/>
        </p:nvSpPr>
        <p:spPr>
          <a:xfrm>
            <a:off x="0" y="6169709"/>
            <a:ext cx="2836546" cy="646331"/>
          </a:xfrm>
          <a:prstGeom prst="rect">
            <a:avLst/>
          </a:prstGeom>
          <a:noFill/>
        </p:spPr>
        <p:txBody>
          <a:bodyPr wrap="none" rtlCol="0">
            <a:spAutoFit/>
          </a:bodyPr>
          <a:lstStyle/>
          <a:p>
            <a:r>
              <a:rPr lang="de-DE" dirty="0">
                <a:hlinkClick r:id="rId3"/>
              </a:rPr>
              <a:t>http://www.weizmann.ac.il/</a:t>
            </a:r>
            <a:endParaRPr lang="de-DE" dirty="0"/>
          </a:p>
          <a:p>
            <a:r>
              <a:rPr lang="de-DE" dirty="0" err="1"/>
              <a:t>materials</a:t>
            </a:r>
            <a:r>
              <a:rPr lang="de-DE" dirty="0"/>
              <a:t>/</a:t>
            </a:r>
            <a:r>
              <a:rPr lang="de-DE" dirty="0" err="1"/>
              <a:t>ernesto</a:t>
            </a:r>
            <a:r>
              <a:rPr lang="de-DE" dirty="0"/>
              <a:t>/res3.html</a:t>
            </a:r>
          </a:p>
        </p:txBody>
      </p:sp>
      <p:sp>
        <p:nvSpPr>
          <p:cNvPr id="7" name="Textfeld 6">
            <a:extLst>
              <a:ext uri="{FF2B5EF4-FFF2-40B4-BE49-F238E27FC236}">
                <a16:creationId xmlns:a16="http://schemas.microsoft.com/office/drawing/2014/main" id="{0CADAA87-9C11-B74E-B060-E19BD9864CD7}"/>
              </a:ext>
            </a:extLst>
          </p:cNvPr>
          <p:cNvSpPr txBox="1"/>
          <p:nvPr/>
        </p:nvSpPr>
        <p:spPr>
          <a:xfrm>
            <a:off x="7046977" y="4486656"/>
            <a:ext cx="4815839" cy="1754326"/>
          </a:xfrm>
          <a:prstGeom prst="rect">
            <a:avLst/>
          </a:prstGeom>
          <a:noFill/>
        </p:spPr>
        <p:txBody>
          <a:bodyPr wrap="square" rtlCol="0">
            <a:spAutoFit/>
          </a:bodyPr>
          <a:lstStyle/>
          <a:p>
            <a:r>
              <a:rPr lang="en" dirty="0"/>
              <a:t>Carbon nanotubes are known to be distinctly metallic or semiconducting, depending on their diameter and chirality. Although the chirality is usually considered a fixed structural parameter, we have shown that twisting a nanotube necessarily changes its chirality by definition.</a:t>
            </a:r>
            <a:endParaRPr lang="de-DE" dirty="0"/>
          </a:p>
        </p:txBody>
      </p:sp>
      <p:sp>
        <p:nvSpPr>
          <p:cNvPr id="8" name="Titel 1">
            <a:extLst>
              <a:ext uri="{FF2B5EF4-FFF2-40B4-BE49-F238E27FC236}">
                <a16:creationId xmlns:a16="http://schemas.microsoft.com/office/drawing/2014/main" id="{992A8999-9991-1842-A19C-8664C62B5071}"/>
              </a:ext>
            </a:extLst>
          </p:cNvPr>
          <p:cNvSpPr>
            <a:spLocks noGrp="1"/>
          </p:cNvSpPr>
          <p:nvPr>
            <p:ph type="title"/>
          </p:nvPr>
        </p:nvSpPr>
        <p:spPr>
          <a:xfrm>
            <a:off x="838200" y="365125"/>
            <a:ext cx="10515600" cy="1325563"/>
          </a:xfrm>
        </p:spPr>
        <p:txBody>
          <a:bodyPr/>
          <a:lstStyle/>
          <a:p>
            <a:pPr algn="ctr"/>
            <a:r>
              <a:rPr lang="de-AT" dirty="0" err="1"/>
              <a:t>Overview</a:t>
            </a:r>
            <a:endParaRPr lang="de-DE" dirty="0"/>
          </a:p>
        </p:txBody>
      </p:sp>
    </p:spTree>
    <p:extLst>
      <p:ext uri="{BB962C8B-B14F-4D97-AF65-F5344CB8AC3E}">
        <p14:creationId xmlns:p14="http://schemas.microsoft.com/office/powerpoint/2010/main" val="27007468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390F7725-A2AB-0A43-ADFF-B579F054EBD2}"/>
              </a:ext>
            </a:extLst>
          </p:cNvPr>
          <p:cNvSpPr>
            <a:spLocks noGrp="1"/>
          </p:cNvSpPr>
          <p:nvPr>
            <p:ph idx="1"/>
          </p:nvPr>
        </p:nvSpPr>
        <p:spPr/>
        <p:txBody>
          <a:bodyPr/>
          <a:lstStyle/>
          <a:p>
            <a:r>
              <a:rPr lang="en" dirty="0"/>
              <a:t>Carbon nanotubes are known to be distinctly metallic or semiconducting, depending on their diameter and chirality. </a:t>
            </a:r>
          </a:p>
          <a:p>
            <a:r>
              <a:rPr lang="en" dirty="0"/>
              <a:t>Although the chirality is usually considered a fixed structural parameter, we have shown that twisting a nanotube necessarily changes its chirality by definition.</a:t>
            </a:r>
            <a:endParaRPr lang="de-DE" dirty="0"/>
          </a:p>
          <a:p>
            <a:endParaRPr lang="de-DE" dirty="0"/>
          </a:p>
        </p:txBody>
      </p:sp>
      <p:sp>
        <p:nvSpPr>
          <p:cNvPr id="4" name="Textfeld 3">
            <a:extLst>
              <a:ext uri="{FF2B5EF4-FFF2-40B4-BE49-F238E27FC236}">
                <a16:creationId xmlns:a16="http://schemas.microsoft.com/office/drawing/2014/main" id="{5739B914-0B13-8D43-B570-EC910223591D}"/>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pic>
        <p:nvPicPr>
          <p:cNvPr id="5" name="Grafik 4">
            <a:extLst>
              <a:ext uri="{FF2B5EF4-FFF2-40B4-BE49-F238E27FC236}">
                <a16:creationId xmlns:a16="http://schemas.microsoft.com/office/drawing/2014/main" id="{905AEF57-3B9A-6444-9F2C-E0E74B0B9430}"/>
              </a:ext>
            </a:extLst>
          </p:cNvPr>
          <p:cNvPicPr>
            <a:picLocks noChangeAspect="1"/>
          </p:cNvPicPr>
          <p:nvPr/>
        </p:nvPicPr>
        <p:blipFill>
          <a:blip r:embed="rId2"/>
          <a:stretch>
            <a:fillRect/>
          </a:stretch>
        </p:blipFill>
        <p:spPr>
          <a:xfrm>
            <a:off x="3929380" y="4040982"/>
            <a:ext cx="2544572" cy="2544572"/>
          </a:xfrm>
          <a:prstGeom prst="rect">
            <a:avLst/>
          </a:prstGeom>
        </p:spPr>
      </p:pic>
      <p:sp>
        <p:nvSpPr>
          <p:cNvPr id="6" name="Textfeld 5">
            <a:extLst>
              <a:ext uri="{FF2B5EF4-FFF2-40B4-BE49-F238E27FC236}">
                <a16:creationId xmlns:a16="http://schemas.microsoft.com/office/drawing/2014/main" id="{20AEF729-3FAB-2948-A473-633486372C2D}"/>
              </a:ext>
            </a:extLst>
          </p:cNvPr>
          <p:cNvSpPr txBox="1"/>
          <p:nvPr/>
        </p:nvSpPr>
        <p:spPr>
          <a:xfrm>
            <a:off x="0" y="6169709"/>
            <a:ext cx="2836546" cy="646331"/>
          </a:xfrm>
          <a:prstGeom prst="rect">
            <a:avLst/>
          </a:prstGeom>
          <a:noFill/>
        </p:spPr>
        <p:txBody>
          <a:bodyPr wrap="none" rtlCol="0">
            <a:spAutoFit/>
          </a:bodyPr>
          <a:lstStyle/>
          <a:p>
            <a:r>
              <a:rPr lang="de-DE" dirty="0">
                <a:hlinkClick r:id="rId3"/>
              </a:rPr>
              <a:t>http://www.weizmann.ac.il/</a:t>
            </a:r>
            <a:endParaRPr lang="de-DE" dirty="0"/>
          </a:p>
          <a:p>
            <a:r>
              <a:rPr lang="de-DE" dirty="0" err="1"/>
              <a:t>materials</a:t>
            </a:r>
            <a:r>
              <a:rPr lang="de-DE" dirty="0"/>
              <a:t>/</a:t>
            </a:r>
            <a:r>
              <a:rPr lang="de-DE" dirty="0" err="1"/>
              <a:t>ernesto</a:t>
            </a:r>
            <a:r>
              <a:rPr lang="de-DE" dirty="0"/>
              <a:t>/res3.html</a:t>
            </a:r>
          </a:p>
        </p:txBody>
      </p:sp>
      <p:sp>
        <p:nvSpPr>
          <p:cNvPr id="8" name="Titel 1">
            <a:extLst>
              <a:ext uri="{FF2B5EF4-FFF2-40B4-BE49-F238E27FC236}">
                <a16:creationId xmlns:a16="http://schemas.microsoft.com/office/drawing/2014/main" id="{AB0BDA28-F5B7-C84C-9000-714C4A82A1B2}"/>
              </a:ext>
            </a:extLst>
          </p:cNvPr>
          <p:cNvSpPr>
            <a:spLocks noGrp="1"/>
          </p:cNvSpPr>
          <p:nvPr>
            <p:ph type="title"/>
          </p:nvPr>
        </p:nvSpPr>
        <p:spPr>
          <a:xfrm>
            <a:off x="838200" y="365125"/>
            <a:ext cx="10515600" cy="1325563"/>
          </a:xfrm>
        </p:spPr>
        <p:txBody>
          <a:bodyPr/>
          <a:lstStyle/>
          <a:p>
            <a:pPr algn="ctr"/>
            <a:r>
              <a:rPr lang="de-AT" dirty="0" err="1"/>
              <a:t>Example</a:t>
            </a:r>
            <a:r>
              <a:rPr lang="de-AT" dirty="0"/>
              <a:t>: </a:t>
            </a:r>
            <a:r>
              <a:rPr lang="de-AT" dirty="0" err="1"/>
              <a:t>Twisting</a:t>
            </a:r>
            <a:r>
              <a:rPr lang="de-AT" dirty="0"/>
              <a:t> a </a:t>
            </a:r>
            <a:r>
              <a:rPr lang="de-AT" dirty="0" err="1"/>
              <a:t>nanotube</a:t>
            </a:r>
            <a:endParaRPr lang="de-DE" dirty="0"/>
          </a:p>
        </p:txBody>
      </p:sp>
    </p:spTree>
    <p:extLst>
      <p:ext uri="{BB962C8B-B14F-4D97-AF65-F5344CB8AC3E}">
        <p14:creationId xmlns:p14="http://schemas.microsoft.com/office/powerpoint/2010/main" val="19387979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3B19CB16-54B6-E94C-86EF-8D1775D1F531}"/>
              </a:ext>
            </a:extLst>
          </p:cNvPr>
          <p:cNvPicPr>
            <a:picLocks noGrp="1" noChangeAspect="1"/>
          </p:cNvPicPr>
          <p:nvPr>
            <p:ph idx="1"/>
          </p:nvPr>
        </p:nvPicPr>
        <p:blipFill>
          <a:blip r:embed="rId2"/>
          <a:stretch>
            <a:fillRect/>
          </a:stretch>
        </p:blipFill>
        <p:spPr>
          <a:xfrm>
            <a:off x="1246071" y="1825625"/>
            <a:ext cx="9699857" cy="4351338"/>
          </a:xfrm>
        </p:spPr>
      </p:pic>
      <p:sp>
        <p:nvSpPr>
          <p:cNvPr id="6" name="Titel 1">
            <a:extLst>
              <a:ext uri="{FF2B5EF4-FFF2-40B4-BE49-F238E27FC236}">
                <a16:creationId xmlns:a16="http://schemas.microsoft.com/office/drawing/2014/main" id="{25870D53-5D1B-FA4D-B4BB-9EB883FE0E32}"/>
              </a:ext>
            </a:extLst>
          </p:cNvPr>
          <p:cNvSpPr>
            <a:spLocks noGrp="1"/>
          </p:cNvSpPr>
          <p:nvPr>
            <p:ph type="title"/>
          </p:nvPr>
        </p:nvSpPr>
        <p:spPr>
          <a:xfrm>
            <a:off x="0" y="365125"/>
            <a:ext cx="12192000" cy="1325563"/>
          </a:xfrm>
        </p:spPr>
        <p:txBody>
          <a:bodyPr>
            <a:normAutofit/>
          </a:bodyPr>
          <a:lstStyle/>
          <a:p>
            <a:pPr algn="ctr"/>
            <a:r>
              <a:rPr lang="en" dirty="0"/>
              <a:t>Physical properties of Carbon Nanotubes (CNTs)</a:t>
            </a:r>
            <a:endParaRPr lang="de-DE" dirty="0"/>
          </a:p>
        </p:txBody>
      </p:sp>
      <p:sp>
        <p:nvSpPr>
          <p:cNvPr id="7" name="Textfeld 6">
            <a:extLst>
              <a:ext uri="{FF2B5EF4-FFF2-40B4-BE49-F238E27FC236}">
                <a16:creationId xmlns:a16="http://schemas.microsoft.com/office/drawing/2014/main" id="{98A7493B-990C-AF4F-992F-274C09C1EDD4}"/>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spTree>
    <p:extLst>
      <p:ext uri="{BB962C8B-B14F-4D97-AF65-F5344CB8AC3E}">
        <p14:creationId xmlns:p14="http://schemas.microsoft.com/office/powerpoint/2010/main" val="2000755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E281CFA6-9D4B-3D49-B4D1-94F2C15457BD}"/>
              </a:ext>
            </a:extLst>
          </p:cNvPr>
          <p:cNvPicPr>
            <a:picLocks noGrp="1" noChangeAspect="1"/>
          </p:cNvPicPr>
          <p:nvPr>
            <p:ph idx="1"/>
          </p:nvPr>
        </p:nvPicPr>
        <p:blipFill>
          <a:blip r:embed="rId2"/>
          <a:stretch>
            <a:fillRect/>
          </a:stretch>
        </p:blipFill>
        <p:spPr>
          <a:xfrm>
            <a:off x="838200" y="2032687"/>
            <a:ext cx="10515600" cy="3937213"/>
          </a:xfrm>
        </p:spPr>
      </p:pic>
      <p:sp>
        <p:nvSpPr>
          <p:cNvPr id="3" name="Titel 2">
            <a:extLst>
              <a:ext uri="{FF2B5EF4-FFF2-40B4-BE49-F238E27FC236}">
                <a16:creationId xmlns:a16="http://schemas.microsoft.com/office/drawing/2014/main" id="{8D1A8823-89C8-0A40-B2FA-FC92C34894A7}"/>
              </a:ext>
            </a:extLst>
          </p:cNvPr>
          <p:cNvSpPr>
            <a:spLocks noGrp="1"/>
          </p:cNvSpPr>
          <p:nvPr>
            <p:ph type="title"/>
          </p:nvPr>
        </p:nvSpPr>
        <p:spPr/>
        <p:txBody>
          <a:bodyPr/>
          <a:lstStyle/>
          <a:p>
            <a:r>
              <a:rPr lang="de-DE" dirty="0"/>
              <a:t>Potential </a:t>
            </a:r>
            <a:r>
              <a:rPr lang="de-DE" dirty="0" err="1"/>
              <a:t>Applications</a:t>
            </a:r>
            <a:r>
              <a:rPr lang="de-DE" dirty="0"/>
              <a:t> </a:t>
            </a:r>
            <a:r>
              <a:rPr lang="de-DE" dirty="0" err="1"/>
              <a:t>of</a:t>
            </a:r>
            <a:r>
              <a:rPr lang="de-DE" dirty="0"/>
              <a:t> Carbon </a:t>
            </a:r>
            <a:r>
              <a:rPr lang="de-DE" dirty="0" err="1"/>
              <a:t>Nanotubes</a:t>
            </a:r>
            <a:endParaRPr lang="de-DE" dirty="0"/>
          </a:p>
        </p:txBody>
      </p:sp>
      <p:sp>
        <p:nvSpPr>
          <p:cNvPr id="6" name="Textfeld 5">
            <a:extLst>
              <a:ext uri="{FF2B5EF4-FFF2-40B4-BE49-F238E27FC236}">
                <a16:creationId xmlns:a16="http://schemas.microsoft.com/office/drawing/2014/main" id="{9CBFDCB1-B1A8-8D40-95A0-E791754C276E}"/>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spTree>
    <p:extLst>
      <p:ext uri="{BB962C8B-B14F-4D97-AF65-F5344CB8AC3E}">
        <p14:creationId xmlns:p14="http://schemas.microsoft.com/office/powerpoint/2010/main" val="1683615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29131F-4BA8-604B-AA42-75276E2546FD}"/>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F0C816DE-192A-8F40-A336-E303E13C8B05}"/>
              </a:ext>
            </a:extLst>
          </p:cNvPr>
          <p:cNvSpPr>
            <a:spLocks noGrp="1"/>
          </p:cNvSpPr>
          <p:nvPr>
            <p:ph idx="1"/>
          </p:nvPr>
        </p:nvSpPr>
        <p:spPr/>
        <p:txBody>
          <a:bodyPr/>
          <a:lstStyle/>
          <a:p>
            <a:pPr marL="0" indent="0">
              <a:buNone/>
            </a:pPr>
            <a:r>
              <a:rPr lang="de-DE" dirty="0" err="1"/>
              <a:t>There</a:t>
            </a:r>
            <a:r>
              <a:rPr lang="de-DE" dirty="0"/>
              <a:t> will </a:t>
            </a:r>
            <a:r>
              <a:rPr lang="de-DE" dirty="0" err="1"/>
              <a:t>be</a:t>
            </a:r>
            <a:r>
              <a:rPr lang="de-DE" dirty="0"/>
              <a:t> a </a:t>
            </a:r>
            <a:r>
              <a:rPr lang="de-DE" dirty="0" err="1"/>
              <a:t>lecture</a:t>
            </a:r>
            <a:r>
              <a:rPr lang="de-DE" dirty="0"/>
              <a:t> </a:t>
            </a:r>
            <a:r>
              <a:rPr lang="de-DE" dirty="0" err="1"/>
              <a:t>solely</a:t>
            </a:r>
            <a:r>
              <a:rPr lang="de-DE" dirty="0"/>
              <a:t> on CNTs </a:t>
            </a:r>
            <a:r>
              <a:rPr lang="de-DE" dirty="0">
                <a:sym typeface="Wingdings" pitchFamily="2" charset="2"/>
              </a:rPr>
              <a:t></a:t>
            </a:r>
            <a:endParaRPr lang="de-DE" dirty="0"/>
          </a:p>
        </p:txBody>
      </p:sp>
    </p:spTree>
    <p:extLst>
      <p:ext uri="{BB962C8B-B14F-4D97-AF65-F5344CB8AC3E}">
        <p14:creationId xmlns:p14="http://schemas.microsoft.com/office/powerpoint/2010/main" val="93108114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80141D-093E-B24B-98B9-9729F22FEAF1}"/>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981DC514-02CF-854F-8ED5-302B95D6459F}"/>
              </a:ext>
            </a:extLst>
          </p:cNvPr>
          <p:cNvSpPr>
            <a:spLocks noGrp="1"/>
          </p:cNvSpPr>
          <p:nvPr>
            <p:ph idx="1"/>
          </p:nvPr>
        </p:nvSpPr>
        <p:spPr/>
        <p:txBody>
          <a:bodyPr/>
          <a:lstStyle/>
          <a:p>
            <a:r>
              <a:rPr lang="de-DE" dirty="0" err="1"/>
              <a:t>For</a:t>
            </a:r>
            <a:r>
              <a:rPr lang="de-DE" dirty="0"/>
              <a:t> </a:t>
            </a:r>
            <a:r>
              <a:rPr lang="de-DE" b="1" dirty="0"/>
              <a:t>NEMS</a:t>
            </a:r>
            <a:r>
              <a:rPr lang="de-DE" dirty="0"/>
              <a:t>, </a:t>
            </a:r>
            <a:r>
              <a:rPr lang="de-DE" dirty="0" err="1"/>
              <a:t>some</a:t>
            </a:r>
            <a:r>
              <a:rPr lang="de-DE" dirty="0"/>
              <a:t> </a:t>
            </a:r>
            <a:r>
              <a:rPr lang="de-DE" dirty="0" err="1"/>
              <a:t>of</a:t>
            </a:r>
            <a:r>
              <a:rPr lang="de-DE" dirty="0"/>
              <a:t> </a:t>
            </a:r>
            <a:r>
              <a:rPr lang="de-DE" dirty="0" err="1"/>
              <a:t>the</a:t>
            </a:r>
            <a:r>
              <a:rPr lang="de-DE" dirty="0"/>
              <a:t> </a:t>
            </a:r>
            <a:r>
              <a:rPr lang="de-DE" dirty="0" err="1"/>
              <a:t>most</a:t>
            </a:r>
            <a:r>
              <a:rPr lang="de-DE" dirty="0"/>
              <a:t> </a:t>
            </a:r>
            <a:r>
              <a:rPr lang="de-DE" b="1" dirty="0" err="1"/>
              <a:t>important</a:t>
            </a:r>
            <a:r>
              <a:rPr lang="de-DE" b="1" dirty="0"/>
              <a:t> </a:t>
            </a:r>
            <a:r>
              <a:rPr lang="de-DE" b="1" dirty="0" err="1"/>
              <a:t>characteristics</a:t>
            </a:r>
            <a:r>
              <a:rPr lang="de-DE" b="1" dirty="0"/>
              <a:t> </a:t>
            </a:r>
            <a:r>
              <a:rPr lang="de-DE" dirty="0" err="1"/>
              <a:t>of</a:t>
            </a:r>
            <a:r>
              <a:rPr lang="de-DE" dirty="0"/>
              <a:t> </a:t>
            </a:r>
            <a:r>
              <a:rPr lang="de-DE" dirty="0" err="1"/>
              <a:t>nanotubes</a:t>
            </a:r>
            <a:r>
              <a:rPr lang="de-DE" dirty="0"/>
              <a:t> </a:t>
            </a:r>
            <a:r>
              <a:rPr lang="de-DE" dirty="0" err="1"/>
              <a:t>include</a:t>
            </a:r>
            <a:r>
              <a:rPr lang="de-DE" dirty="0"/>
              <a:t> </a:t>
            </a:r>
            <a:r>
              <a:rPr lang="de-DE" dirty="0" err="1"/>
              <a:t>their</a:t>
            </a:r>
            <a:r>
              <a:rPr lang="de-DE" dirty="0"/>
              <a:t> </a:t>
            </a:r>
            <a:r>
              <a:rPr lang="de-DE" dirty="0" err="1"/>
              <a:t>nanometer</a:t>
            </a:r>
            <a:r>
              <a:rPr lang="de-DE" dirty="0"/>
              <a:t> </a:t>
            </a:r>
            <a:r>
              <a:rPr lang="de-DE" dirty="0" err="1"/>
              <a:t>diameter</a:t>
            </a:r>
            <a:r>
              <a:rPr lang="de-DE" dirty="0"/>
              <a:t>, large </a:t>
            </a:r>
            <a:r>
              <a:rPr lang="de-DE" dirty="0" err="1"/>
              <a:t>aspect</a:t>
            </a:r>
            <a:r>
              <a:rPr lang="de-DE" dirty="0"/>
              <a:t> </a:t>
            </a:r>
            <a:r>
              <a:rPr lang="de-DE" dirty="0" err="1"/>
              <a:t>ratio</a:t>
            </a:r>
            <a:r>
              <a:rPr lang="de-DE" dirty="0"/>
              <a:t> (10-1000), </a:t>
            </a:r>
            <a:r>
              <a:rPr lang="de-DE" dirty="0" err="1"/>
              <a:t>TPa-scale</a:t>
            </a:r>
            <a:r>
              <a:rPr lang="de-DE" dirty="0"/>
              <a:t> </a:t>
            </a:r>
            <a:r>
              <a:rPr lang="de-DE" dirty="0" err="1"/>
              <a:t>Young’s</a:t>
            </a:r>
            <a:r>
              <a:rPr lang="de-DE" dirty="0"/>
              <a:t> </a:t>
            </a:r>
            <a:r>
              <a:rPr lang="de-DE" dirty="0" err="1"/>
              <a:t>modulus</a:t>
            </a:r>
            <a:r>
              <a:rPr lang="de-DE" dirty="0"/>
              <a:t>, </a:t>
            </a:r>
            <a:r>
              <a:rPr lang="de-DE" dirty="0" err="1"/>
              <a:t>excellent</a:t>
            </a:r>
            <a:r>
              <a:rPr lang="de-DE" dirty="0"/>
              <a:t> </a:t>
            </a:r>
            <a:r>
              <a:rPr lang="de-DE" dirty="0" err="1"/>
              <a:t>elasticity</a:t>
            </a:r>
            <a:r>
              <a:rPr lang="de-DE" dirty="0"/>
              <a:t>, </a:t>
            </a:r>
            <a:r>
              <a:rPr lang="de-DE" dirty="0" err="1"/>
              <a:t>ultrasmall</a:t>
            </a:r>
            <a:r>
              <a:rPr lang="de-DE" dirty="0"/>
              <a:t> </a:t>
            </a:r>
            <a:r>
              <a:rPr lang="de-DE" dirty="0" err="1"/>
              <a:t>interlayer</a:t>
            </a:r>
            <a:r>
              <a:rPr lang="de-DE" dirty="0"/>
              <a:t> </a:t>
            </a:r>
            <a:r>
              <a:rPr lang="de-DE" dirty="0" err="1"/>
              <a:t>friction</a:t>
            </a:r>
            <a:r>
              <a:rPr lang="de-DE" dirty="0"/>
              <a:t>, </a:t>
            </a:r>
            <a:r>
              <a:rPr lang="de-DE" dirty="0" err="1"/>
              <a:t>excellent</a:t>
            </a:r>
            <a:r>
              <a:rPr lang="de-DE" dirty="0"/>
              <a:t> </a:t>
            </a:r>
            <a:r>
              <a:rPr lang="de-DE" dirty="0" err="1"/>
              <a:t>capability</a:t>
            </a:r>
            <a:r>
              <a:rPr lang="de-DE" dirty="0"/>
              <a:t> </a:t>
            </a:r>
            <a:r>
              <a:rPr lang="de-DE" dirty="0" err="1"/>
              <a:t>for</a:t>
            </a:r>
            <a:r>
              <a:rPr lang="de-DE" dirty="0"/>
              <a:t> </a:t>
            </a:r>
            <a:r>
              <a:rPr lang="de-DE" dirty="0" err="1"/>
              <a:t>field</a:t>
            </a:r>
            <a:r>
              <a:rPr lang="de-DE" dirty="0"/>
              <a:t> </a:t>
            </a:r>
            <a:r>
              <a:rPr lang="de-DE" dirty="0" err="1"/>
              <a:t>emission</a:t>
            </a:r>
            <a:r>
              <a:rPr lang="de-DE" dirty="0"/>
              <a:t>, </a:t>
            </a:r>
            <a:r>
              <a:rPr lang="de-DE" dirty="0" err="1"/>
              <a:t>various</a:t>
            </a:r>
            <a:r>
              <a:rPr lang="de-DE" dirty="0"/>
              <a:t> </a:t>
            </a:r>
            <a:r>
              <a:rPr lang="de-DE" dirty="0" err="1"/>
              <a:t>electric</a:t>
            </a:r>
            <a:r>
              <a:rPr lang="de-DE" dirty="0"/>
              <a:t> </a:t>
            </a:r>
            <a:r>
              <a:rPr lang="de-DE" dirty="0" err="1"/>
              <a:t>conductivities</a:t>
            </a:r>
            <a:r>
              <a:rPr lang="de-DE" dirty="0"/>
              <a:t>, high thermal </a:t>
            </a:r>
            <a:r>
              <a:rPr lang="de-DE" dirty="0" err="1"/>
              <a:t>conductivity</a:t>
            </a:r>
            <a:r>
              <a:rPr lang="de-DE" dirty="0"/>
              <a:t>, high </a:t>
            </a:r>
            <a:r>
              <a:rPr lang="de-DE" dirty="0" err="1"/>
              <a:t>current</a:t>
            </a:r>
            <a:r>
              <a:rPr lang="de-DE" dirty="0"/>
              <a:t> </a:t>
            </a:r>
            <a:r>
              <a:rPr lang="de-DE" dirty="0" err="1"/>
              <a:t>carrying</a:t>
            </a:r>
            <a:r>
              <a:rPr lang="de-DE" dirty="0"/>
              <a:t> </a:t>
            </a:r>
            <a:r>
              <a:rPr lang="de-DE" dirty="0" err="1"/>
              <a:t>capability</a:t>
            </a:r>
            <a:r>
              <a:rPr lang="de-DE" dirty="0"/>
              <a:t> </a:t>
            </a:r>
            <a:r>
              <a:rPr lang="de-DE" dirty="0" err="1"/>
              <a:t>with</a:t>
            </a:r>
            <a:r>
              <a:rPr lang="de-DE" dirty="0"/>
              <a:t> </a:t>
            </a:r>
            <a:r>
              <a:rPr lang="de-DE" dirty="0" err="1"/>
              <a:t>essentially</a:t>
            </a:r>
            <a:r>
              <a:rPr lang="de-DE" dirty="0"/>
              <a:t> </a:t>
            </a:r>
            <a:r>
              <a:rPr lang="de-DE" dirty="0" err="1"/>
              <a:t>no</a:t>
            </a:r>
            <a:r>
              <a:rPr lang="de-DE" dirty="0"/>
              <a:t> </a:t>
            </a:r>
            <a:r>
              <a:rPr lang="de-DE" dirty="0" err="1"/>
              <a:t>heating</a:t>
            </a:r>
            <a:r>
              <a:rPr lang="de-DE" dirty="0"/>
              <a:t>, </a:t>
            </a:r>
            <a:r>
              <a:rPr lang="de-DE" dirty="0" err="1"/>
              <a:t>sensitivity</a:t>
            </a:r>
            <a:r>
              <a:rPr lang="de-DE" dirty="0"/>
              <a:t> </a:t>
            </a:r>
            <a:r>
              <a:rPr lang="de-DE" dirty="0" err="1"/>
              <a:t>of</a:t>
            </a:r>
            <a:r>
              <a:rPr lang="de-DE" dirty="0"/>
              <a:t> </a:t>
            </a:r>
            <a:r>
              <a:rPr lang="de-DE" dirty="0" err="1"/>
              <a:t>conductance</a:t>
            </a:r>
            <a:r>
              <a:rPr lang="de-DE" dirty="0"/>
              <a:t> </a:t>
            </a:r>
            <a:r>
              <a:rPr lang="de-DE" dirty="0" err="1"/>
              <a:t>to</a:t>
            </a:r>
            <a:r>
              <a:rPr lang="de-DE" dirty="0"/>
              <a:t> </a:t>
            </a:r>
            <a:r>
              <a:rPr lang="de-DE" dirty="0" err="1"/>
              <a:t>various</a:t>
            </a:r>
            <a:r>
              <a:rPr lang="de-DE" dirty="0"/>
              <a:t> </a:t>
            </a:r>
            <a:r>
              <a:rPr lang="de-DE" dirty="0" err="1"/>
              <a:t>physical</a:t>
            </a:r>
            <a:r>
              <a:rPr lang="de-DE" dirty="0"/>
              <a:t> </a:t>
            </a:r>
            <a:r>
              <a:rPr lang="de-DE" dirty="0" err="1"/>
              <a:t>or</a:t>
            </a:r>
            <a:r>
              <a:rPr lang="de-DE" dirty="0"/>
              <a:t> </a:t>
            </a:r>
            <a:r>
              <a:rPr lang="de-DE" dirty="0" err="1"/>
              <a:t>chemical</a:t>
            </a:r>
            <a:r>
              <a:rPr lang="de-DE" dirty="0"/>
              <a:t> </a:t>
            </a:r>
            <a:r>
              <a:rPr lang="de-DE" dirty="0" err="1"/>
              <a:t>changes</a:t>
            </a:r>
            <a:r>
              <a:rPr lang="de-DE" dirty="0"/>
              <a:t>, </a:t>
            </a:r>
            <a:r>
              <a:rPr lang="de-DE" dirty="0" err="1"/>
              <a:t>and</a:t>
            </a:r>
            <a:r>
              <a:rPr lang="de-DE" dirty="0"/>
              <a:t> </a:t>
            </a:r>
            <a:r>
              <a:rPr lang="de-DE" dirty="0" err="1"/>
              <a:t>charge-induced</a:t>
            </a:r>
            <a:r>
              <a:rPr lang="de-DE" dirty="0"/>
              <a:t> bond-</a:t>
            </a:r>
            <a:r>
              <a:rPr lang="de-DE" dirty="0" err="1"/>
              <a:t>length</a:t>
            </a:r>
            <a:r>
              <a:rPr lang="de-DE" dirty="0"/>
              <a:t> </a:t>
            </a:r>
            <a:r>
              <a:rPr lang="de-DE" dirty="0" err="1"/>
              <a:t>change</a:t>
            </a:r>
            <a:r>
              <a:rPr lang="de-DE" dirty="0"/>
              <a:t>. </a:t>
            </a:r>
            <a:endParaRPr lang="de-AT" dirty="0"/>
          </a:p>
          <a:p>
            <a:endParaRPr lang="de-DE" dirty="0"/>
          </a:p>
        </p:txBody>
      </p:sp>
      <p:sp>
        <p:nvSpPr>
          <p:cNvPr id="4" name="Textfeld 3">
            <a:extLst>
              <a:ext uri="{FF2B5EF4-FFF2-40B4-BE49-F238E27FC236}">
                <a16:creationId xmlns:a16="http://schemas.microsoft.com/office/drawing/2014/main" id="{D2D89EFC-47DC-B64A-8BEB-7DFD16CE8CFF}"/>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spTree>
    <p:extLst>
      <p:ext uri="{BB962C8B-B14F-4D97-AF65-F5344CB8AC3E}">
        <p14:creationId xmlns:p14="http://schemas.microsoft.com/office/powerpoint/2010/main" val="37332787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ED3A85-9AE4-0B47-BB2B-21FA5EBA9556}"/>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0B71E281-9676-E549-8C22-6D2DDFDE14CC}"/>
              </a:ext>
            </a:extLst>
          </p:cNvPr>
          <p:cNvSpPr>
            <a:spLocks noGrp="1"/>
          </p:cNvSpPr>
          <p:nvPr>
            <p:ph idx="1"/>
          </p:nvPr>
        </p:nvSpPr>
        <p:spPr/>
        <p:txBody>
          <a:bodyPr/>
          <a:lstStyle/>
          <a:p>
            <a:r>
              <a:rPr lang="de-DE" dirty="0"/>
              <a:t>The </a:t>
            </a:r>
            <a:r>
              <a:rPr lang="de-DE" dirty="0" err="1"/>
              <a:t>field</a:t>
            </a:r>
            <a:r>
              <a:rPr lang="de-DE" dirty="0"/>
              <a:t> </a:t>
            </a:r>
            <a:r>
              <a:rPr lang="de-DE" dirty="0" err="1"/>
              <a:t>of</a:t>
            </a:r>
            <a:r>
              <a:rPr lang="de-DE" dirty="0"/>
              <a:t> </a:t>
            </a:r>
            <a:r>
              <a:rPr lang="de-DE" b="1" dirty="0" err="1"/>
              <a:t>nanorobotics</a:t>
            </a:r>
            <a:r>
              <a:rPr lang="de-DE" b="1" dirty="0"/>
              <a:t> </a:t>
            </a:r>
            <a:r>
              <a:rPr lang="de-DE" b="1" dirty="0" err="1"/>
              <a:t>brings</a:t>
            </a:r>
            <a:r>
              <a:rPr lang="de-DE" b="1" dirty="0"/>
              <a:t> </a:t>
            </a:r>
            <a:r>
              <a:rPr lang="de-DE" b="1" dirty="0" err="1"/>
              <a:t>together</a:t>
            </a:r>
            <a:r>
              <a:rPr lang="de-DE" b="1" dirty="0"/>
              <a:t> </a:t>
            </a:r>
            <a:r>
              <a:rPr lang="de-DE" b="1" dirty="0" err="1"/>
              <a:t>several</a:t>
            </a:r>
            <a:r>
              <a:rPr lang="de-DE" b="1" dirty="0"/>
              <a:t> </a:t>
            </a:r>
            <a:r>
              <a:rPr lang="de-DE" b="1" dirty="0" err="1"/>
              <a:t>disciplines</a:t>
            </a:r>
            <a:r>
              <a:rPr lang="de-DE" dirty="0"/>
              <a:t>, </a:t>
            </a:r>
            <a:r>
              <a:rPr lang="de-DE" dirty="0" err="1"/>
              <a:t>including</a:t>
            </a:r>
            <a:r>
              <a:rPr lang="de-DE" dirty="0"/>
              <a:t> </a:t>
            </a:r>
            <a:r>
              <a:rPr lang="de-DE" dirty="0" err="1"/>
              <a:t>nanofabrication</a:t>
            </a:r>
            <a:r>
              <a:rPr lang="de-DE" dirty="0"/>
              <a:t> </a:t>
            </a:r>
            <a:r>
              <a:rPr lang="de-DE" dirty="0" err="1"/>
              <a:t>processes</a:t>
            </a:r>
            <a:r>
              <a:rPr lang="de-DE" dirty="0"/>
              <a:t> </a:t>
            </a:r>
            <a:r>
              <a:rPr lang="de-DE" dirty="0" err="1"/>
              <a:t>used</a:t>
            </a:r>
            <a:r>
              <a:rPr lang="de-DE" dirty="0"/>
              <a:t> </a:t>
            </a:r>
            <a:r>
              <a:rPr lang="de-DE" dirty="0" err="1"/>
              <a:t>for</a:t>
            </a:r>
            <a:r>
              <a:rPr lang="de-DE" dirty="0"/>
              <a:t> </a:t>
            </a:r>
            <a:r>
              <a:rPr lang="de-DE" dirty="0" err="1"/>
              <a:t>producing</a:t>
            </a:r>
            <a:r>
              <a:rPr lang="de-DE" dirty="0"/>
              <a:t> </a:t>
            </a:r>
            <a:r>
              <a:rPr lang="de-DE" dirty="0" err="1"/>
              <a:t>nanoscale</a:t>
            </a:r>
            <a:r>
              <a:rPr lang="de-DE" dirty="0"/>
              <a:t> </a:t>
            </a:r>
            <a:r>
              <a:rPr lang="de-DE" dirty="0" err="1"/>
              <a:t>robots</a:t>
            </a:r>
            <a:r>
              <a:rPr lang="de-DE" dirty="0"/>
              <a:t>, </a:t>
            </a:r>
            <a:r>
              <a:rPr lang="de-DE" dirty="0" err="1"/>
              <a:t>nanoactuators</a:t>
            </a:r>
            <a:r>
              <a:rPr lang="de-DE" dirty="0"/>
              <a:t>, </a:t>
            </a:r>
            <a:r>
              <a:rPr lang="de-DE" dirty="0" err="1"/>
              <a:t>nanosensors</a:t>
            </a:r>
            <a:r>
              <a:rPr lang="de-DE" dirty="0"/>
              <a:t>, </a:t>
            </a:r>
            <a:r>
              <a:rPr lang="de-DE" dirty="0" err="1"/>
              <a:t>and</a:t>
            </a:r>
            <a:r>
              <a:rPr lang="de-DE" dirty="0"/>
              <a:t> </a:t>
            </a:r>
            <a:r>
              <a:rPr lang="de-DE" dirty="0" err="1"/>
              <a:t>physical</a:t>
            </a:r>
            <a:r>
              <a:rPr lang="de-DE" dirty="0"/>
              <a:t> </a:t>
            </a:r>
            <a:r>
              <a:rPr lang="de-DE" dirty="0" err="1"/>
              <a:t>modeling</a:t>
            </a:r>
            <a:r>
              <a:rPr lang="de-DE" dirty="0"/>
              <a:t> at </a:t>
            </a:r>
            <a:r>
              <a:rPr lang="de-DE" dirty="0" err="1"/>
              <a:t>nanoscales</a:t>
            </a:r>
            <a:r>
              <a:rPr lang="de-DE" dirty="0"/>
              <a:t>.</a:t>
            </a:r>
          </a:p>
          <a:p>
            <a:r>
              <a:rPr lang="de-DE" dirty="0" err="1"/>
              <a:t>Nanorobotic</a:t>
            </a:r>
            <a:r>
              <a:rPr lang="de-DE" dirty="0"/>
              <a:t> </a:t>
            </a:r>
            <a:r>
              <a:rPr lang="de-DE" dirty="0" err="1"/>
              <a:t>manipulation</a:t>
            </a:r>
            <a:r>
              <a:rPr lang="de-DE" dirty="0"/>
              <a:t> </a:t>
            </a:r>
            <a:r>
              <a:rPr lang="de-DE" dirty="0" err="1"/>
              <a:t>technologies</a:t>
            </a:r>
            <a:r>
              <a:rPr lang="de-DE" dirty="0"/>
              <a:t>, </a:t>
            </a:r>
            <a:r>
              <a:rPr lang="de-DE" dirty="0" err="1"/>
              <a:t>including</a:t>
            </a:r>
            <a:r>
              <a:rPr lang="de-DE" dirty="0"/>
              <a:t> </a:t>
            </a:r>
            <a:r>
              <a:rPr lang="de-DE" dirty="0" err="1"/>
              <a:t>the</a:t>
            </a:r>
            <a:r>
              <a:rPr lang="de-DE" dirty="0"/>
              <a:t> </a:t>
            </a:r>
            <a:r>
              <a:rPr lang="de-DE" dirty="0" err="1"/>
              <a:t>assembly</a:t>
            </a:r>
            <a:r>
              <a:rPr lang="de-DE" dirty="0"/>
              <a:t> </a:t>
            </a:r>
            <a:r>
              <a:rPr lang="de-DE" dirty="0" err="1"/>
              <a:t>of</a:t>
            </a:r>
            <a:r>
              <a:rPr lang="de-DE" dirty="0"/>
              <a:t> nanometer-</a:t>
            </a:r>
            <a:r>
              <a:rPr lang="de-DE" dirty="0" err="1"/>
              <a:t>sized</a:t>
            </a:r>
            <a:r>
              <a:rPr lang="de-DE" dirty="0"/>
              <a:t> </a:t>
            </a:r>
            <a:r>
              <a:rPr lang="de-DE" dirty="0" err="1"/>
              <a:t>parts</a:t>
            </a:r>
            <a:r>
              <a:rPr lang="de-DE" dirty="0"/>
              <a:t>, </a:t>
            </a:r>
            <a:r>
              <a:rPr lang="de-DE" dirty="0" err="1"/>
              <a:t>the</a:t>
            </a:r>
            <a:r>
              <a:rPr lang="de-DE" dirty="0"/>
              <a:t> </a:t>
            </a:r>
            <a:r>
              <a:rPr lang="de-DE" dirty="0" err="1"/>
              <a:t>manipulation</a:t>
            </a:r>
            <a:r>
              <a:rPr lang="de-DE" dirty="0"/>
              <a:t> </a:t>
            </a:r>
            <a:r>
              <a:rPr lang="de-DE" dirty="0" err="1"/>
              <a:t>of</a:t>
            </a:r>
            <a:r>
              <a:rPr lang="de-DE" dirty="0"/>
              <a:t> </a:t>
            </a:r>
            <a:r>
              <a:rPr lang="de-DE" dirty="0" err="1"/>
              <a:t>biological</a:t>
            </a:r>
            <a:r>
              <a:rPr lang="de-DE" dirty="0"/>
              <a:t> </a:t>
            </a:r>
            <a:r>
              <a:rPr lang="de-DE" dirty="0" err="1"/>
              <a:t>cells</a:t>
            </a:r>
            <a:r>
              <a:rPr lang="de-DE" dirty="0"/>
              <a:t> </a:t>
            </a:r>
            <a:r>
              <a:rPr lang="de-DE" dirty="0" err="1"/>
              <a:t>or</a:t>
            </a:r>
            <a:r>
              <a:rPr lang="de-DE" dirty="0"/>
              <a:t> </a:t>
            </a:r>
            <a:r>
              <a:rPr lang="de-DE" dirty="0" err="1"/>
              <a:t>molecules</a:t>
            </a:r>
            <a:r>
              <a:rPr lang="de-DE" dirty="0"/>
              <a:t>, </a:t>
            </a:r>
            <a:r>
              <a:rPr lang="de-DE" dirty="0" err="1"/>
              <a:t>and</a:t>
            </a:r>
            <a:r>
              <a:rPr lang="de-DE" dirty="0"/>
              <a:t> </a:t>
            </a:r>
            <a:r>
              <a:rPr lang="de-DE" dirty="0" err="1"/>
              <a:t>the</a:t>
            </a:r>
            <a:r>
              <a:rPr lang="de-DE" dirty="0"/>
              <a:t> </a:t>
            </a:r>
            <a:r>
              <a:rPr lang="de-DE" dirty="0" err="1"/>
              <a:t>types</a:t>
            </a:r>
            <a:r>
              <a:rPr lang="de-DE" dirty="0"/>
              <a:t> </a:t>
            </a:r>
            <a:r>
              <a:rPr lang="de-DE" dirty="0" err="1"/>
              <a:t>of</a:t>
            </a:r>
            <a:r>
              <a:rPr lang="de-DE" dirty="0"/>
              <a:t> </a:t>
            </a:r>
            <a:r>
              <a:rPr lang="de-DE" dirty="0" err="1"/>
              <a:t>robots</a:t>
            </a:r>
            <a:r>
              <a:rPr lang="de-DE" dirty="0"/>
              <a:t> </a:t>
            </a:r>
            <a:r>
              <a:rPr lang="de-DE" dirty="0" err="1"/>
              <a:t>used</a:t>
            </a:r>
            <a:r>
              <a:rPr lang="de-DE" dirty="0"/>
              <a:t> </a:t>
            </a:r>
            <a:r>
              <a:rPr lang="de-DE" dirty="0" err="1"/>
              <a:t>to</a:t>
            </a:r>
            <a:r>
              <a:rPr lang="de-DE" dirty="0"/>
              <a:t> </a:t>
            </a:r>
            <a:r>
              <a:rPr lang="de-DE" dirty="0" err="1"/>
              <a:t>perform</a:t>
            </a:r>
            <a:r>
              <a:rPr lang="de-DE" dirty="0"/>
              <a:t> </a:t>
            </a:r>
            <a:r>
              <a:rPr lang="de-DE" dirty="0" err="1"/>
              <a:t>these</a:t>
            </a:r>
            <a:r>
              <a:rPr lang="de-DE" dirty="0"/>
              <a:t> </a:t>
            </a:r>
            <a:r>
              <a:rPr lang="de-DE" dirty="0" err="1"/>
              <a:t>types</a:t>
            </a:r>
            <a:r>
              <a:rPr lang="de-DE" dirty="0"/>
              <a:t> </a:t>
            </a:r>
            <a:r>
              <a:rPr lang="de-DE" dirty="0" err="1"/>
              <a:t>of</a:t>
            </a:r>
            <a:r>
              <a:rPr lang="de-DE" dirty="0"/>
              <a:t> </a:t>
            </a:r>
            <a:r>
              <a:rPr lang="de-DE" dirty="0" err="1"/>
              <a:t>tasks</a:t>
            </a:r>
            <a:r>
              <a:rPr lang="de-DE" dirty="0"/>
              <a:t> also form a </a:t>
            </a:r>
            <a:r>
              <a:rPr lang="de-DE" dirty="0" err="1"/>
              <a:t>component</a:t>
            </a:r>
            <a:r>
              <a:rPr lang="de-DE" dirty="0"/>
              <a:t> </a:t>
            </a:r>
            <a:r>
              <a:rPr lang="de-DE" dirty="0" err="1"/>
              <a:t>of</a:t>
            </a:r>
            <a:r>
              <a:rPr lang="de-DE" dirty="0"/>
              <a:t> </a:t>
            </a:r>
            <a:r>
              <a:rPr lang="de-DE" dirty="0" err="1"/>
              <a:t>nanorobotics</a:t>
            </a:r>
            <a:r>
              <a:rPr lang="de-DE" dirty="0"/>
              <a:t>.</a:t>
            </a:r>
            <a:endParaRPr lang="de-AT" dirty="0"/>
          </a:p>
          <a:p>
            <a:endParaRPr lang="de-DE" dirty="0"/>
          </a:p>
        </p:txBody>
      </p:sp>
      <p:sp>
        <p:nvSpPr>
          <p:cNvPr id="4" name="Textfeld 3">
            <a:extLst>
              <a:ext uri="{FF2B5EF4-FFF2-40B4-BE49-F238E27FC236}">
                <a16:creationId xmlns:a16="http://schemas.microsoft.com/office/drawing/2014/main" id="{FE76EAD7-6AAA-9F4B-B8C1-06881DFFCAC3}"/>
              </a:ext>
            </a:extLst>
          </p:cNvPr>
          <p:cNvSpPr txBox="1"/>
          <p:nvPr/>
        </p:nvSpPr>
        <p:spPr>
          <a:xfrm>
            <a:off x="9491453" y="6492875"/>
            <a:ext cx="2633863" cy="369332"/>
          </a:xfrm>
          <a:prstGeom prst="rect">
            <a:avLst/>
          </a:prstGeom>
          <a:noFill/>
        </p:spPr>
        <p:txBody>
          <a:bodyPr wrap="none" rtlCol="0">
            <a:spAutoFit/>
          </a:bodyPr>
          <a:lstStyle/>
          <a:p>
            <a:r>
              <a:rPr lang="de-DE" dirty="0" err="1"/>
              <a:t>Overview</a:t>
            </a:r>
            <a:r>
              <a:rPr lang="de-DE" dirty="0"/>
              <a:t> </a:t>
            </a:r>
            <a:r>
              <a:rPr lang="de-DE" dirty="0" err="1"/>
              <a:t>of</a:t>
            </a:r>
            <a:r>
              <a:rPr lang="de-DE" dirty="0"/>
              <a:t> </a:t>
            </a:r>
            <a:r>
              <a:rPr lang="de-DE" dirty="0" err="1"/>
              <a:t>Nanorobotics</a:t>
            </a:r>
            <a:endParaRPr lang="de-DE" dirty="0"/>
          </a:p>
        </p:txBody>
      </p:sp>
    </p:spTree>
    <p:extLst>
      <p:ext uri="{BB962C8B-B14F-4D97-AF65-F5344CB8AC3E}">
        <p14:creationId xmlns:p14="http://schemas.microsoft.com/office/powerpoint/2010/main" val="141827030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F31336-FAAE-8744-B6FF-D87DB151CD89}"/>
              </a:ext>
            </a:extLst>
          </p:cNvPr>
          <p:cNvSpPr>
            <a:spLocks noGrp="1"/>
          </p:cNvSpPr>
          <p:nvPr>
            <p:ph type="title"/>
          </p:nvPr>
        </p:nvSpPr>
        <p:spPr>
          <a:xfrm>
            <a:off x="838200" y="0"/>
            <a:ext cx="10515600" cy="1325563"/>
          </a:xfrm>
        </p:spPr>
        <p:txBody>
          <a:bodyPr/>
          <a:lstStyle/>
          <a:p>
            <a:pPr algn="ctr"/>
            <a:r>
              <a:rPr lang="de-DE" dirty="0" err="1"/>
              <a:t>Nanocoils</a:t>
            </a:r>
            <a:endParaRPr lang="de-DE" dirty="0"/>
          </a:p>
        </p:txBody>
      </p:sp>
      <p:sp>
        <p:nvSpPr>
          <p:cNvPr id="4" name="Textfeld 3">
            <a:extLst>
              <a:ext uri="{FF2B5EF4-FFF2-40B4-BE49-F238E27FC236}">
                <a16:creationId xmlns:a16="http://schemas.microsoft.com/office/drawing/2014/main" id="{BD4B8618-73B8-A04B-8C6F-052C42F70338}"/>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pic>
        <p:nvPicPr>
          <p:cNvPr id="6" name="Grafik 5">
            <a:extLst>
              <a:ext uri="{FF2B5EF4-FFF2-40B4-BE49-F238E27FC236}">
                <a16:creationId xmlns:a16="http://schemas.microsoft.com/office/drawing/2014/main" id="{4DD31CDF-BB26-6240-8638-7F14EF9E4238}"/>
              </a:ext>
            </a:extLst>
          </p:cNvPr>
          <p:cNvPicPr>
            <a:picLocks noChangeAspect="1"/>
          </p:cNvPicPr>
          <p:nvPr/>
        </p:nvPicPr>
        <p:blipFill>
          <a:blip r:embed="rId2"/>
          <a:stretch>
            <a:fillRect/>
          </a:stretch>
        </p:blipFill>
        <p:spPr>
          <a:xfrm>
            <a:off x="3353689" y="986470"/>
            <a:ext cx="5484622" cy="5300927"/>
          </a:xfrm>
          <a:prstGeom prst="rect">
            <a:avLst/>
          </a:prstGeom>
        </p:spPr>
      </p:pic>
      <p:sp>
        <p:nvSpPr>
          <p:cNvPr id="10" name="Textfeld 9">
            <a:extLst>
              <a:ext uri="{FF2B5EF4-FFF2-40B4-BE49-F238E27FC236}">
                <a16:creationId xmlns:a16="http://schemas.microsoft.com/office/drawing/2014/main" id="{C5119395-42C4-4448-8A9C-986E1FFC18FE}"/>
              </a:ext>
            </a:extLst>
          </p:cNvPr>
          <p:cNvSpPr txBox="1"/>
          <p:nvPr/>
        </p:nvSpPr>
        <p:spPr>
          <a:xfrm>
            <a:off x="0" y="6211669"/>
            <a:ext cx="7378302" cy="646331"/>
          </a:xfrm>
          <a:prstGeom prst="rect">
            <a:avLst/>
          </a:prstGeom>
          <a:noFill/>
        </p:spPr>
        <p:txBody>
          <a:bodyPr wrap="none" rtlCol="0">
            <a:spAutoFit/>
          </a:bodyPr>
          <a:lstStyle/>
          <a:p>
            <a:r>
              <a:rPr lang="de-DE" dirty="0">
                <a:hlinkClick r:id="rId3"/>
              </a:rPr>
              <a:t>https://www.researchgate.net/figure/SEM-image-of-the-carbon-</a:t>
            </a:r>
            <a:endParaRPr lang="de-DE" dirty="0"/>
          </a:p>
          <a:p>
            <a:r>
              <a:rPr lang="de-DE" dirty="0"/>
              <a:t>nanocoil-captured-from-the-same-angle-as-Fig-2-after-field_fig2_243746588</a:t>
            </a:r>
          </a:p>
        </p:txBody>
      </p:sp>
    </p:spTree>
    <p:extLst>
      <p:ext uri="{BB962C8B-B14F-4D97-AF65-F5344CB8AC3E}">
        <p14:creationId xmlns:p14="http://schemas.microsoft.com/office/powerpoint/2010/main" val="279214917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F31336-FAAE-8744-B6FF-D87DB151CD89}"/>
              </a:ext>
            </a:extLst>
          </p:cNvPr>
          <p:cNvSpPr>
            <a:spLocks noGrp="1"/>
          </p:cNvSpPr>
          <p:nvPr>
            <p:ph type="title"/>
          </p:nvPr>
        </p:nvSpPr>
        <p:spPr/>
        <p:txBody>
          <a:bodyPr/>
          <a:lstStyle/>
          <a:p>
            <a:pPr algn="ctr"/>
            <a:r>
              <a:rPr lang="de-DE" dirty="0" err="1"/>
              <a:t>Nanocoils</a:t>
            </a:r>
            <a:endParaRPr lang="de-DE" dirty="0"/>
          </a:p>
        </p:txBody>
      </p:sp>
      <p:sp>
        <p:nvSpPr>
          <p:cNvPr id="3" name="Inhaltsplatzhalter 2">
            <a:extLst>
              <a:ext uri="{FF2B5EF4-FFF2-40B4-BE49-F238E27FC236}">
                <a16:creationId xmlns:a16="http://schemas.microsoft.com/office/drawing/2014/main" id="{C682F8F7-2D24-1A45-9A11-C8A0DA58BA85}"/>
              </a:ext>
            </a:extLst>
          </p:cNvPr>
          <p:cNvSpPr>
            <a:spLocks noGrp="1"/>
          </p:cNvSpPr>
          <p:nvPr>
            <p:ph idx="1"/>
          </p:nvPr>
        </p:nvSpPr>
        <p:spPr/>
        <p:txBody>
          <a:bodyPr>
            <a:normAutofit/>
          </a:bodyPr>
          <a:lstStyle/>
          <a:p>
            <a:r>
              <a:rPr lang="de-DE" dirty="0" err="1"/>
              <a:t>Helical</a:t>
            </a:r>
            <a:r>
              <a:rPr lang="de-DE" dirty="0"/>
              <a:t> 3-D </a:t>
            </a:r>
            <a:r>
              <a:rPr lang="de-DE" dirty="0" err="1"/>
              <a:t>nanostructures</a:t>
            </a:r>
            <a:r>
              <a:rPr lang="de-DE" dirty="0"/>
              <a:t>, </a:t>
            </a:r>
            <a:r>
              <a:rPr lang="de-DE" dirty="0" err="1"/>
              <a:t>or</a:t>
            </a:r>
            <a:r>
              <a:rPr lang="de-DE" dirty="0"/>
              <a:t> </a:t>
            </a:r>
            <a:r>
              <a:rPr lang="de-DE" b="1" dirty="0" err="1"/>
              <a:t>nanocoils</a:t>
            </a:r>
            <a:r>
              <a:rPr lang="de-DE" dirty="0"/>
              <a:t>, </a:t>
            </a:r>
            <a:r>
              <a:rPr lang="de-DE" dirty="0" err="1"/>
              <a:t>have</a:t>
            </a:r>
            <a:r>
              <a:rPr lang="de-DE" dirty="0"/>
              <a:t> </a:t>
            </a:r>
            <a:r>
              <a:rPr lang="de-DE" dirty="0" err="1"/>
              <a:t>been</a:t>
            </a:r>
            <a:r>
              <a:rPr lang="de-DE" dirty="0"/>
              <a:t> </a:t>
            </a:r>
            <a:r>
              <a:rPr lang="de-DE" dirty="0" err="1"/>
              <a:t>synthesized</a:t>
            </a:r>
            <a:r>
              <a:rPr lang="de-DE" dirty="0"/>
              <a:t> </a:t>
            </a:r>
            <a:r>
              <a:rPr lang="de-DE" dirty="0" err="1"/>
              <a:t>from</a:t>
            </a:r>
            <a:r>
              <a:rPr lang="de-DE" dirty="0"/>
              <a:t> </a:t>
            </a:r>
            <a:r>
              <a:rPr lang="de-DE" dirty="0" err="1"/>
              <a:t>various</a:t>
            </a:r>
            <a:r>
              <a:rPr lang="de-DE" dirty="0"/>
              <a:t> </a:t>
            </a:r>
            <a:r>
              <a:rPr lang="de-DE" dirty="0" err="1"/>
              <a:t>materials</a:t>
            </a:r>
            <a:r>
              <a:rPr lang="de-DE" dirty="0"/>
              <a:t>, </a:t>
            </a:r>
            <a:r>
              <a:rPr lang="de-DE" dirty="0" err="1"/>
              <a:t>including</a:t>
            </a:r>
            <a:r>
              <a:rPr lang="de-DE" dirty="0"/>
              <a:t> </a:t>
            </a:r>
            <a:r>
              <a:rPr lang="de-DE" dirty="0" err="1"/>
              <a:t>helical</a:t>
            </a:r>
            <a:r>
              <a:rPr lang="de-DE" dirty="0"/>
              <a:t> </a:t>
            </a:r>
            <a:r>
              <a:rPr lang="de-DE" dirty="0" err="1"/>
              <a:t>carbon</a:t>
            </a:r>
            <a:r>
              <a:rPr lang="de-DE" dirty="0"/>
              <a:t> </a:t>
            </a:r>
            <a:r>
              <a:rPr lang="de-DE" dirty="0" err="1"/>
              <a:t>nanotubes</a:t>
            </a:r>
            <a:r>
              <a:rPr lang="de-DE" dirty="0"/>
              <a:t> </a:t>
            </a:r>
            <a:r>
              <a:rPr lang="de-DE" dirty="0" err="1"/>
              <a:t>and</a:t>
            </a:r>
            <a:r>
              <a:rPr lang="de-DE" dirty="0"/>
              <a:t> </a:t>
            </a:r>
            <a:r>
              <a:rPr lang="de-DE" dirty="0" err="1"/>
              <a:t>zinc</a:t>
            </a:r>
            <a:r>
              <a:rPr lang="de-DE" dirty="0"/>
              <a:t> </a:t>
            </a:r>
            <a:r>
              <a:rPr lang="de-DE" dirty="0" err="1"/>
              <a:t>oxide</a:t>
            </a:r>
            <a:r>
              <a:rPr lang="de-DE" dirty="0"/>
              <a:t> </a:t>
            </a:r>
            <a:r>
              <a:rPr lang="de-DE" dirty="0" err="1"/>
              <a:t>nanobelts</a:t>
            </a:r>
            <a:r>
              <a:rPr lang="de-DE" dirty="0"/>
              <a:t>. </a:t>
            </a:r>
          </a:p>
          <a:p>
            <a:endParaRPr lang="de-DE" dirty="0"/>
          </a:p>
        </p:txBody>
      </p:sp>
      <p:sp>
        <p:nvSpPr>
          <p:cNvPr id="4" name="Textfeld 3">
            <a:extLst>
              <a:ext uri="{FF2B5EF4-FFF2-40B4-BE49-F238E27FC236}">
                <a16:creationId xmlns:a16="http://schemas.microsoft.com/office/drawing/2014/main" id="{BD4B8618-73B8-A04B-8C6F-052C42F70338}"/>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pic>
        <p:nvPicPr>
          <p:cNvPr id="6" name="Grafik 5">
            <a:extLst>
              <a:ext uri="{FF2B5EF4-FFF2-40B4-BE49-F238E27FC236}">
                <a16:creationId xmlns:a16="http://schemas.microsoft.com/office/drawing/2014/main" id="{4DD31CDF-BB26-6240-8638-7F14EF9E4238}"/>
              </a:ext>
            </a:extLst>
          </p:cNvPr>
          <p:cNvPicPr>
            <a:picLocks noChangeAspect="1"/>
          </p:cNvPicPr>
          <p:nvPr/>
        </p:nvPicPr>
        <p:blipFill>
          <a:blip r:embed="rId2"/>
          <a:stretch>
            <a:fillRect/>
          </a:stretch>
        </p:blipFill>
        <p:spPr>
          <a:xfrm>
            <a:off x="4439666" y="3429000"/>
            <a:ext cx="2982802" cy="2882900"/>
          </a:xfrm>
          <a:prstGeom prst="rect">
            <a:avLst/>
          </a:prstGeom>
        </p:spPr>
      </p:pic>
    </p:spTree>
    <p:extLst>
      <p:ext uri="{BB962C8B-B14F-4D97-AF65-F5344CB8AC3E}">
        <p14:creationId xmlns:p14="http://schemas.microsoft.com/office/powerpoint/2010/main" val="239511913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F31336-FAAE-8744-B6FF-D87DB151CD89}"/>
              </a:ext>
            </a:extLst>
          </p:cNvPr>
          <p:cNvSpPr>
            <a:spLocks noGrp="1"/>
          </p:cNvSpPr>
          <p:nvPr>
            <p:ph type="title"/>
          </p:nvPr>
        </p:nvSpPr>
        <p:spPr/>
        <p:txBody>
          <a:bodyPr/>
          <a:lstStyle/>
          <a:p>
            <a:pPr algn="ctr"/>
            <a:r>
              <a:rPr lang="de-DE" dirty="0" err="1"/>
              <a:t>Nanocoils</a:t>
            </a:r>
            <a:endParaRPr lang="de-DE" dirty="0"/>
          </a:p>
        </p:txBody>
      </p:sp>
      <p:sp>
        <p:nvSpPr>
          <p:cNvPr id="3" name="Inhaltsplatzhalter 2">
            <a:extLst>
              <a:ext uri="{FF2B5EF4-FFF2-40B4-BE49-F238E27FC236}">
                <a16:creationId xmlns:a16="http://schemas.microsoft.com/office/drawing/2014/main" id="{C682F8F7-2D24-1A45-9A11-C8A0DA58BA85}"/>
              </a:ext>
            </a:extLst>
          </p:cNvPr>
          <p:cNvSpPr>
            <a:spLocks noGrp="1"/>
          </p:cNvSpPr>
          <p:nvPr>
            <p:ph idx="1"/>
          </p:nvPr>
        </p:nvSpPr>
        <p:spPr/>
        <p:txBody>
          <a:bodyPr>
            <a:normAutofit/>
          </a:bodyPr>
          <a:lstStyle/>
          <a:p>
            <a:r>
              <a:rPr lang="de-DE" dirty="0" err="1"/>
              <a:t>Helical</a:t>
            </a:r>
            <a:r>
              <a:rPr lang="de-DE" dirty="0"/>
              <a:t> geometries </a:t>
            </a:r>
            <a:r>
              <a:rPr lang="de-DE" dirty="0" err="1"/>
              <a:t>and</a:t>
            </a:r>
            <a:r>
              <a:rPr lang="de-DE" dirty="0"/>
              <a:t> </a:t>
            </a:r>
            <a:r>
              <a:rPr lang="de-DE" dirty="0" err="1"/>
              <a:t>tubes</a:t>
            </a:r>
            <a:r>
              <a:rPr lang="de-DE" dirty="0"/>
              <a:t> </a:t>
            </a:r>
            <a:r>
              <a:rPr lang="de-DE" dirty="0" err="1"/>
              <a:t>with</a:t>
            </a:r>
            <a:r>
              <a:rPr lang="de-DE" dirty="0"/>
              <a:t> </a:t>
            </a:r>
            <a:r>
              <a:rPr lang="de-DE" dirty="0" err="1"/>
              <a:t>diameters</a:t>
            </a:r>
            <a:r>
              <a:rPr lang="de-DE" dirty="0"/>
              <a:t> </a:t>
            </a:r>
            <a:r>
              <a:rPr lang="de-DE" dirty="0" err="1"/>
              <a:t>between</a:t>
            </a:r>
            <a:r>
              <a:rPr lang="de-DE" dirty="0"/>
              <a:t> 10 </a:t>
            </a:r>
            <a:r>
              <a:rPr lang="de-DE" dirty="0" err="1"/>
              <a:t>nm</a:t>
            </a:r>
            <a:r>
              <a:rPr lang="de-DE" dirty="0"/>
              <a:t> </a:t>
            </a:r>
            <a:r>
              <a:rPr lang="de-DE" dirty="0" err="1"/>
              <a:t>and</a:t>
            </a:r>
            <a:r>
              <a:rPr lang="de-DE" dirty="0"/>
              <a:t> 10um </a:t>
            </a:r>
            <a:r>
              <a:rPr lang="de-DE" dirty="0" err="1"/>
              <a:t>have</a:t>
            </a:r>
            <a:r>
              <a:rPr lang="de-DE" dirty="0"/>
              <a:t> </a:t>
            </a:r>
            <a:r>
              <a:rPr lang="de-DE" dirty="0" err="1"/>
              <a:t>been</a:t>
            </a:r>
            <a:r>
              <a:rPr lang="de-DE" dirty="0"/>
              <a:t> </a:t>
            </a:r>
            <a:r>
              <a:rPr lang="de-DE" dirty="0" err="1"/>
              <a:t>achieved</a:t>
            </a:r>
            <a:r>
              <a:rPr lang="de-DE" dirty="0"/>
              <a:t>. </a:t>
            </a:r>
          </a:p>
          <a:p>
            <a:endParaRPr lang="de-DE" dirty="0"/>
          </a:p>
        </p:txBody>
      </p:sp>
      <p:sp>
        <p:nvSpPr>
          <p:cNvPr id="4" name="Textfeld 3">
            <a:extLst>
              <a:ext uri="{FF2B5EF4-FFF2-40B4-BE49-F238E27FC236}">
                <a16:creationId xmlns:a16="http://schemas.microsoft.com/office/drawing/2014/main" id="{BD4B8618-73B8-A04B-8C6F-052C42F70338}"/>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pic>
        <p:nvPicPr>
          <p:cNvPr id="6" name="Grafik 5">
            <a:extLst>
              <a:ext uri="{FF2B5EF4-FFF2-40B4-BE49-F238E27FC236}">
                <a16:creationId xmlns:a16="http://schemas.microsoft.com/office/drawing/2014/main" id="{4DD31CDF-BB26-6240-8638-7F14EF9E4238}"/>
              </a:ext>
            </a:extLst>
          </p:cNvPr>
          <p:cNvPicPr>
            <a:picLocks noChangeAspect="1"/>
          </p:cNvPicPr>
          <p:nvPr/>
        </p:nvPicPr>
        <p:blipFill>
          <a:blip r:embed="rId2"/>
          <a:stretch>
            <a:fillRect/>
          </a:stretch>
        </p:blipFill>
        <p:spPr>
          <a:xfrm>
            <a:off x="4439666" y="3429000"/>
            <a:ext cx="2982802" cy="2882900"/>
          </a:xfrm>
          <a:prstGeom prst="rect">
            <a:avLst/>
          </a:prstGeom>
        </p:spPr>
      </p:pic>
    </p:spTree>
    <p:extLst>
      <p:ext uri="{BB962C8B-B14F-4D97-AF65-F5344CB8AC3E}">
        <p14:creationId xmlns:p14="http://schemas.microsoft.com/office/powerpoint/2010/main" val="372319394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F31336-FAAE-8744-B6FF-D87DB151CD89}"/>
              </a:ext>
            </a:extLst>
          </p:cNvPr>
          <p:cNvSpPr>
            <a:spLocks noGrp="1"/>
          </p:cNvSpPr>
          <p:nvPr>
            <p:ph type="title"/>
          </p:nvPr>
        </p:nvSpPr>
        <p:spPr/>
        <p:txBody>
          <a:bodyPr/>
          <a:lstStyle/>
          <a:p>
            <a:pPr algn="ctr"/>
            <a:r>
              <a:rPr lang="de-DE" dirty="0" err="1"/>
              <a:t>Nanocoils</a:t>
            </a:r>
            <a:endParaRPr lang="de-DE" dirty="0"/>
          </a:p>
        </p:txBody>
      </p:sp>
      <p:sp>
        <p:nvSpPr>
          <p:cNvPr id="3" name="Inhaltsplatzhalter 2">
            <a:extLst>
              <a:ext uri="{FF2B5EF4-FFF2-40B4-BE49-F238E27FC236}">
                <a16:creationId xmlns:a16="http://schemas.microsoft.com/office/drawing/2014/main" id="{C682F8F7-2D24-1A45-9A11-C8A0DA58BA85}"/>
              </a:ext>
            </a:extLst>
          </p:cNvPr>
          <p:cNvSpPr>
            <a:spLocks noGrp="1"/>
          </p:cNvSpPr>
          <p:nvPr>
            <p:ph idx="1"/>
          </p:nvPr>
        </p:nvSpPr>
        <p:spPr/>
        <p:txBody>
          <a:bodyPr>
            <a:normAutofit/>
          </a:bodyPr>
          <a:lstStyle/>
          <a:p>
            <a:r>
              <a:rPr lang="de-DE" dirty="0" err="1"/>
              <a:t>Because</a:t>
            </a:r>
            <a:r>
              <a:rPr lang="de-DE" dirty="0"/>
              <a:t> </a:t>
            </a:r>
            <a:r>
              <a:rPr lang="de-DE" dirty="0" err="1"/>
              <a:t>of</a:t>
            </a:r>
            <a:r>
              <a:rPr lang="de-DE" dirty="0"/>
              <a:t> </a:t>
            </a:r>
            <a:r>
              <a:rPr lang="de-DE" dirty="0" err="1"/>
              <a:t>their</a:t>
            </a:r>
            <a:r>
              <a:rPr lang="de-DE" dirty="0"/>
              <a:t> </a:t>
            </a:r>
            <a:r>
              <a:rPr lang="de-DE" dirty="0" err="1"/>
              <a:t>interesting</a:t>
            </a:r>
            <a:r>
              <a:rPr lang="de-DE" dirty="0"/>
              <a:t> </a:t>
            </a:r>
            <a:r>
              <a:rPr lang="de-DE" dirty="0" err="1"/>
              <a:t>morphology</a:t>
            </a:r>
            <a:r>
              <a:rPr lang="de-DE" dirty="0"/>
              <a:t>, </a:t>
            </a:r>
            <a:r>
              <a:rPr lang="de-DE" dirty="0" err="1"/>
              <a:t>mechanical</a:t>
            </a:r>
            <a:r>
              <a:rPr lang="de-DE" dirty="0"/>
              <a:t>, </a:t>
            </a:r>
            <a:r>
              <a:rPr lang="de-DE" dirty="0" err="1"/>
              <a:t>electrical</a:t>
            </a:r>
            <a:r>
              <a:rPr lang="de-DE" dirty="0"/>
              <a:t>, </a:t>
            </a:r>
            <a:r>
              <a:rPr lang="de-DE" dirty="0" err="1"/>
              <a:t>and</a:t>
            </a:r>
            <a:r>
              <a:rPr lang="de-DE" dirty="0"/>
              <a:t> </a:t>
            </a:r>
            <a:r>
              <a:rPr lang="de-DE" dirty="0" err="1"/>
              <a:t>electromagnetic</a:t>
            </a:r>
            <a:r>
              <a:rPr lang="de-DE" dirty="0"/>
              <a:t> </a:t>
            </a:r>
            <a:r>
              <a:rPr lang="de-DE" dirty="0" err="1"/>
              <a:t>properties</a:t>
            </a:r>
            <a:r>
              <a:rPr lang="de-DE" dirty="0"/>
              <a:t>, potential </a:t>
            </a:r>
            <a:r>
              <a:rPr lang="de-DE" dirty="0" err="1"/>
              <a:t>applications</a:t>
            </a:r>
            <a:r>
              <a:rPr lang="de-DE" dirty="0"/>
              <a:t> </a:t>
            </a:r>
            <a:r>
              <a:rPr lang="de-DE" dirty="0" err="1"/>
              <a:t>of</a:t>
            </a:r>
            <a:r>
              <a:rPr lang="de-DE" dirty="0"/>
              <a:t> </a:t>
            </a:r>
            <a:r>
              <a:rPr lang="de-DE" dirty="0" err="1"/>
              <a:t>these</a:t>
            </a:r>
            <a:r>
              <a:rPr lang="de-DE" dirty="0"/>
              <a:t> </a:t>
            </a:r>
            <a:r>
              <a:rPr lang="de-DE" dirty="0" err="1"/>
              <a:t>nanostructures</a:t>
            </a:r>
            <a:r>
              <a:rPr lang="de-DE" dirty="0"/>
              <a:t> in NEMS </a:t>
            </a:r>
            <a:r>
              <a:rPr lang="de-DE" dirty="0" err="1"/>
              <a:t>include</a:t>
            </a:r>
            <a:r>
              <a:rPr lang="de-DE" dirty="0"/>
              <a:t> </a:t>
            </a:r>
            <a:r>
              <a:rPr lang="de-DE" dirty="0" err="1"/>
              <a:t>nanosprings</a:t>
            </a:r>
            <a:r>
              <a:rPr lang="de-DE" dirty="0"/>
              <a:t>, </a:t>
            </a:r>
            <a:r>
              <a:rPr lang="de-DE" dirty="0" err="1"/>
              <a:t>electromechanical</a:t>
            </a:r>
            <a:r>
              <a:rPr lang="de-DE" dirty="0"/>
              <a:t> </a:t>
            </a:r>
            <a:r>
              <a:rPr lang="de-DE" dirty="0" err="1"/>
              <a:t>sensors</a:t>
            </a:r>
            <a:r>
              <a:rPr lang="de-DE" dirty="0"/>
              <a:t>, </a:t>
            </a:r>
            <a:r>
              <a:rPr lang="de-DE" dirty="0" err="1"/>
              <a:t>magnetic-field</a:t>
            </a:r>
            <a:r>
              <a:rPr lang="de-DE" dirty="0"/>
              <a:t> </a:t>
            </a:r>
            <a:r>
              <a:rPr lang="de-DE" dirty="0" err="1"/>
              <a:t>detectors</a:t>
            </a:r>
            <a:r>
              <a:rPr lang="de-DE" dirty="0"/>
              <a:t>, </a:t>
            </a:r>
            <a:r>
              <a:rPr lang="de-DE" dirty="0" err="1"/>
              <a:t>chemical</a:t>
            </a:r>
            <a:r>
              <a:rPr lang="de-DE" dirty="0"/>
              <a:t> </a:t>
            </a:r>
            <a:r>
              <a:rPr lang="de-DE" dirty="0" err="1"/>
              <a:t>or</a:t>
            </a:r>
            <a:r>
              <a:rPr lang="de-DE" dirty="0"/>
              <a:t> </a:t>
            </a:r>
            <a:r>
              <a:rPr lang="de-DE" dirty="0" err="1"/>
              <a:t>biological</a:t>
            </a:r>
            <a:r>
              <a:rPr lang="de-DE" dirty="0"/>
              <a:t> </a:t>
            </a:r>
            <a:r>
              <a:rPr lang="de-DE" dirty="0" err="1"/>
              <a:t>sensors</a:t>
            </a:r>
            <a:r>
              <a:rPr lang="de-DE" dirty="0"/>
              <a:t>, </a:t>
            </a:r>
            <a:r>
              <a:rPr lang="de-DE" dirty="0" err="1"/>
              <a:t>generators</a:t>
            </a:r>
            <a:r>
              <a:rPr lang="de-DE" dirty="0"/>
              <a:t> </a:t>
            </a:r>
            <a:r>
              <a:rPr lang="de-DE" dirty="0" err="1"/>
              <a:t>of</a:t>
            </a:r>
            <a:r>
              <a:rPr lang="de-DE" dirty="0"/>
              <a:t> </a:t>
            </a:r>
            <a:r>
              <a:rPr lang="de-DE" dirty="0" err="1"/>
              <a:t>magnetic</a:t>
            </a:r>
            <a:r>
              <a:rPr lang="de-DE" dirty="0"/>
              <a:t> </a:t>
            </a:r>
            <a:r>
              <a:rPr lang="de-DE" dirty="0" err="1"/>
              <a:t>beams</a:t>
            </a:r>
            <a:r>
              <a:rPr lang="de-DE" dirty="0"/>
              <a:t>, </a:t>
            </a:r>
            <a:r>
              <a:rPr lang="de-DE" dirty="0" err="1"/>
              <a:t>inductors</a:t>
            </a:r>
            <a:r>
              <a:rPr lang="de-DE" dirty="0"/>
              <a:t>, </a:t>
            </a:r>
            <a:r>
              <a:rPr lang="de-DE" dirty="0" err="1"/>
              <a:t>actuators</a:t>
            </a:r>
            <a:r>
              <a:rPr lang="de-DE" dirty="0"/>
              <a:t>, </a:t>
            </a:r>
            <a:r>
              <a:rPr lang="de-DE" dirty="0" err="1"/>
              <a:t>and</a:t>
            </a:r>
            <a:r>
              <a:rPr lang="de-DE" dirty="0"/>
              <a:t> </a:t>
            </a:r>
            <a:r>
              <a:rPr lang="de-DE" dirty="0" err="1"/>
              <a:t>highperformance</a:t>
            </a:r>
            <a:r>
              <a:rPr lang="de-DE" dirty="0"/>
              <a:t> </a:t>
            </a:r>
            <a:r>
              <a:rPr lang="de-DE" dirty="0" err="1"/>
              <a:t>electromagnetic-wave</a:t>
            </a:r>
            <a:r>
              <a:rPr lang="de-DE" dirty="0"/>
              <a:t> </a:t>
            </a:r>
            <a:r>
              <a:rPr lang="de-DE" dirty="0" err="1"/>
              <a:t>absorbers</a:t>
            </a:r>
            <a:r>
              <a:rPr lang="de-DE" dirty="0"/>
              <a:t>. </a:t>
            </a:r>
            <a:endParaRPr lang="de-AT" dirty="0"/>
          </a:p>
          <a:p>
            <a:endParaRPr lang="de-DE" dirty="0"/>
          </a:p>
        </p:txBody>
      </p:sp>
      <p:sp>
        <p:nvSpPr>
          <p:cNvPr id="4" name="Textfeld 3">
            <a:extLst>
              <a:ext uri="{FF2B5EF4-FFF2-40B4-BE49-F238E27FC236}">
                <a16:creationId xmlns:a16="http://schemas.microsoft.com/office/drawing/2014/main" id="{BD4B8618-73B8-A04B-8C6F-052C42F70338}"/>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pic>
        <p:nvPicPr>
          <p:cNvPr id="5" name="Grafik 4">
            <a:extLst>
              <a:ext uri="{FF2B5EF4-FFF2-40B4-BE49-F238E27FC236}">
                <a16:creationId xmlns:a16="http://schemas.microsoft.com/office/drawing/2014/main" id="{4FA9388D-2785-EE44-972F-FA13A2F9775F}"/>
              </a:ext>
            </a:extLst>
          </p:cNvPr>
          <p:cNvPicPr>
            <a:picLocks noChangeAspect="1"/>
          </p:cNvPicPr>
          <p:nvPr/>
        </p:nvPicPr>
        <p:blipFill>
          <a:blip r:embed="rId2"/>
          <a:stretch>
            <a:fillRect/>
          </a:stretch>
        </p:blipFill>
        <p:spPr>
          <a:xfrm>
            <a:off x="2438400" y="4391819"/>
            <a:ext cx="6864096" cy="2431034"/>
          </a:xfrm>
          <a:prstGeom prst="rect">
            <a:avLst/>
          </a:prstGeom>
        </p:spPr>
      </p:pic>
    </p:spTree>
    <p:extLst>
      <p:ext uri="{BB962C8B-B14F-4D97-AF65-F5344CB8AC3E}">
        <p14:creationId xmlns:p14="http://schemas.microsoft.com/office/powerpoint/2010/main" val="32280423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C682F8F7-2D24-1A45-9A11-C8A0DA58BA85}"/>
              </a:ext>
            </a:extLst>
          </p:cNvPr>
          <p:cNvSpPr>
            <a:spLocks noGrp="1"/>
          </p:cNvSpPr>
          <p:nvPr>
            <p:ph idx="1"/>
          </p:nvPr>
        </p:nvSpPr>
        <p:spPr>
          <a:xfrm>
            <a:off x="643128" y="4824857"/>
            <a:ext cx="10515600" cy="4351338"/>
          </a:xfrm>
        </p:spPr>
        <p:txBody>
          <a:bodyPr>
            <a:normAutofit/>
          </a:bodyPr>
          <a:lstStyle/>
          <a:p>
            <a:r>
              <a:rPr lang="de-AT" b="1" dirty="0" err="1"/>
              <a:t>Left</a:t>
            </a:r>
            <a:r>
              <a:rPr lang="de-AT" b="1" dirty="0"/>
              <a:t>:</a:t>
            </a:r>
            <a:r>
              <a:rPr lang="de-AT" dirty="0"/>
              <a:t> </a:t>
            </a:r>
            <a:r>
              <a:rPr lang="de-AT" dirty="0" err="1"/>
              <a:t>Nanorobotic</a:t>
            </a:r>
            <a:r>
              <a:rPr lang="de-AT" dirty="0"/>
              <a:t> </a:t>
            </a:r>
            <a:r>
              <a:rPr lang="de-AT" dirty="0" err="1"/>
              <a:t>manipulation</a:t>
            </a:r>
            <a:r>
              <a:rPr lang="de-AT" dirty="0"/>
              <a:t> </a:t>
            </a:r>
            <a:r>
              <a:rPr lang="de-AT" dirty="0" err="1"/>
              <a:t>of</a:t>
            </a:r>
            <a:r>
              <a:rPr lang="de-AT" dirty="0"/>
              <a:t> an </a:t>
            </a:r>
            <a:r>
              <a:rPr lang="de-AT" dirty="0" err="1"/>
              <a:t>InGaAs</a:t>
            </a:r>
            <a:r>
              <a:rPr lang="de-AT" dirty="0"/>
              <a:t>/</a:t>
            </a:r>
            <a:r>
              <a:rPr lang="de-AT" dirty="0" err="1"/>
              <a:t>GaAs</a:t>
            </a:r>
            <a:r>
              <a:rPr lang="de-AT" dirty="0"/>
              <a:t> </a:t>
            </a:r>
            <a:r>
              <a:rPr lang="de-AT" dirty="0" err="1"/>
              <a:t>nanocoil</a:t>
            </a:r>
            <a:r>
              <a:rPr lang="de-AT" dirty="0"/>
              <a:t> </a:t>
            </a:r>
            <a:r>
              <a:rPr lang="de-AT" dirty="0" err="1"/>
              <a:t>with</a:t>
            </a:r>
            <a:r>
              <a:rPr lang="de-AT" dirty="0"/>
              <a:t> </a:t>
            </a:r>
            <a:r>
              <a:rPr lang="de-AT" dirty="0" err="1"/>
              <a:t>two</a:t>
            </a:r>
            <a:r>
              <a:rPr lang="de-AT" dirty="0"/>
              <a:t> </a:t>
            </a:r>
            <a:r>
              <a:rPr lang="de-AT" dirty="0" err="1"/>
              <a:t>metal</a:t>
            </a:r>
            <a:r>
              <a:rPr lang="de-AT" dirty="0"/>
              <a:t> </a:t>
            </a:r>
            <a:r>
              <a:rPr lang="de-AT" dirty="0" err="1"/>
              <a:t>connectors</a:t>
            </a:r>
            <a:r>
              <a:rPr lang="de-AT" dirty="0"/>
              <a:t>. </a:t>
            </a:r>
          </a:p>
          <a:p>
            <a:r>
              <a:rPr lang="de-AT" b="1" dirty="0" err="1"/>
              <a:t>Right</a:t>
            </a:r>
            <a:r>
              <a:rPr lang="de-AT" b="1" dirty="0"/>
              <a:t>:</a:t>
            </a:r>
            <a:r>
              <a:rPr lang="de-AT" dirty="0"/>
              <a:t> I-V </a:t>
            </a:r>
            <a:r>
              <a:rPr lang="de-AT" dirty="0" err="1"/>
              <a:t>curves</a:t>
            </a:r>
            <a:r>
              <a:rPr lang="de-AT" dirty="0"/>
              <a:t> </a:t>
            </a:r>
            <a:r>
              <a:rPr lang="de-AT" dirty="0" err="1"/>
              <a:t>for</a:t>
            </a:r>
            <a:r>
              <a:rPr lang="de-AT" dirty="0"/>
              <a:t> different </a:t>
            </a:r>
            <a:r>
              <a:rPr lang="de-AT" dirty="0" err="1"/>
              <a:t>deformations</a:t>
            </a:r>
            <a:r>
              <a:rPr lang="de-AT" dirty="0"/>
              <a:t> </a:t>
            </a:r>
            <a:r>
              <a:rPr lang="de-AT" dirty="0" err="1"/>
              <a:t>of</a:t>
            </a:r>
            <a:r>
              <a:rPr lang="de-AT" dirty="0"/>
              <a:t> </a:t>
            </a:r>
            <a:r>
              <a:rPr lang="de-AT" dirty="0" err="1"/>
              <a:t>the</a:t>
            </a:r>
            <a:r>
              <a:rPr lang="de-AT" dirty="0"/>
              <a:t> </a:t>
            </a:r>
            <a:r>
              <a:rPr lang="de-AT" dirty="0" err="1"/>
              <a:t>nanocoil</a:t>
            </a:r>
            <a:r>
              <a:rPr lang="de-AT" dirty="0"/>
              <a:t>. </a:t>
            </a:r>
          </a:p>
          <a:p>
            <a:pPr marL="0" indent="0">
              <a:buNone/>
            </a:pPr>
            <a:r>
              <a:rPr lang="de-AT" dirty="0"/>
              <a:t>G.G. Hwang et al., Nano </a:t>
            </a:r>
            <a:r>
              <a:rPr lang="de-AT" dirty="0" err="1"/>
              <a:t>Lett</a:t>
            </a:r>
            <a:r>
              <a:rPr lang="de-AT" dirty="0"/>
              <a:t>. 9, 554, 2009</a:t>
            </a:r>
            <a:endParaRPr lang="de-DE" dirty="0"/>
          </a:p>
        </p:txBody>
      </p:sp>
      <p:sp>
        <p:nvSpPr>
          <p:cNvPr id="4" name="Textfeld 3">
            <a:extLst>
              <a:ext uri="{FF2B5EF4-FFF2-40B4-BE49-F238E27FC236}">
                <a16:creationId xmlns:a16="http://schemas.microsoft.com/office/drawing/2014/main" id="{BD4B8618-73B8-A04B-8C6F-052C42F70338}"/>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pic>
        <p:nvPicPr>
          <p:cNvPr id="5" name="Grafik 4">
            <a:extLst>
              <a:ext uri="{FF2B5EF4-FFF2-40B4-BE49-F238E27FC236}">
                <a16:creationId xmlns:a16="http://schemas.microsoft.com/office/drawing/2014/main" id="{4FA9388D-2785-EE44-972F-FA13A2F9775F}"/>
              </a:ext>
            </a:extLst>
          </p:cNvPr>
          <p:cNvPicPr>
            <a:picLocks noChangeAspect="1"/>
          </p:cNvPicPr>
          <p:nvPr/>
        </p:nvPicPr>
        <p:blipFill>
          <a:blip r:embed="rId2"/>
          <a:stretch>
            <a:fillRect/>
          </a:stretch>
        </p:blipFill>
        <p:spPr>
          <a:xfrm>
            <a:off x="209415" y="165767"/>
            <a:ext cx="11773169" cy="4169664"/>
          </a:xfrm>
          <a:prstGeom prst="rect">
            <a:avLst/>
          </a:prstGeom>
        </p:spPr>
      </p:pic>
    </p:spTree>
    <p:extLst>
      <p:ext uri="{BB962C8B-B14F-4D97-AF65-F5344CB8AC3E}">
        <p14:creationId xmlns:p14="http://schemas.microsoft.com/office/powerpoint/2010/main" val="341595152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C682F8F7-2D24-1A45-9A11-C8A0DA58BA85}"/>
              </a:ext>
            </a:extLst>
          </p:cNvPr>
          <p:cNvSpPr>
            <a:spLocks noGrp="1"/>
          </p:cNvSpPr>
          <p:nvPr>
            <p:ph idx="1"/>
          </p:nvPr>
        </p:nvSpPr>
        <p:spPr>
          <a:xfrm>
            <a:off x="838200" y="3429000"/>
            <a:ext cx="10515600" cy="4351338"/>
          </a:xfrm>
        </p:spPr>
        <p:txBody>
          <a:bodyPr>
            <a:normAutofit/>
          </a:bodyPr>
          <a:lstStyle/>
          <a:p>
            <a:r>
              <a:rPr lang="en" dirty="0"/>
              <a:t>Pulling the coil for stiffness characterization of a </a:t>
            </a:r>
            <a:r>
              <a:rPr lang="en" dirty="0" err="1"/>
              <a:t>SiGe</a:t>
            </a:r>
            <a:r>
              <a:rPr lang="en" dirty="0"/>
              <a:t>/Si/Cr </a:t>
            </a:r>
            <a:r>
              <a:rPr lang="en" dirty="0" err="1"/>
              <a:t>nanospring</a:t>
            </a:r>
            <a:r>
              <a:rPr lang="en" dirty="0"/>
              <a:t>. </a:t>
            </a:r>
          </a:p>
          <a:p>
            <a:r>
              <a:rPr lang="en" dirty="0"/>
              <a:t>The results show that it has </a:t>
            </a:r>
            <a:r>
              <a:rPr lang="en" b="1" dirty="0"/>
              <a:t>ultra-high flexibility </a:t>
            </a:r>
            <a:r>
              <a:rPr lang="en" dirty="0"/>
              <a:t>(0.003 N/m) and </a:t>
            </a:r>
            <a:r>
              <a:rPr lang="en" b="1" dirty="0"/>
              <a:t>exceptionally wide linear range </a:t>
            </a:r>
            <a:r>
              <a:rPr lang="en" dirty="0"/>
              <a:t>(91% elongation from their </a:t>
            </a:r>
            <a:r>
              <a:rPr lang="en" dirty="0" err="1"/>
              <a:t>unextended</a:t>
            </a:r>
            <a:r>
              <a:rPr lang="en" dirty="0"/>
              <a:t> state).</a:t>
            </a:r>
            <a:endParaRPr lang="de-DE" dirty="0"/>
          </a:p>
        </p:txBody>
      </p:sp>
      <p:sp>
        <p:nvSpPr>
          <p:cNvPr id="4" name="Textfeld 3">
            <a:extLst>
              <a:ext uri="{FF2B5EF4-FFF2-40B4-BE49-F238E27FC236}">
                <a16:creationId xmlns:a16="http://schemas.microsoft.com/office/drawing/2014/main" id="{BD4B8618-73B8-A04B-8C6F-052C42F70338}"/>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pic>
        <p:nvPicPr>
          <p:cNvPr id="2" name="Grafik 1">
            <a:extLst>
              <a:ext uri="{FF2B5EF4-FFF2-40B4-BE49-F238E27FC236}">
                <a16:creationId xmlns:a16="http://schemas.microsoft.com/office/drawing/2014/main" id="{012189B6-F973-A640-BE50-2547C0C4F3EF}"/>
              </a:ext>
            </a:extLst>
          </p:cNvPr>
          <p:cNvPicPr>
            <a:picLocks noChangeAspect="1"/>
          </p:cNvPicPr>
          <p:nvPr/>
        </p:nvPicPr>
        <p:blipFill>
          <a:blip r:embed="rId2"/>
          <a:stretch>
            <a:fillRect/>
          </a:stretch>
        </p:blipFill>
        <p:spPr>
          <a:xfrm>
            <a:off x="209415" y="165766"/>
            <a:ext cx="11774652" cy="3016346"/>
          </a:xfrm>
          <a:prstGeom prst="rect">
            <a:avLst/>
          </a:prstGeom>
        </p:spPr>
      </p:pic>
    </p:spTree>
    <p:extLst>
      <p:ext uri="{BB962C8B-B14F-4D97-AF65-F5344CB8AC3E}">
        <p14:creationId xmlns:p14="http://schemas.microsoft.com/office/powerpoint/2010/main" val="312791216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BD4B8618-73B8-A04B-8C6F-052C42F70338}"/>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pic>
        <p:nvPicPr>
          <p:cNvPr id="5" name="Grafik 4">
            <a:extLst>
              <a:ext uri="{FF2B5EF4-FFF2-40B4-BE49-F238E27FC236}">
                <a16:creationId xmlns:a16="http://schemas.microsoft.com/office/drawing/2014/main" id="{E9C3F10F-3D7C-3C4A-9962-8074D5AB068B}"/>
              </a:ext>
            </a:extLst>
          </p:cNvPr>
          <p:cNvPicPr>
            <a:picLocks noChangeAspect="1"/>
          </p:cNvPicPr>
          <p:nvPr/>
        </p:nvPicPr>
        <p:blipFill>
          <a:blip r:embed="rId2"/>
          <a:stretch>
            <a:fillRect/>
          </a:stretch>
        </p:blipFill>
        <p:spPr>
          <a:xfrm>
            <a:off x="207932" y="165766"/>
            <a:ext cx="10057731" cy="6282214"/>
          </a:xfrm>
          <a:prstGeom prst="rect">
            <a:avLst/>
          </a:prstGeom>
        </p:spPr>
      </p:pic>
      <p:sp>
        <p:nvSpPr>
          <p:cNvPr id="2" name="Textfeld 1">
            <a:extLst>
              <a:ext uri="{FF2B5EF4-FFF2-40B4-BE49-F238E27FC236}">
                <a16:creationId xmlns:a16="http://schemas.microsoft.com/office/drawing/2014/main" id="{A0CA7F61-2EA9-1140-BC5D-6722BFEAAD25}"/>
              </a:ext>
            </a:extLst>
          </p:cNvPr>
          <p:cNvSpPr txBox="1"/>
          <p:nvPr/>
        </p:nvSpPr>
        <p:spPr>
          <a:xfrm>
            <a:off x="0" y="6507568"/>
            <a:ext cx="8868646" cy="369332"/>
          </a:xfrm>
          <a:prstGeom prst="rect">
            <a:avLst/>
          </a:prstGeom>
          <a:noFill/>
        </p:spPr>
        <p:txBody>
          <a:bodyPr wrap="none" rtlCol="0">
            <a:spAutoFit/>
          </a:bodyPr>
          <a:lstStyle/>
          <a:p>
            <a:r>
              <a:rPr lang="de-DE" dirty="0"/>
              <a:t>http://</a:t>
            </a:r>
            <a:r>
              <a:rPr lang="de-DE" dirty="0" err="1"/>
              <a:t>www.msrl.ethz.ch</a:t>
            </a:r>
            <a:r>
              <a:rPr lang="de-DE" dirty="0"/>
              <a:t>/de/</a:t>
            </a:r>
            <a:r>
              <a:rPr lang="de-DE" dirty="0" err="1"/>
              <a:t>forschung</a:t>
            </a:r>
            <a:r>
              <a:rPr lang="de-DE" dirty="0"/>
              <a:t>/Forschungsarchiv/nems-based-on-3d-nanocoils.html</a:t>
            </a:r>
          </a:p>
        </p:txBody>
      </p:sp>
    </p:spTree>
    <p:extLst>
      <p:ext uri="{BB962C8B-B14F-4D97-AF65-F5344CB8AC3E}">
        <p14:creationId xmlns:p14="http://schemas.microsoft.com/office/powerpoint/2010/main" val="131016411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BD4B8618-73B8-A04B-8C6F-052C42F70338}"/>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pic>
        <p:nvPicPr>
          <p:cNvPr id="5" name="Grafik 4">
            <a:extLst>
              <a:ext uri="{FF2B5EF4-FFF2-40B4-BE49-F238E27FC236}">
                <a16:creationId xmlns:a16="http://schemas.microsoft.com/office/drawing/2014/main" id="{E9C3F10F-3D7C-3C4A-9962-8074D5AB068B}"/>
              </a:ext>
            </a:extLst>
          </p:cNvPr>
          <p:cNvPicPr>
            <a:picLocks noChangeAspect="1"/>
          </p:cNvPicPr>
          <p:nvPr/>
        </p:nvPicPr>
        <p:blipFill rotWithShape="1">
          <a:blip r:embed="rId2"/>
          <a:srcRect r="64853"/>
          <a:stretch/>
        </p:blipFill>
        <p:spPr>
          <a:xfrm>
            <a:off x="207933" y="165766"/>
            <a:ext cx="3535012" cy="6282214"/>
          </a:xfrm>
          <a:prstGeom prst="rect">
            <a:avLst/>
          </a:prstGeom>
        </p:spPr>
      </p:pic>
      <p:sp>
        <p:nvSpPr>
          <p:cNvPr id="8" name="Textfeld 7">
            <a:extLst>
              <a:ext uri="{FF2B5EF4-FFF2-40B4-BE49-F238E27FC236}">
                <a16:creationId xmlns:a16="http://schemas.microsoft.com/office/drawing/2014/main" id="{3286A641-8CAC-2B4F-B4B9-A4B3982E4013}"/>
              </a:ext>
            </a:extLst>
          </p:cNvPr>
          <p:cNvSpPr txBox="1"/>
          <p:nvPr/>
        </p:nvSpPr>
        <p:spPr>
          <a:xfrm>
            <a:off x="3742945" y="2011680"/>
            <a:ext cx="8339328" cy="523220"/>
          </a:xfrm>
          <a:prstGeom prst="rect">
            <a:avLst/>
          </a:prstGeom>
          <a:noFill/>
        </p:spPr>
        <p:txBody>
          <a:bodyPr wrap="square" rtlCol="0">
            <a:spAutoFit/>
          </a:bodyPr>
          <a:lstStyle/>
          <a:p>
            <a:r>
              <a:rPr lang="en" sz="2800" dirty="0"/>
              <a:t>Fabrication flow of rolled-up </a:t>
            </a:r>
            <a:r>
              <a:rPr lang="en" sz="2800" dirty="0" err="1"/>
              <a:t>nanocoil</a:t>
            </a:r>
            <a:r>
              <a:rPr lang="en" sz="2800" dirty="0"/>
              <a:t>. </a:t>
            </a:r>
            <a:endParaRPr lang="de-DE" sz="2800" dirty="0"/>
          </a:p>
        </p:txBody>
      </p:sp>
    </p:spTree>
    <p:extLst>
      <p:ext uri="{BB962C8B-B14F-4D97-AF65-F5344CB8AC3E}">
        <p14:creationId xmlns:p14="http://schemas.microsoft.com/office/powerpoint/2010/main" val="372260129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BD4B8618-73B8-A04B-8C6F-052C42F70338}"/>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pic>
        <p:nvPicPr>
          <p:cNvPr id="5" name="Grafik 4">
            <a:extLst>
              <a:ext uri="{FF2B5EF4-FFF2-40B4-BE49-F238E27FC236}">
                <a16:creationId xmlns:a16="http://schemas.microsoft.com/office/drawing/2014/main" id="{E9C3F10F-3D7C-3C4A-9962-8074D5AB068B}"/>
              </a:ext>
            </a:extLst>
          </p:cNvPr>
          <p:cNvPicPr>
            <a:picLocks noChangeAspect="1"/>
          </p:cNvPicPr>
          <p:nvPr/>
        </p:nvPicPr>
        <p:blipFill>
          <a:blip r:embed="rId2"/>
          <a:stretch>
            <a:fillRect/>
          </a:stretch>
        </p:blipFill>
        <p:spPr>
          <a:xfrm>
            <a:off x="207932" y="165766"/>
            <a:ext cx="10057731" cy="6282214"/>
          </a:xfrm>
          <a:prstGeom prst="rect">
            <a:avLst/>
          </a:prstGeom>
        </p:spPr>
      </p:pic>
      <p:sp>
        <p:nvSpPr>
          <p:cNvPr id="2" name="Textfeld 1">
            <a:extLst>
              <a:ext uri="{FF2B5EF4-FFF2-40B4-BE49-F238E27FC236}">
                <a16:creationId xmlns:a16="http://schemas.microsoft.com/office/drawing/2014/main" id="{A0CA7F61-2EA9-1140-BC5D-6722BFEAAD25}"/>
              </a:ext>
            </a:extLst>
          </p:cNvPr>
          <p:cNvSpPr txBox="1"/>
          <p:nvPr/>
        </p:nvSpPr>
        <p:spPr>
          <a:xfrm>
            <a:off x="0" y="6507568"/>
            <a:ext cx="8868646" cy="369332"/>
          </a:xfrm>
          <a:prstGeom prst="rect">
            <a:avLst/>
          </a:prstGeom>
          <a:noFill/>
        </p:spPr>
        <p:txBody>
          <a:bodyPr wrap="none" rtlCol="0">
            <a:spAutoFit/>
          </a:bodyPr>
          <a:lstStyle/>
          <a:p>
            <a:r>
              <a:rPr lang="de-DE" dirty="0"/>
              <a:t>http://</a:t>
            </a:r>
            <a:r>
              <a:rPr lang="de-DE" dirty="0" err="1"/>
              <a:t>www.msrl.ethz.ch</a:t>
            </a:r>
            <a:r>
              <a:rPr lang="de-DE" dirty="0"/>
              <a:t>/de/</a:t>
            </a:r>
            <a:r>
              <a:rPr lang="de-DE" dirty="0" err="1"/>
              <a:t>forschung</a:t>
            </a:r>
            <a:r>
              <a:rPr lang="de-DE" dirty="0"/>
              <a:t>/Forschungsarchiv/nems-based-on-3d-nanocoils.html</a:t>
            </a:r>
          </a:p>
        </p:txBody>
      </p:sp>
    </p:spTree>
    <p:extLst>
      <p:ext uri="{BB962C8B-B14F-4D97-AF65-F5344CB8AC3E}">
        <p14:creationId xmlns:p14="http://schemas.microsoft.com/office/powerpoint/2010/main" val="144180620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BD4B8618-73B8-A04B-8C6F-052C42F70338}"/>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pic>
        <p:nvPicPr>
          <p:cNvPr id="5" name="Grafik 4">
            <a:extLst>
              <a:ext uri="{FF2B5EF4-FFF2-40B4-BE49-F238E27FC236}">
                <a16:creationId xmlns:a16="http://schemas.microsoft.com/office/drawing/2014/main" id="{E9C3F10F-3D7C-3C4A-9962-8074D5AB068B}"/>
              </a:ext>
            </a:extLst>
          </p:cNvPr>
          <p:cNvPicPr>
            <a:picLocks noChangeAspect="1"/>
          </p:cNvPicPr>
          <p:nvPr/>
        </p:nvPicPr>
        <p:blipFill rotWithShape="1">
          <a:blip r:embed="rId2"/>
          <a:srcRect l="35567" b="48496"/>
          <a:stretch/>
        </p:blipFill>
        <p:spPr>
          <a:xfrm>
            <a:off x="3791712" y="287893"/>
            <a:ext cx="6669024" cy="3235595"/>
          </a:xfrm>
          <a:prstGeom prst="rect">
            <a:avLst/>
          </a:prstGeom>
        </p:spPr>
      </p:pic>
      <p:sp>
        <p:nvSpPr>
          <p:cNvPr id="2" name="Textfeld 1">
            <a:extLst>
              <a:ext uri="{FF2B5EF4-FFF2-40B4-BE49-F238E27FC236}">
                <a16:creationId xmlns:a16="http://schemas.microsoft.com/office/drawing/2014/main" id="{5EC6D5D4-D2F2-5649-8E41-C08C26845A49}"/>
              </a:ext>
            </a:extLst>
          </p:cNvPr>
          <p:cNvSpPr txBox="1"/>
          <p:nvPr/>
        </p:nvSpPr>
        <p:spPr>
          <a:xfrm>
            <a:off x="4072128" y="4454183"/>
            <a:ext cx="6932347" cy="954107"/>
          </a:xfrm>
          <a:prstGeom prst="rect">
            <a:avLst/>
          </a:prstGeom>
          <a:noFill/>
        </p:spPr>
        <p:txBody>
          <a:bodyPr wrap="none" rtlCol="0">
            <a:spAutoFit/>
          </a:bodyPr>
          <a:lstStyle/>
          <a:p>
            <a:r>
              <a:rPr lang="en" sz="2800" dirty="0"/>
              <a:t>Finite Element Method simulation of </a:t>
            </a:r>
            <a:r>
              <a:rPr lang="en" sz="2800" dirty="0" err="1"/>
              <a:t>nanocoil</a:t>
            </a:r>
            <a:r>
              <a:rPr lang="en" sz="2800" dirty="0"/>
              <a:t> </a:t>
            </a:r>
          </a:p>
          <a:p>
            <a:r>
              <a:rPr lang="en" sz="2800" dirty="0"/>
              <a:t>(from Dr. Dominik Bell). </a:t>
            </a:r>
            <a:endParaRPr lang="de-DE" sz="2800" dirty="0"/>
          </a:p>
        </p:txBody>
      </p:sp>
    </p:spTree>
    <p:extLst>
      <p:ext uri="{BB962C8B-B14F-4D97-AF65-F5344CB8AC3E}">
        <p14:creationId xmlns:p14="http://schemas.microsoft.com/office/powerpoint/2010/main" val="8416716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39EEEA-0C13-0A41-8CCB-CAE2DCF271F1}"/>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6DB8D420-D7B7-5C4D-B204-8A3B6103EE4A}"/>
              </a:ext>
            </a:extLst>
          </p:cNvPr>
          <p:cNvSpPr>
            <a:spLocks noGrp="1"/>
          </p:cNvSpPr>
          <p:nvPr>
            <p:ph idx="1"/>
          </p:nvPr>
        </p:nvSpPr>
        <p:spPr/>
        <p:txBody>
          <a:bodyPr>
            <a:normAutofit/>
          </a:bodyPr>
          <a:lstStyle/>
          <a:p>
            <a:r>
              <a:rPr lang="de-DE" dirty="0" err="1"/>
              <a:t>By</a:t>
            </a:r>
            <a:r>
              <a:rPr lang="de-DE" dirty="0"/>
              <a:t> </a:t>
            </a:r>
            <a:r>
              <a:rPr lang="de-DE" dirty="0" err="1"/>
              <a:t>the</a:t>
            </a:r>
            <a:r>
              <a:rPr lang="de-DE" dirty="0"/>
              <a:t> </a:t>
            </a:r>
            <a:r>
              <a:rPr lang="de-DE" dirty="0" err="1"/>
              <a:t>early</a:t>
            </a:r>
            <a:r>
              <a:rPr lang="de-DE" dirty="0"/>
              <a:t> 1980s, </a:t>
            </a:r>
            <a:r>
              <a:rPr lang="de-DE" b="1" dirty="0" err="1"/>
              <a:t>scanning</a:t>
            </a:r>
            <a:r>
              <a:rPr lang="de-DE" b="1" dirty="0"/>
              <a:t> </a:t>
            </a:r>
            <a:r>
              <a:rPr lang="de-DE" b="1" dirty="0" err="1"/>
              <a:t>tunneling</a:t>
            </a:r>
            <a:r>
              <a:rPr lang="de-DE" b="1" dirty="0"/>
              <a:t> </a:t>
            </a:r>
            <a:r>
              <a:rPr lang="de-DE" b="1" dirty="0" err="1"/>
              <a:t>microscopes</a:t>
            </a:r>
            <a:r>
              <a:rPr lang="de-DE" b="1" dirty="0"/>
              <a:t> </a:t>
            </a:r>
            <a:r>
              <a:rPr lang="de-DE" dirty="0"/>
              <a:t>(STMs) </a:t>
            </a:r>
            <a:r>
              <a:rPr lang="de-DE" dirty="0" err="1"/>
              <a:t>radically</a:t>
            </a:r>
            <a:r>
              <a:rPr lang="de-DE" dirty="0"/>
              <a:t> </a:t>
            </a:r>
            <a:r>
              <a:rPr lang="de-DE" dirty="0" err="1"/>
              <a:t>changed</a:t>
            </a:r>
            <a:r>
              <a:rPr lang="de-DE" dirty="0"/>
              <a:t> </a:t>
            </a:r>
            <a:r>
              <a:rPr lang="de-DE" dirty="0" err="1"/>
              <a:t>the</a:t>
            </a:r>
            <a:r>
              <a:rPr lang="de-DE" dirty="0"/>
              <a:t> </a:t>
            </a:r>
            <a:r>
              <a:rPr lang="de-DE" dirty="0" err="1"/>
              <a:t>ways</a:t>
            </a:r>
            <a:r>
              <a:rPr lang="de-DE" dirty="0"/>
              <a:t> in </a:t>
            </a:r>
            <a:r>
              <a:rPr lang="de-DE" dirty="0" err="1"/>
              <a:t>which</a:t>
            </a:r>
            <a:r>
              <a:rPr lang="de-DE" dirty="0"/>
              <a:t> </a:t>
            </a:r>
            <a:r>
              <a:rPr lang="de-DE" dirty="0" err="1"/>
              <a:t>we</a:t>
            </a:r>
            <a:r>
              <a:rPr lang="de-DE" dirty="0"/>
              <a:t> </a:t>
            </a:r>
            <a:r>
              <a:rPr lang="de-DE" dirty="0" err="1"/>
              <a:t>interacted</a:t>
            </a:r>
            <a:r>
              <a:rPr lang="de-DE" dirty="0"/>
              <a:t> </a:t>
            </a:r>
            <a:r>
              <a:rPr lang="de-DE" dirty="0" err="1"/>
              <a:t>with</a:t>
            </a:r>
            <a:r>
              <a:rPr lang="de-DE" dirty="0"/>
              <a:t> </a:t>
            </a:r>
            <a:r>
              <a:rPr lang="de-DE" dirty="0" err="1"/>
              <a:t>and</a:t>
            </a:r>
            <a:r>
              <a:rPr lang="de-DE" dirty="0"/>
              <a:t> </a:t>
            </a:r>
            <a:r>
              <a:rPr lang="de-DE" dirty="0" err="1"/>
              <a:t>even</a:t>
            </a:r>
            <a:r>
              <a:rPr lang="de-DE" dirty="0"/>
              <a:t> </a:t>
            </a:r>
            <a:r>
              <a:rPr lang="de-DE" dirty="0" err="1"/>
              <a:t>regarded</a:t>
            </a:r>
            <a:r>
              <a:rPr lang="de-DE" dirty="0"/>
              <a:t> </a:t>
            </a:r>
            <a:r>
              <a:rPr lang="de-DE" dirty="0" err="1"/>
              <a:t>single</a:t>
            </a:r>
            <a:r>
              <a:rPr lang="de-DE" dirty="0"/>
              <a:t> </a:t>
            </a:r>
            <a:r>
              <a:rPr lang="de-DE" dirty="0" err="1"/>
              <a:t>atoms</a:t>
            </a:r>
            <a:r>
              <a:rPr lang="de-DE" dirty="0"/>
              <a:t> </a:t>
            </a:r>
            <a:r>
              <a:rPr lang="de-DE" dirty="0" err="1"/>
              <a:t>and</a:t>
            </a:r>
            <a:r>
              <a:rPr lang="de-DE" dirty="0"/>
              <a:t> </a:t>
            </a:r>
            <a:r>
              <a:rPr lang="de-DE" dirty="0" err="1"/>
              <a:t>molecules</a:t>
            </a:r>
            <a:r>
              <a:rPr lang="de-DE" dirty="0"/>
              <a:t>. </a:t>
            </a:r>
          </a:p>
          <a:p>
            <a:r>
              <a:rPr lang="de-DE" dirty="0"/>
              <a:t>The </a:t>
            </a:r>
            <a:r>
              <a:rPr lang="de-DE" dirty="0" err="1"/>
              <a:t>very</a:t>
            </a:r>
            <a:r>
              <a:rPr lang="de-DE" dirty="0"/>
              <a:t> </a:t>
            </a:r>
            <a:r>
              <a:rPr lang="de-DE" dirty="0" err="1"/>
              <a:t>nature</a:t>
            </a:r>
            <a:r>
              <a:rPr lang="de-DE" dirty="0"/>
              <a:t> </a:t>
            </a:r>
            <a:r>
              <a:rPr lang="de-DE" dirty="0" err="1"/>
              <a:t>of</a:t>
            </a:r>
            <a:r>
              <a:rPr lang="de-DE" dirty="0"/>
              <a:t> proximal probe </a:t>
            </a:r>
            <a:r>
              <a:rPr lang="de-DE" dirty="0" err="1"/>
              <a:t>methods</a:t>
            </a:r>
            <a:r>
              <a:rPr lang="de-DE" dirty="0"/>
              <a:t> </a:t>
            </a:r>
            <a:r>
              <a:rPr lang="de-DE" dirty="0" err="1"/>
              <a:t>encourages</a:t>
            </a:r>
            <a:r>
              <a:rPr lang="de-DE" dirty="0"/>
              <a:t> </a:t>
            </a:r>
            <a:r>
              <a:rPr lang="de-DE" b="1" dirty="0" err="1"/>
              <a:t>exploration</a:t>
            </a:r>
            <a:r>
              <a:rPr lang="de-DE" b="1" dirty="0"/>
              <a:t> </a:t>
            </a:r>
            <a:r>
              <a:rPr lang="de-DE" b="1" dirty="0" err="1"/>
              <a:t>of</a:t>
            </a:r>
            <a:r>
              <a:rPr lang="de-DE" b="1" dirty="0"/>
              <a:t> </a:t>
            </a:r>
            <a:r>
              <a:rPr lang="de-DE" b="1" dirty="0" err="1"/>
              <a:t>the</a:t>
            </a:r>
            <a:r>
              <a:rPr lang="de-DE" b="1" dirty="0"/>
              <a:t> </a:t>
            </a:r>
            <a:r>
              <a:rPr lang="de-DE" b="1" dirty="0" err="1"/>
              <a:t>nanoworld</a:t>
            </a:r>
            <a:r>
              <a:rPr lang="de-DE" dirty="0"/>
              <a:t> </a:t>
            </a:r>
            <a:r>
              <a:rPr lang="de-DE" dirty="0" err="1"/>
              <a:t>beyond</a:t>
            </a:r>
            <a:r>
              <a:rPr lang="de-DE" dirty="0"/>
              <a:t> </a:t>
            </a:r>
            <a:r>
              <a:rPr lang="de-DE" dirty="0" err="1"/>
              <a:t>conventional</a:t>
            </a:r>
            <a:r>
              <a:rPr lang="de-DE" dirty="0"/>
              <a:t> </a:t>
            </a:r>
            <a:r>
              <a:rPr lang="de-DE" dirty="0" err="1"/>
              <a:t>microscopic</a:t>
            </a:r>
            <a:r>
              <a:rPr lang="de-DE" dirty="0"/>
              <a:t> </a:t>
            </a:r>
            <a:r>
              <a:rPr lang="de-DE" dirty="0" err="1"/>
              <a:t>imaging</a:t>
            </a:r>
            <a:r>
              <a:rPr lang="de-DE" dirty="0"/>
              <a:t>. </a:t>
            </a:r>
            <a:r>
              <a:rPr lang="de-DE" dirty="0" err="1"/>
              <a:t>Scanned</a:t>
            </a:r>
            <a:r>
              <a:rPr lang="de-DE" dirty="0"/>
              <a:t> </a:t>
            </a:r>
            <a:r>
              <a:rPr lang="de-DE" dirty="0" err="1"/>
              <a:t>probes</a:t>
            </a:r>
            <a:r>
              <a:rPr lang="de-DE" dirty="0"/>
              <a:t> </a:t>
            </a:r>
            <a:r>
              <a:rPr lang="de-DE" dirty="0" err="1"/>
              <a:t>now</a:t>
            </a:r>
            <a:r>
              <a:rPr lang="de-DE" dirty="0"/>
              <a:t> </a:t>
            </a:r>
            <a:r>
              <a:rPr lang="de-DE" dirty="0" err="1"/>
              <a:t>allow</a:t>
            </a:r>
            <a:r>
              <a:rPr lang="de-DE" dirty="0"/>
              <a:t> </a:t>
            </a:r>
            <a:r>
              <a:rPr lang="de-DE" dirty="0" err="1"/>
              <a:t>us</a:t>
            </a:r>
            <a:r>
              <a:rPr lang="de-DE" dirty="0"/>
              <a:t> </a:t>
            </a:r>
            <a:r>
              <a:rPr lang="de-DE" dirty="0" err="1"/>
              <a:t>to</a:t>
            </a:r>
            <a:r>
              <a:rPr lang="de-DE" dirty="0"/>
              <a:t> </a:t>
            </a:r>
            <a:r>
              <a:rPr lang="de-DE" b="1" dirty="0" err="1"/>
              <a:t>perform</a:t>
            </a:r>
            <a:r>
              <a:rPr lang="de-DE" b="1" dirty="0"/>
              <a:t> </a:t>
            </a:r>
            <a:r>
              <a:rPr lang="de-DE" b="1" dirty="0" err="1"/>
              <a:t>engineering</a:t>
            </a:r>
            <a:r>
              <a:rPr lang="de-DE" b="1" dirty="0"/>
              <a:t> </a:t>
            </a:r>
            <a:r>
              <a:rPr lang="de-DE" b="1" dirty="0" err="1"/>
              <a:t>operations</a:t>
            </a:r>
            <a:r>
              <a:rPr lang="de-DE" b="1" dirty="0"/>
              <a:t> </a:t>
            </a:r>
            <a:r>
              <a:rPr lang="de-DE" dirty="0"/>
              <a:t>on </a:t>
            </a:r>
            <a:r>
              <a:rPr lang="de-DE" dirty="0" err="1"/>
              <a:t>single</a:t>
            </a:r>
            <a:r>
              <a:rPr lang="de-DE" dirty="0"/>
              <a:t> </a:t>
            </a:r>
            <a:r>
              <a:rPr lang="de-DE" dirty="0" err="1"/>
              <a:t>molecules</a:t>
            </a:r>
            <a:r>
              <a:rPr lang="de-DE" dirty="0"/>
              <a:t>, </a:t>
            </a:r>
            <a:r>
              <a:rPr lang="de-DE" dirty="0" err="1"/>
              <a:t>atoms</a:t>
            </a:r>
            <a:r>
              <a:rPr lang="de-DE" dirty="0"/>
              <a:t>, </a:t>
            </a:r>
            <a:r>
              <a:rPr lang="de-DE" dirty="0" err="1"/>
              <a:t>and</a:t>
            </a:r>
            <a:r>
              <a:rPr lang="de-DE" dirty="0"/>
              <a:t> </a:t>
            </a:r>
            <a:r>
              <a:rPr lang="de-DE" dirty="0" err="1"/>
              <a:t>bonds</a:t>
            </a:r>
            <a:r>
              <a:rPr lang="de-DE" dirty="0"/>
              <a:t>, </a:t>
            </a:r>
            <a:r>
              <a:rPr lang="de-DE" dirty="0" err="1"/>
              <a:t>thereby</a:t>
            </a:r>
            <a:r>
              <a:rPr lang="de-DE" dirty="0"/>
              <a:t> </a:t>
            </a:r>
            <a:r>
              <a:rPr lang="de-DE" dirty="0" err="1"/>
              <a:t>providing</a:t>
            </a:r>
            <a:r>
              <a:rPr lang="de-DE" dirty="0"/>
              <a:t> a </a:t>
            </a:r>
            <a:r>
              <a:rPr lang="de-DE" dirty="0" err="1"/>
              <a:t>tool</a:t>
            </a:r>
            <a:r>
              <a:rPr lang="de-DE" dirty="0"/>
              <a:t> </a:t>
            </a:r>
            <a:r>
              <a:rPr lang="de-DE" dirty="0" err="1"/>
              <a:t>that</a:t>
            </a:r>
            <a:r>
              <a:rPr lang="de-DE" dirty="0"/>
              <a:t> </a:t>
            </a:r>
            <a:r>
              <a:rPr lang="de-DE" dirty="0" err="1"/>
              <a:t>operates</a:t>
            </a:r>
            <a:r>
              <a:rPr lang="de-DE" dirty="0"/>
              <a:t> at </a:t>
            </a:r>
            <a:r>
              <a:rPr lang="de-DE" dirty="0" err="1"/>
              <a:t>the</a:t>
            </a:r>
            <a:r>
              <a:rPr lang="de-DE" dirty="0"/>
              <a:t> </a:t>
            </a:r>
            <a:r>
              <a:rPr lang="de-DE" dirty="0" err="1"/>
              <a:t>ultimate</a:t>
            </a:r>
            <a:r>
              <a:rPr lang="de-DE" dirty="0"/>
              <a:t> </a:t>
            </a:r>
            <a:r>
              <a:rPr lang="de-DE" dirty="0" err="1"/>
              <a:t>limits</a:t>
            </a:r>
            <a:r>
              <a:rPr lang="de-DE" dirty="0"/>
              <a:t> </a:t>
            </a:r>
            <a:r>
              <a:rPr lang="de-DE" dirty="0" err="1"/>
              <a:t>of</a:t>
            </a:r>
            <a:r>
              <a:rPr lang="de-DE" dirty="0"/>
              <a:t> </a:t>
            </a:r>
            <a:r>
              <a:rPr lang="de-DE" dirty="0" err="1"/>
              <a:t>fabrication</a:t>
            </a:r>
            <a:r>
              <a:rPr lang="de-DE" dirty="0"/>
              <a:t>. </a:t>
            </a:r>
          </a:p>
          <a:p>
            <a:r>
              <a:rPr lang="de-DE" dirty="0" err="1"/>
              <a:t>They</a:t>
            </a:r>
            <a:r>
              <a:rPr lang="de-DE" dirty="0"/>
              <a:t> </a:t>
            </a:r>
            <a:r>
              <a:rPr lang="de-DE" dirty="0" err="1"/>
              <a:t>have</a:t>
            </a:r>
            <a:r>
              <a:rPr lang="de-DE" dirty="0"/>
              <a:t> also </a:t>
            </a:r>
            <a:r>
              <a:rPr lang="de-DE" dirty="0" err="1"/>
              <a:t>enabled</a:t>
            </a:r>
            <a:r>
              <a:rPr lang="de-DE" dirty="0"/>
              <a:t> </a:t>
            </a:r>
            <a:r>
              <a:rPr lang="de-DE" b="1" dirty="0" err="1"/>
              <a:t>exploration</a:t>
            </a:r>
            <a:r>
              <a:rPr lang="de-DE" b="1" dirty="0"/>
              <a:t> </a:t>
            </a:r>
            <a:r>
              <a:rPr lang="de-DE" b="1" dirty="0" err="1"/>
              <a:t>of</a:t>
            </a:r>
            <a:r>
              <a:rPr lang="de-DE" b="1" dirty="0"/>
              <a:t> </a:t>
            </a:r>
            <a:r>
              <a:rPr lang="de-DE" b="1" dirty="0" err="1"/>
              <a:t>molecular</a:t>
            </a:r>
            <a:r>
              <a:rPr lang="de-DE" b="1" dirty="0"/>
              <a:t> </a:t>
            </a:r>
            <a:r>
              <a:rPr lang="de-DE" b="1" dirty="0" err="1"/>
              <a:t>properties</a:t>
            </a:r>
            <a:r>
              <a:rPr lang="de-DE" b="1" dirty="0"/>
              <a:t> on an individual </a:t>
            </a:r>
            <a:r>
              <a:rPr lang="de-DE" b="1" dirty="0" err="1"/>
              <a:t>nonstatistical</a:t>
            </a:r>
            <a:r>
              <a:rPr lang="de-DE" b="1" dirty="0"/>
              <a:t> </a:t>
            </a:r>
            <a:r>
              <a:rPr lang="de-DE" b="1" dirty="0" err="1"/>
              <a:t>basis</a:t>
            </a:r>
            <a:r>
              <a:rPr lang="de-DE" dirty="0"/>
              <a:t>. </a:t>
            </a:r>
            <a:endParaRPr lang="de-AT" dirty="0"/>
          </a:p>
          <a:p>
            <a:endParaRPr lang="de-DE" dirty="0"/>
          </a:p>
        </p:txBody>
      </p:sp>
      <p:sp>
        <p:nvSpPr>
          <p:cNvPr id="4" name="Textfeld 3">
            <a:extLst>
              <a:ext uri="{FF2B5EF4-FFF2-40B4-BE49-F238E27FC236}">
                <a16:creationId xmlns:a16="http://schemas.microsoft.com/office/drawing/2014/main" id="{E738AA32-A781-074E-8270-CF91112AD8E9}"/>
              </a:ext>
            </a:extLst>
          </p:cNvPr>
          <p:cNvSpPr txBox="1"/>
          <p:nvPr/>
        </p:nvSpPr>
        <p:spPr>
          <a:xfrm>
            <a:off x="9491453" y="6492875"/>
            <a:ext cx="2633863" cy="369332"/>
          </a:xfrm>
          <a:prstGeom prst="rect">
            <a:avLst/>
          </a:prstGeom>
          <a:noFill/>
        </p:spPr>
        <p:txBody>
          <a:bodyPr wrap="none" rtlCol="0">
            <a:spAutoFit/>
          </a:bodyPr>
          <a:lstStyle/>
          <a:p>
            <a:r>
              <a:rPr lang="de-DE" dirty="0" err="1"/>
              <a:t>Overview</a:t>
            </a:r>
            <a:r>
              <a:rPr lang="de-DE" dirty="0"/>
              <a:t> </a:t>
            </a:r>
            <a:r>
              <a:rPr lang="de-DE" dirty="0" err="1"/>
              <a:t>of</a:t>
            </a:r>
            <a:r>
              <a:rPr lang="de-DE" dirty="0"/>
              <a:t> </a:t>
            </a:r>
            <a:r>
              <a:rPr lang="de-DE" dirty="0" err="1"/>
              <a:t>Nanorobotics</a:t>
            </a:r>
            <a:endParaRPr lang="de-DE" dirty="0"/>
          </a:p>
        </p:txBody>
      </p:sp>
    </p:spTree>
    <p:extLst>
      <p:ext uri="{BB962C8B-B14F-4D97-AF65-F5344CB8AC3E}">
        <p14:creationId xmlns:p14="http://schemas.microsoft.com/office/powerpoint/2010/main" val="229508491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BD4B8618-73B8-A04B-8C6F-052C42F70338}"/>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pic>
        <p:nvPicPr>
          <p:cNvPr id="5" name="Grafik 4">
            <a:extLst>
              <a:ext uri="{FF2B5EF4-FFF2-40B4-BE49-F238E27FC236}">
                <a16:creationId xmlns:a16="http://schemas.microsoft.com/office/drawing/2014/main" id="{E9C3F10F-3D7C-3C4A-9962-8074D5AB068B}"/>
              </a:ext>
            </a:extLst>
          </p:cNvPr>
          <p:cNvPicPr>
            <a:picLocks noChangeAspect="1"/>
          </p:cNvPicPr>
          <p:nvPr/>
        </p:nvPicPr>
        <p:blipFill>
          <a:blip r:embed="rId2"/>
          <a:stretch>
            <a:fillRect/>
          </a:stretch>
        </p:blipFill>
        <p:spPr>
          <a:xfrm>
            <a:off x="207932" y="165766"/>
            <a:ext cx="10057731" cy="6282214"/>
          </a:xfrm>
          <a:prstGeom prst="rect">
            <a:avLst/>
          </a:prstGeom>
        </p:spPr>
      </p:pic>
      <p:sp>
        <p:nvSpPr>
          <p:cNvPr id="2" name="Textfeld 1">
            <a:extLst>
              <a:ext uri="{FF2B5EF4-FFF2-40B4-BE49-F238E27FC236}">
                <a16:creationId xmlns:a16="http://schemas.microsoft.com/office/drawing/2014/main" id="{A0CA7F61-2EA9-1140-BC5D-6722BFEAAD25}"/>
              </a:ext>
            </a:extLst>
          </p:cNvPr>
          <p:cNvSpPr txBox="1"/>
          <p:nvPr/>
        </p:nvSpPr>
        <p:spPr>
          <a:xfrm>
            <a:off x="0" y="6507568"/>
            <a:ext cx="8868646" cy="369332"/>
          </a:xfrm>
          <a:prstGeom prst="rect">
            <a:avLst/>
          </a:prstGeom>
          <a:noFill/>
        </p:spPr>
        <p:txBody>
          <a:bodyPr wrap="none" rtlCol="0">
            <a:spAutoFit/>
          </a:bodyPr>
          <a:lstStyle/>
          <a:p>
            <a:r>
              <a:rPr lang="de-DE" dirty="0"/>
              <a:t>http://</a:t>
            </a:r>
            <a:r>
              <a:rPr lang="de-DE" dirty="0" err="1"/>
              <a:t>www.msrl.ethz.ch</a:t>
            </a:r>
            <a:r>
              <a:rPr lang="de-DE" dirty="0"/>
              <a:t>/de/</a:t>
            </a:r>
            <a:r>
              <a:rPr lang="de-DE" dirty="0" err="1"/>
              <a:t>forschung</a:t>
            </a:r>
            <a:r>
              <a:rPr lang="de-DE" dirty="0"/>
              <a:t>/Forschungsarchiv/nems-based-on-3d-nanocoils.html</a:t>
            </a:r>
          </a:p>
        </p:txBody>
      </p:sp>
    </p:spTree>
    <p:extLst>
      <p:ext uri="{BB962C8B-B14F-4D97-AF65-F5344CB8AC3E}">
        <p14:creationId xmlns:p14="http://schemas.microsoft.com/office/powerpoint/2010/main" val="144112893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BD4B8618-73B8-A04B-8C6F-052C42F70338}"/>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pic>
        <p:nvPicPr>
          <p:cNvPr id="5" name="Grafik 4">
            <a:extLst>
              <a:ext uri="{FF2B5EF4-FFF2-40B4-BE49-F238E27FC236}">
                <a16:creationId xmlns:a16="http://schemas.microsoft.com/office/drawing/2014/main" id="{E9C3F10F-3D7C-3C4A-9962-8074D5AB068B}"/>
              </a:ext>
            </a:extLst>
          </p:cNvPr>
          <p:cNvPicPr>
            <a:picLocks noChangeAspect="1"/>
          </p:cNvPicPr>
          <p:nvPr/>
        </p:nvPicPr>
        <p:blipFill rotWithShape="1">
          <a:blip r:embed="rId2"/>
          <a:srcRect l="35632" t="49567"/>
          <a:stretch/>
        </p:blipFill>
        <p:spPr>
          <a:xfrm>
            <a:off x="3791712" y="3279648"/>
            <a:ext cx="6473951" cy="3168332"/>
          </a:xfrm>
          <a:prstGeom prst="rect">
            <a:avLst/>
          </a:prstGeom>
        </p:spPr>
      </p:pic>
      <p:sp>
        <p:nvSpPr>
          <p:cNvPr id="2" name="Textfeld 1">
            <a:extLst>
              <a:ext uri="{FF2B5EF4-FFF2-40B4-BE49-F238E27FC236}">
                <a16:creationId xmlns:a16="http://schemas.microsoft.com/office/drawing/2014/main" id="{9DB7DA51-ABB0-6C4E-BD14-B4CAE55AE66F}"/>
              </a:ext>
            </a:extLst>
          </p:cNvPr>
          <p:cNvSpPr txBox="1"/>
          <p:nvPr/>
        </p:nvSpPr>
        <p:spPr>
          <a:xfrm>
            <a:off x="4242816" y="1853184"/>
            <a:ext cx="7281545" cy="523220"/>
          </a:xfrm>
          <a:prstGeom prst="rect">
            <a:avLst/>
          </a:prstGeom>
          <a:noFill/>
        </p:spPr>
        <p:txBody>
          <a:bodyPr wrap="none" rtlCol="0">
            <a:spAutoFit/>
          </a:bodyPr>
          <a:lstStyle/>
          <a:p>
            <a:r>
              <a:rPr lang="en" sz="2800" dirty="0"/>
              <a:t>Freestanding </a:t>
            </a:r>
            <a:r>
              <a:rPr lang="en" sz="2800" dirty="0" err="1"/>
              <a:t>SiGe</a:t>
            </a:r>
            <a:r>
              <a:rPr lang="en" sz="2800" dirty="0"/>
              <a:t>/Si </a:t>
            </a:r>
            <a:r>
              <a:rPr lang="en" sz="2800" dirty="0" err="1"/>
              <a:t>nanocoil</a:t>
            </a:r>
            <a:r>
              <a:rPr lang="en" sz="2800" dirty="0"/>
              <a:t> with two contacts.</a:t>
            </a:r>
            <a:endParaRPr lang="de-DE" sz="2800" dirty="0"/>
          </a:p>
        </p:txBody>
      </p:sp>
    </p:spTree>
    <p:extLst>
      <p:ext uri="{BB962C8B-B14F-4D97-AF65-F5344CB8AC3E}">
        <p14:creationId xmlns:p14="http://schemas.microsoft.com/office/powerpoint/2010/main" val="126454111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BD4B8618-73B8-A04B-8C6F-052C42F70338}"/>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pic>
        <p:nvPicPr>
          <p:cNvPr id="5" name="Grafik 4">
            <a:extLst>
              <a:ext uri="{FF2B5EF4-FFF2-40B4-BE49-F238E27FC236}">
                <a16:creationId xmlns:a16="http://schemas.microsoft.com/office/drawing/2014/main" id="{E9C3F10F-3D7C-3C4A-9962-8074D5AB068B}"/>
              </a:ext>
            </a:extLst>
          </p:cNvPr>
          <p:cNvPicPr>
            <a:picLocks noChangeAspect="1"/>
          </p:cNvPicPr>
          <p:nvPr/>
        </p:nvPicPr>
        <p:blipFill>
          <a:blip r:embed="rId2"/>
          <a:stretch>
            <a:fillRect/>
          </a:stretch>
        </p:blipFill>
        <p:spPr>
          <a:xfrm>
            <a:off x="207932" y="165766"/>
            <a:ext cx="10057731" cy="6282214"/>
          </a:xfrm>
          <a:prstGeom prst="rect">
            <a:avLst/>
          </a:prstGeom>
        </p:spPr>
      </p:pic>
      <p:sp>
        <p:nvSpPr>
          <p:cNvPr id="2" name="Textfeld 1">
            <a:extLst>
              <a:ext uri="{FF2B5EF4-FFF2-40B4-BE49-F238E27FC236}">
                <a16:creationId xmlns:a16="http://schemas.microsoft.com/office/drawing/2014/main" id="{A0CA7F61-2EA9-1140-BC5D-6722BFEAAD25}"/>
              </a:ext>
            </a:extLst>
          </p:cNvPr>
          <p:cNvSpPr txBox="1"/>
          <p:nvPr/>
        </p:nvSpPr>
        <p:spPr>
          <a:xfrm>
            <a:off x="0" y="6507568"/>
            <a:ext cx="8868646" cy="369332"/>
          </a:xfrm>
          <a:prstGeom prst="rect">
            <a:avLst/>
          </a:prstGeom>
          <a:noFill/>
        </p:spPr>
        <p:txBody>
          <a:bodyPr wrap="none" rtlCol="0">
            <a:spAutoFit/>
          </a:bodyPr>
          <a:lstStyle/>
          <a:p>
            <a:r>
              <a:rPr lang="de-DE" dirty="0"/>
              <a:t>http://</a:t>
            </a:r>
            <a:r>
              <a:rPr lang="de-DE" dirty="0" err="1"/>
              <a:t>www.msrl.ethz.ch</a:t>
            </a:r>
            <a:r>
              <a:rPr lang="de-DE" dirty="0"/>
              <a:t>/de/</a:t>
            </a:r>
            <a:r>
              <a:rPr lang="de-DE" dirty="0" err="1"/>
              <a:t>forschung</a:t>
            </a:r>
            <a:r>
              <a:rPr lang="de-DE" dirty="0"/>
              <a:t>/Forschungsarchiv/nems-based-on-3d-nanocoils.html</a:t>
            </a:r>
          </a:p>
        </p:txBody>
      </p:sp>
    </p:spTree>
    <p:extLst>
      <p:ext uri="{BB962C8B-B14F-4D97-AF65-F5344CB8AC3E}">
        <p14:creationId xmlns:p14="http://schemas.microsoft.com/office/powerpoint/2010/main" val="50970986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CB99E0-02AE-7049-A7C0-615DB2DA4F15}"/>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5438BBD0-3DF9-4D44-8949-68127B8F6EF2}"/>
              </a:ext>
            </a:extLst>
          </p:cNvPr>
          <p:cNvSpPr>
            <a:spLocks noGrp="1"/>
          </p:cNvSpPr>
          <p:nvPr>
            <p:ph idx="1"/>
          </p:nvPr>
        </p:nvSpPr>
        <p:spPr/>
        <p:txBody>
          <a:bodyPr>
            <a:normAutofit/>
          </a:bodyPr>
          <a:lstStyle/>
          <a:p>
            <a:r>
              <a:rPr lang="de-DE" dirty="0"/>
              <a:t>NEMS </a:t>
            </a:r>
            <a:r>
              <a:rPr lang="de-DE" dirty="0" err="1"/>
              <a:t>based</a:t>
            </a:r>
            <a:r>
              <a:rPr lang="de-DE" dirty="0"/>
              <a:t> on individual </a:t>
            </a:r>
            <a:r>
              <a:rPr lang="de-DE" b="1" dirty="0"/>
              <a:t>single- </a:t>
            </a:r>
            <a:r>
              <a:rPr lang="de-DE" b="1" dirty="0" err="1"/>
              <a:t>or</a:t>
            </a:r>
            <a:r>
              <a:rPr lang="de-DE" b="1" dirty="0"/>
              <a:t> </a:t>
            </a:r>
            <a:r>
              <a:rPr lang="de-DE" b="1" dirty="0" err="1"/>
              <a:t>multiwalled</a:t>
            </a:r>
            <a:r>
              <a:rPr lang="de-DE" b="1" dirty="0"/>
              <a:t> </a:t>
            </a:r>
            <a:r>
              <a:rPr lang="de-DE" b="1" dirty="0" err="1"/>
              <a:t>carbon</a:t>
            </a:r>
            <a:r>
              <a:rPr lang="de-DE" b="1" dirty="0"/>
              <a:t> </a:t>
            </a:r>
            <a:r>
              <a:rPr lang="de-DE" b="1" dirty="0" err="1"/>
              <a:t>nanotubes</a:t>
            </a:r>
            <a:r>
              <a:rPr lang="de-DE" b="1" dirty="0"/>
              <a:t> </a:t>
            </a:r>
            <a:r>
              <a:rPr lang="de-DE" dirty="0"/>
              <a:t>(SWNTs </a:t>
            </a:r>
            <a:r>
              <a:rPr lang="de-DE" dirty="0" err="1"/>
              <a:t>or</a:t>
            </a:r>
            <a:r>
              <a:rPr lang="de-DE" dirty="0"/>
              <a:t> MWNTs) </a:t>
            </a:r>
            <a:r>
              <a:rPr lang="de-DE" dirty="0" err="1"/>
              <a:t>and</a:t>
            </a:r>
            <a:r>
              <a:rPr lang="de-DE" dirty="0"/>
              <a:t> </a:t>
            </a:r>
            <a:r>
              <a:rPr lang="de-DE" dirty="0" err="1"/>
              <a:t>nanocoils</a:t>
            </a:r>
            <a:r>
              <a:rPr lang="de-DE" dirty="0"/>
              <a:t> </a:t>
            </a:r>
            <a:r>
              <a:rPr lang="de-DE" dirty="0" err="1"/>
              <a:t>are</a:t>
            </a:r>
            <a:r>
              <a:rPr lang="de-DE" dirty="0"/>
              <a:t> </a:t>
            </a:r>
            <a:r>
              <a:rPr lang="de-DE" dirty="0" err="1"/>
              <a:t>of</a:t>
            </a:r>
            <a:r>
              <a:rPr lang="de-DE" dirty="0"/>
              <a:t> </a:t>
            </a:r>
            <a:r>
              <a:rPr lang="de-DE" dirty="0" err="1"/>
              <a:t>increasing</a:t>
            </a:r>
            <a:r>
              <a:rPr lang="de-DE" dirty="0"/>
              <a:t> </a:t>
            </a:r>
            <a:r>
              <a:rPr lang="de-DE" dirty="0" err="1"/>
              <a:t>interest</a:t>
            </a:r>
            <a:r>
              <a:rPr lang="de-DE" dirty="0"/>
              <a:t>, </a:t>
            </a:r>
            <a:r>
              <a:rPr lang="de-DE" dirty="0" err="1"/>
              <a:t>indicating</a:t>
            </a:r>
            <a:r>
              <a:rPr lang="de-DE" dirty="0"/>
              <a:t> </a:t>
            </a:r>
            <a:r>
              <a:rPr lang="de-DE" dirty="0" err="1"/>
              <a:t>that</a:t>
            </a:r>
            <a:r>
              <a:rPr lang="de-DE" dirty="0"/>
              <a:t> </a:t>
            </a:r>
            <a:r>
              <a:rPr lang="de-DE" dirty="0" err="1"/>
              <a:t>capabilities</a:t>
            </a:r>
            <a:r>
              <a:rPr lang="de-DE" dirty="0"/>
              <a:t> </a:t>
            </a:r>
            <a:r>
              <a:rPr lang="de-DE" dirty="0" err="1"/>
              <a:t>for</a:t>
            </a:r>
            <a:r>
              <a:rPr lang="de-DE" dirty="0"/>
              <a:t> </a:t>
            </a:r>
            <a:r>
              <a:rPr lang="de-DE" dirty="0" err="1"/>
              <a:t>incorporating</a:t>
            </a:r>
            <a:r>
              <a:rPr lang="de-DE" dirty="0"/>
              <a:t> </a:t>
            </a:r>
            <a:r>
              <a:rPr lang="de-DE" dirty="0" err="1"/>
              <a:t>these</a:t>
            </a:r>
            <a:r>
              <a:rPr lang="de-DE" dirty="0"/>
              <a:t> individual </a:t>
            </a:r>
            <a:r>
              <a:rPr lang="de-DE" dirty="0" err="1"/>
              <a:t>building</a:t>
            </a:r>
            <a:r>
              <a:rPr lang="de-DE" dirty="0"/>
              <a:t> </a:t>
            </a:r>
            <a:r>
              <a:rPr lang="de-DE" dirty="0" err="1"/>
              <a:t>blocks</a:t>
            </a:r>
            <a:r>
              <a:rPr lang="de-DE" dirty="0"/>
              <a:t> at </a:t>
            </a:r>
            <a:r>
              <a:rPr lang="de-DE" dirty="0" err="1"/>
              <a:t>specific</a:t>
            </a:r>
            <a:r>
              <a:rPr lang="de-DE" dirty="0"/>
              <a:t> </a:t>
            </a:r>
            <a:r>
              <a:rPr lang="de-DE" dirty="0" err="1"/>
              <a:t>locations</a:t>
            </a:r>
            <a:r>
              <a:rPr lang="de-DE" dirty="0"/>
              <a:t> on a </a:t>
            </a:r>
            <a:r>
              <a:rPr lang="de-DE" dirty="0" err="1"/>
              <a:t>device</a:t>
            </a:r>
            <a:r>
              <a:rPr lang="de-DE" dirty="0"/>
              <a:t> must </a:t>
            </a:r>
            <a:r>
              <a:rPr lang="de-DE" dirty="0" err="1"/>
              <a:t>be</a:t>
            </a:r>
            <a:r>
              <a:rPr lang="de-DE" dirty="0"/>
              <a:t> </a:t>
            </a:r>
            <a:r>
              <a:rPr lang="de-DE" dirty="0" err="1"/>
              <a:t>developed</a:t>
            </a:r>
            <a:r>
              <a:rPr lang="de-DE" dirty="0"/>
              <a:t>. </a:t>
            </a:r>
          </a:p>
          <a:p>
            <a:r>
              <a:rPr lang="de-DE" dirty="0" err="1"/>
              <a:t>However</a:t>
            </a:r>
            <a:r>
              <a:rPr lang="de-DE" dirty="0"/>
              <a:t>, </a:t>
            </a:r>
            <a:r>
              <a:rPr lang="de-DE" dirty="0" err="1"/>
              <a:t>for</a:t>
            </a:r>
            <a:r>
              <a:rPr lang="de-DE" dirty="0"/>
              <a:t> </a:t>
            </a:r>
            <a:r>
              <a:rPr lang="de-DE" dirty="0" err="1"/>
              <a:t>nanotube-based</a:t>
            </a:r>
            <a:r>
              <a:rPr lang="de-DE" dirty="0"/>
              <a:t> </a:t>
            </a:r>
            <a:r>
              <a:rPr lang="de-DE" dirty="0" err="1"/>
              <a:t>structures</a:t>
            </a:r>
            <a:r>
              <a:rPr lang="de-DE" dirty="0"/>
              <a:t>, </a:t>
            </a:r>
            <a:r>
              <a:rPr lang="de-DE" dirty="0" err="1"/>
              <a:t>nanorobotic</a:t>
            </a:r>
            <a:r>
              <a:rPr lang="de-DE" dirty="0"/>
              <a:t> </a:t>
            </a:r>
            <a:r>
              <a:rPr lang="de-DE" dirty="0" err="1"/>
              <a:t>assembly</a:t>
            </a:r>
            <a:r>
              <a:rPr lang="de-DE" dirty="0"/>
              <a:t> </a:t>
            </a:r>
            <a:r>
              <a:rPr lang="de-DE" dirty="0" err="1"/>
              <a:t>is</a:t>
            </a:r>
            <a:r>
              <a:rPr lang="de-DE" dirty="0"/>
              <a:t> still </a:t>
            </a:r>
            <a:r>
              <a:rPr lang="de-DE" dirty="0" err="1"/>
              <a:t>the</a:t>
            </a:r>
            <a:r>
              <a:rPr lang="de-DE" dirty="0"/>
              <a:t> </a:t>
            </a:r>
            <a:r>
              <a:rPr lang="de-DE" dirty="0" err="1"/>
              <a:t>only</a:t>
            </a:r>
            <a:r>
              <a:rPr lang="de-DE" dirty="0"/>
              <a:t> </a:t>
            </a:r>
            <a:r>
              <a:rPr lang="de-DE" dirty="0" err="1"/>
              <a:t>technique</a:t>
            </a:r>
            <a:r>
              <a:rPr lang="de-DE" dirty="0"/>
              <a:t> </a:t>
            </a:r>
            <a:r>
              <a:rPr lang="de-DE" dirty="0" err="1"/>
              <a:t>capable</a:t>
            </a:r>
            <a:r>
              <a:rPr lang="de-DE" dirty="0"/>
              <a:t> </a:t>
            </a:r>
            <a:r>
              <a:rPr lang="de-DE" dirty="0" err="1"/>
              <a:t>of</a:t>
            </a:r>
            <a:r>
              <a:rPr lang="de-DE" dirty="0"/>
              <a:t> </a:t>
            </a:r>
            <a:r>
              <a:rPr lang="de-DE" i="1" dirty="0"/>
              <a:t>in situ </a:t>
            </a:r>
            <a:r>
              <a:rPr lang="de-DE" dirty="0" err="1"/>
              <a:t>structuring</a:t>
            </a:r>
            <a:r>
              <a:rPr lang="de-DE" dirty="0"/>
              <a:t>, </a:t>
            </a:r>
            <a:r>
              <a:rPr lang="de-DE" dirty="0" err="1"/>
              <a:t>characterization</a:t>
            </a:r>
            <a:r>
              <a:rPr lang="de-DE" dirty="0"/>
              <a:t> </a:t>
            </a:r>
            <a:r>
              <a:rPr lang="de-DE" dirty="0" err="1"/>
              <a:t>and</a:t>
            </a:r>
            <a:r>
              <a:rPr lang="de-DE" dirty="0"/>
              <a:t> </a:t>
            </a:r>
            <a:r>
              <a:rPr lang="de-DE" dirty="0" err="1"/>
              <a:t>assembly</a:t>
            </a:r>
            <a:r>
              <a:rPr lang="de-DE" dirty="0"/>
              <a:t>. </a:t>
            </a:r>
          </a:p>
          <a:p>
            <a:endParaRPr lang="de-DE" dirty="0"/>
          </a:p>
        </p:txBody>
      </p:sp>
      <p:sp>
        <p:nvSpPr>
          <p:cNvPr id="4" name="Textfeld 3">
            <a:extLst>
              <a:ext uri="{FF2B5EF4-FFF2-40B4-BE49-F238E27FC236}">
                <a16:creationId xmlns:a16="http://schemas.microsoft.com/office/drawing/2014/main" id="{6B252EF5-3301-B946-A2A5-858250C2582F}"/>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spTree>
    <p:extLst>
      <p:ext uri="{BB962C8B-B14F-4D97-AF65-F5344CB8AC3E}">
        <p14:creationId xmlns:p14="http://schemas.microsoft.com/office/powerpoint/2010/main" val="165959183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5438BBD0-3DF9-4D44-8949-68127B8F6EF2}"/>
              </a:ext>
            </a:extLst>
          </p:cNvPr>
          <p:cNvSpPr>
            <a:spLocks noGrp="1"/>
          </p:cNvSpPr>
          <p:nvPr>
            <p:ph idx="1"/>
          </p:nvPr>
        </p:nvSpPr>
        <p:spPr>
          <a:xfrm>
            <a:off x="838200" y="339725"/>
            <a:ext cx="10515600" cy="4351338"/>
          </a:xfrm>
        </p:spPr>
        <p:txBody>
          <a:bodyPr>
            <a:normAutofit/>
          </a:bodyPr>
          <a:lstStyle/>
          <a:p>
            <a:r>
              <a:rPr lang="de-DE" dirty="0" err="1"/>
              <a:t>Because</a:t>
            </a:r>
            <a:r>
              <a:rPr lang="de-DE" dirty="0"/>
              <a:t> </a:t>
            </a:r>
            <a:r>
              <a:rPr lang="de-DE" dirty="0" err="1"/>
              <a:t>the</a:t>
            </a:r>
            <a:r>
              <a:rPr lang="de-DE" dirty="0"/>
              <a:t> </a:t>
            </a:r>
            <a:r>
              <a:rPr lang="de-DE" dirty="0" err="1"/>
              <a:t>as-fabricated</a:t>
            </a:r>
            <a:r>
              <a:rPr lang="de-DE" dirty="0"/>
              <a:t> </a:t>
            </a:r>
            <a:r>
              <a:rPr lang="de-DE" dirty="0" err="1"/>
              <a:t>nanocoils</a:t>
            </a:r>
            <a:r>
              <a:rPr lang="de-DE" dirty="0"/>
              <a:t> </a:t>
            </a:r>
            <a:r>
              <a:rPr lang="de-DE" dirty="0" err="1"/>
              <a:t>are</a:t>
            </a:r>
            <a:r>
              <a:rPr lang="de-DE" dirty="0"/>
              <a:t> not </a:t>
            </a:r>
            <a:r>
              <a:rPr lang="de-DE" dirty="0" err="1"/>
              <a:t>free</a:t>
            </a:r>
            <a:r>
              <a:rPr lang="de-DE" dirty="0"/>
              <a:t>-standing </a:t>
            </a:r>
            <a:r>
              <a:rPr lang="de-DE" dirty="0" err="1"/>
              <a:t>from</a:t>
            </a:r>
            <a:r>
              <a:rPr lang="de-DE" dirty="0"/>
              <a:t> </a:t>
            </a:r>
            <a:r>
              <a:rPr lang="de-DE" dirty="0" err="1"/>
              <a:t>their</a:t>
            </a:r>
            <a:r>
              <a:rPr lang="de-DE" dirty="0"/>
              <a:t> </a:t>
            </a:r>
            <a:r>
              <a:rPr lang="de-DE" dirty="0" err="1"/>
              <a:t>substrate</a:t>
            </a:r>
            <a:r>
              <a:rPr lang="de-DE" dirty="0"/>
              <a:t>, </a:t>
            </a:r>
            <a:r>
              <a:rPr lang="de-DE" dirty="0" err="1"/>
              <a:t>nanorobotic</a:t>
            </a:r>
            <a:r>
              <a:rPr lang="de-DE" dirty="0"/>
              <a:t> </a:t>
            </a:r>
            <a:r>
              <a:rPr lang="de-DE" dirty="0" err="1"/>
              <a:t>assembly</a:t>
            </a:r>
            <a:r>
              <a:rPr lang="de-DE" dirty="0"/>
              <a:t> </a:t>
            </a:r>
            <a:r>
              <a:rPr lang="de-DE" dirty="0" err="1"/>
              <a:t>is</a:t>
            </a:r>
            <a:r>
              <a:rPr lang="de-DE" dirty="0"/>
              <a:t> </a:t>
            </a:r>
            <a:r>
              <a:rPr lang="de-DE" dirty="0" err="1"/>
              <a:t>virtually</a:t>
            </a:r>
            <a:r>
              <a:rPr lang="de-DE" dirty="0"/>
              <a:t> </a:t>
            </a:r>
            <a:r>
              <a:rPr lang="de-DE" dirty="0" err="1"/>
              <a:t>the</a:t>
            </a:r>
            <a:r>
              <a:rPr lang="de-DE" dirty="0"/>
              <a:t> </a:t>
            </a:r>
            <a:r>
              <a:rPr lang="de-DE" dirty="0" err="1"/>
              <a:t>only</a:t>
            </a:r>
            <a:r>
              <a:rPr lang="de-DE" dirty="0"/>
              <a:t> </a:t>
            </a:r>
            <a:r>
              <a:rPr lang="de-DE" dirty="0" err="1"/>
              <a:t>way</a:t>
            </a:r>
            <a:r>
              <a:rPr lang="de-DE" dirty="0"/>
              <a:t> </a:t>
            </a:r>
            <a:r>
              <a:rPr lang="de-DE" dirty="0" err="1"/>
              <a:t>to</a:t>
            </a:r>
            <a:r>
              <a:rPr lang="de-DE" dirty="0"/>
              <a:t> </a:t>
            </a:r>
            <a:r>
              <a:rPr lang="de-DE" dirty="0" err="1"/>
              <a:t>incorporate</a:t>
            </a:r>
            <a:r>
              <a:rPr lang="de-DE" dirty="0"/>
              <a:t> </a:t>
            </a:r>
            <a:r>
              <a:rPr lang="de-DE" dirty="0" err="1"/>
              <a:t>them</a:t>
            </a:r>
            <a:r>
              <a:rPr lang="de-DE" dirty="0"/>
              <a:t> </a:t>
            </a:r>
            <a:r>
              <a:rPr lang="de-DE" dirty="0" err="1"/>
              <a:t>into</a:t>
            </a:r>
            <a:r>
              <a:rPr lang="de-DE" dirty="0"/>
              <a:t> </a:t>
            </a:r>
            <a:r>
              <a:rPr lang="de-DE" dirty="0" err="1"/>
              <a:t>devices</a:t>
            </a:r>
            <a:r>
              <a:rPr lang="de-DE" dirty="0"/>
              <a:t> at </a:t>
            </a:r>
            <a:r>
              <a:rPr lang="de-DE" dirty="0" err="1"/>
              <a:t>present</a:t>
            </a:r>
            <a:r>
              <a:rPr lang="de-DE" dirty="0"/>
              <a:t>. </a:t>
            </a:r>
            <a:endParaRPr lang="de-AT" dirty="0"/>
          </a:p>
          <a:p>
            <a:endParaRPr lang="de-DE" dirty="0"/>
          </a:p>
        </p:txBody>
      </p:sp>
      <p:sp>
        <p:nvSpPr>
          <p:cNvPr id="4" name="Textfeld 3">
            <a:extLst>
              <a:ext uri="{FF2B5EF4-FFF2-40B4-BE49-F238E27FC236}">
                <a16:creationId xmlns:a16="http://schemas.microsoft.com/office/drawing/2014/main" id="{6B252EF5-3301-B946-A2A5-858250C2582F}"/>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pic>
        <p:nvPicPr>
          <p:cNvPr id="5" name="Grafik 4">
            <a:extLst>
              <a:ext uri="{FF2B5EF4-FFF2-40B4-BE49-F238E27FC236}">
                <a16:creationId xmlns:a16="http://schemas.microsoft.com/office/drawing/2014/main" id="{DED7AFDD-CA43-8A4E-BA02-9A50F2EEF7BE}"/>
              </a:ext>
            </a:extLst>
          </p:cNvPr>
          <p:cNvPicPr>
            <a:picLocks noChangeAspect="1"/>
          </p:cNvPicPr>
          <p:nvPr/>
        </p:nvPicPr>
        <p:blipFill>
          <a:blip r:embed="rId2"/>
          <a:stretch>
            <a:fillRect/>
          </a:stretch>
        </p:blipFill>
        <p:spPr>
          <a:xfrm>
            <a:off x="3005074" y="1633919"/>
            <a:ext cx="6181852" cy="4279744"/>
          </a:xfrm>
          <a:prstGeom prst="rect">
            <a:avLst/>
          </a:prstGeom>
        </p:spPr>
      </p:pic>
      <p:sp>
        <p:nvSpPr>
          <p:cNvPr id="6" name="Textfeld 5">
            <a:extLst>
              <a:ext uri="{FF2B5EF4-FFF2-40B4-BE49-F238E27FC236}">
                <a16:creationId xmlns:a16="http://schemas.microsoft.com/office/drawing/2014/main" id="{F532BD9E-96DD-0748-A71A-36AD86768C6B}"/>
              </a:ext>
            </a:extLst>
          </p:cNvPr>
          <p:cNvSpPr txBox="1"/>
          <p:nvPr/>
        </p:nvSpPr>
        <p:spPr>
          <a:xfrm>
            <a:off x="0" y="6211669"/>
            <a:ext cx="7998152" cy="646331"/>
          </a:xfrm>
          <a:prstGeom prst="rect">
            <a:avLst/>
          </a:prstGeom>
          <a:noFill/>
        </p:spPr>
        <p:txBody>
          <a:bodyPr wrap="none" rtlCol="0">
            <a:spAutoFit/>
          </a:bodyPr>
          <a:lstStyle/>
          <a:p>
            <a:r>
              <a:rPr lang="de-DE" dirty="0">
                <a:hlinkClick r:id="rId3"/>
              </a:rPr>
              <a:t>https://www.researchgate.net/figure/I-V-properties-for-carbon-nanocoils-with-the-</a:t>
            </a:r>
            <a:endParaRPr lang="de-DE" dirty="0"/>
          </a:p>
          <a:p>
            <a:r>
              <a:rPr lang="de-DE" dirty="0"/>
              <a:t>average-diameters-of-500-nm-200-nm-80-nm_fig2_239663349</a:t>
            </a:r>
          </a:p>
        </p:txBody>
      </p:sp>
    </p:spTree>
    <p:extLst>
      <p:ext uri="{BB962C8B-B14F-4D97-AF65-F5344CB8AC3E}">
        <p14:creationId xmlns:p14="http://schemas.microsoft.com/office/powerpoint/2010/main" val="109134333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A41E58-64B9-7449-9889-C526BF9EC1E7}"/>
              </a:ext>
            </a:extLst>
          </p:cNvPr>
          <p:cNvSpPr>
            <a:spLocks noGrp="1"/>
          </p:cNvSpPr>
          <p:nvPr>
            <p:ph type="title"/>
          </p:nvPr>
        </p:nvSpPr>
        <p:spPr/>
        <p:txBody>
          <a:bodyPr/>
          <a:lstStyle/>
          <a:p>
            <a:pPr algn="ctr"/>
            <a:r>
              <a:rPr lang="de-AT" dirty="0"/>
              <a:t>Carbon </a:t>
            </a:r>
            <a:r>
              <a:rPr lang="de-AT" dirty="0" err="1"/>
              <a:t>Nanotubes</a:t>
            </a:r>
            <a:endParaRPr lang="de-DE" dirty="0"/>
          </a:p>
        </p:txBody>
      </p:sp>
      <p:sp>
        <p:nvSpPr>
          <p:cNvPr id="3" name="Inhaltsplatzhalter 2">
            <a:extLst>
              <a:ext uri="{FF2B5EF4-FFF2-40B4-BE49-F238E27FC236}">
                <a16:creationId xmlns:a16="http://schemas.microsoft.com/office/drawing/2014/main" id="{DFD1E3D6-4857-784C-99AF-5E6893363D76}"/>
              </a:ext>
            </a:extLst>
          </p:cNvPr>
          <p:cNvSpPr>
            <a:spLocks noGrp="1"/>
          </p:cNvSpPr>
          <p:nvPr>
            <p:ph idx="1"/>
          </p:nvPr>
        </p:nvSpPr>
        <p:spPr/>
        <p:txBody>
          <a:bodyPr/>
          <a:lstStyle/>
          <a:p>
            <a:r>
              <a:rPr lang="en" dirty="0"/>
              <a:t>Nanotube manipulation in two dimensions on a surface was first performed with an AFM by contact pushing on a substrate.</a:t>
            </a:r>
          </a:p>
          <a:p>
            <a:endParaRPr lang="de-DE" dirty="0"/>
          </a:p>
        </p:txBody>
      </p:sp>
      <p:sp>
        <p:nvSpPr>
          <p:cNvPr id="4" name="Textfeld 3">
            <a:extLst>
              <a:ext uri="{FF2B5EF4-FFF2-40B4-BE49-F238E27FC236}">
                <a16:creationId xmlns:a16="http://schemas.microsoft.com/office/drawing/2014/main" id="{4003F416-9073-9E43-B4E2-9199DF5EF459}"/>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spTree>
    <p:extLst>
      <p:ext uri="{BB962C8B-B14F-4D97-AF65-F5344CB8AC3E}">
        <p14:creationId xmlns:p14="http://schemas.microsoft.com/office/powerpoint/2010/main" val="304964696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038FA0-84FD-8249-AE88-29E474867774}"/>
              </a:ext>
            </a:extLst>
          </p:cNvPr>
          <p:cNvSpPr>
            <a:spLocks noGrp="1"/>
          </p:cNvSpPr>
          <p:nvPr>
            <p:ph type="title"/>
          </p:nvPr>
        </p:nvSpPr>
        <p:spPr/>
        <p:txBody>
          <a:bodyPr>
            <a:normAutofit/>
          </a:bodyPr>
          <a:lstStyle/>
          <a:p>
            <a:pPr algn="ctr"/>
            <a:r>
              <a:rPr lang="en"/>
              <a:t>Typical methods for 2-D pushing of CNTs</a:t>
            </a:r>
            <a:endParaRPr lang="de-DE" dirty="0"/>
          </a:p>
        </p:txBody>
      </p:sp>
      <p:pic>
        <p:nvPicPr>
          <p:cNvPr id="5" name="Inhaltsplatzhalter 4">
            <a:extLst>
              <a:ext uri="{FF2B5EF4-FFF2-40B4-BE49-F238E27FC236}">
                <a16:creationId xmlns:a16="http://schemas.microsoft.com/office/drawing/2014/main" id="{E77A6C1E-81D6-9F49-8D14-63EC75C6E00A}"/>
              </a:ext>
            </a:extLst>
          </p:cNvPr>
          <p:cNvPicPr>
            <a:picLocks noGrp="1" noChangeAspect="1"/>
          </p:cNvPicPr>
          <p:nvPr>
            <p:ph idx="1"/>
          </p:nvPr>
        </p:nvPicPr>
        <p:blipFill>
          <a:blip r:embed="rId2"/>
          <a:stretch>
            <a:fillRect/>
          </a:stretch>
        </p:blipFill>
        <p:spPr>
          <a:xfrm>
            <a:off x="1684859" y="1434620"/>
            <a:ext cx="5895036" cy="5286897"/>
          </a:xfrm>
        </p:spPr>
      </p:pic>
      <p:sp>
        <p:nvSpPr>
          <p:cNvPr id="3" name="Textfeld 2">
            <a:extLst>
              <a:ext uri="{FF2B5EF4-FFF2-40B4-BE49-F238E27FC236}">
                <a16:creationId xmlns:a16="http://schemas.microsoft.com/office/drawing/2014/main" id="{6B62D5D4-162A-3F40-9706-1257E7CC0E17}"/>
              </a:ext>
            </a:extLst>
          </p:cNvPr>
          <p:cNvSpPr txBox="1"/>
          <p:nvPr/>
        </p:nvSpPr>
        <p:spPr>
          <a:xfrm>
            <a:off x="8217568" y="3019925"/>
            <a:ext cx="3284621" cy="1661993"/>
          </a:xfrm>
          <a:prstGeom prst="rect">
            <a:avLst/>
          </a:prstGeom>
          <a:noFill/>
        </p:spPr>
        <p:txBody>
          <a:bodyPr wrap="square" rtlCol="0">
            <a:spAutoFit/>
          </a:bodyPr>
          <a:lstStyle/>
          <a:p>
            <a:r>
              <a:rPr lang="de-DE" sz="2800" b="1" dirty="0"/>
              <a:t>Note</a:t>
            </a:r>
            <a:r>
              <a:rPr lang="de-DE" sz="2800" dirty="0"/>
              <a:t>: </a:t>
            </a:r>
            <a:r>
              <a:rPr lang="en" sz="2800" dirty="0"/>
              <a:t>Nanotubes cannot be regarded as 0-D points.</a:t>
            </a:r>
          </a:p>
          <a:p>
            <a:endParaRPr lang="de-DE" dirty="0"/>
          </a:p>
        </p:txBody>
      </p:sp>
      <p:sp>
        <p:nvSpPr>
          <p:cNvPr id="6" name="Textfeld 5">
            <a:extLst>
              <a:ext uri="{FF2B5EF4-FFF2-40B4-BE49-F238E27FC236}">
                <a16:creationId xmlns:a16="http://schemas.microsoft.com/office/drawing/2014/main" id="{834E7E32-3FBF-8943-81B4-C3188FE05934}"/>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spTree>
    <p:extLst>
      <p:ext uri="{BB962C8B-B14F-4D97-AF65-F5344CB8AC3E}">
        <p14:creationId xmlns:p14="http://schemas.microsoft.com/office/powerpoint/2010/main" val="78288221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59329F-7726-EF49-A778-91062A38BE34}"/>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E3CFCF53-4134-F540-A3DD-A1DF3008246D}"/>
              </a:ext>
            </a:extLst>
          </p:cNvPr>
          <p:cNvSpPr>
            <a:spLocks noGrp="1"/>
          </p:cNvSpPr>
          <p:nvPr>
            <p:ph idx="1"/>
          </p:nvPr>
        </p:nvSpPr>
        <p:spPr/>
        <p:txBody>
          <a:bodyPr/>
          <a:lstStyle/>
          <a:p>
            <a:r>
              <a:rPr lang="en" b="1" dirty="0"/>
              <a:t>Manipulation of CNTs in 3-D space </a:t>
            </a:r>
            <a:r>
              <a:rPr lang="en" dirty="0"/>
              <a:t>is important for assembling CNTs into structures and devices.</a:t>
            </a:r>
          </a:p>
          <a:p>
            <a:r>
              <a:rPr lang="de-DE" dirty="0"/>
              <a:t>The </a:t>
            </a:r>
            <a:r>
              <a:rPr lang="de-DE" dirty="0" err="1"/>
              <a:t>basic</a:t>
            </a:r>
            <a:r>
              <a:rPr lang="de-DE" dirty="0"/>
              <a:t> </a:t>
            </a:r>
            <a:r>
              <a:rPr lang="de-DE" dirty="0" err="1"/>
              <a:t>techniques</a:t>
            </a:r>
            <a:r>
              <a:rPr lang="de-DE" dirty="0"/>
              <a:t> </a:t>
            </a:r>
            <a:r>
              <a:rPr lang="de-DE" dirty="0" err="1"/>
              <a:t>for</a:t>
            </a:r>
            <a:r>
              <a:rPr lang="de-DE" dirty="0"/>
              <a:t> </a:t>
            </a:r>
            <a:r>
              <a:rPr lang="de-DE" dirty="0" err="1"/>
              <a:t>the</a:t>
            </a:r>
            <a:r>
              <a:rPr lang="de-DE" dirty="0"/>
              <a:t> </a:t>
            </a:r>
            <a:r>
              <a:rPr lang="de-DE" dirty="0" err="1"/>
              <a:t>nanorobotic</a:t>
            </a:r>
            <a:r>
              <a:rPr lang="de-DE" dirty="0"/>
              <a:t> </a:t>
            </a:r>
            <a:r>
              <a:rPr lang="de-DE" dirty="0" err="1"/>
              <a:t>manipulation</a:t>
            </a:r>
            <a:r>
              <a:rPr lang="de-DE" dirty="0"/>
              <a:t> </a:t>
            </a:r>
            <a:r>
              <a:rPr lang="de-DE" dirty="0" err="1"/>
              <a:t>of</a:t>
            </a:r>
            <a:r>
              <a:rPr lang="de-DE" dirty="0"/>
              <a:t> </a:t>
            </a:r>
            <a:r>
              <a:rPr lang="de-DE" dirty="0" err="1"/>
              <a:t>carbon</a:t>
            </a:r>
            <a:r>
              <a:rPr lang="de-DE" dirty="0"/>
              <a:t> </a:t>
            </a:r>
            <a:r>
              <a:rPr lang="de-DE" dirty="0" err="1"/>
              <a:t>nanotubes</a:t>
            </a:r>
            <a:r>
              <a:rPr lang="de-DE" dirty="0"/>
              <a:t> </a:t>
            </a:r>
            <a:r>
              <a:rPr lang="de-DE" dirty="0" err="1"/>
              <a:t>are</a:t>
            </a:r>
            <a:r>
              <a:rPr lang="de-DE" dirty="0"/>
              <a:t> </a:t>
            </a:r>
            <a:r>
              <a:rPr lang="de-DE" dirty="0" err="1"/>
              <a:t>shown</a:t>
            </a:r>
            <a:r>
              <a:rPr lang="de-DE" dirty="0"/>
              <a:t> in </a:t>
            </a:r>
            <a:r>
              <a:rPr lang="de-DE" dirty="0" err="1"/>
              <a:t>the</a:t>
            </a:r>
            <a:r>
              <a:rPr lang="de-DE" dirty="0"/>
              <a:t> </a:t>
            </a:r>
            <a:r>
              <a:rPr lang="de-DE" dirty="0" err="1"/>
              <a:t>next</a:t>
            </a:r>
            <a:r>
              <a:rPr lang="de-DE" dirty="0"/>
              <a:t> </a:t>
            </a:r>
            <a:r>
              <a:rPr lang="de-DE" dirty="0" err="1"/>
              <a:t>few</a:t>
            </a:r>
            <a:r>
              <a:rPr lang="de-DE" dirty="0"/>
              <a:t> </a:t>
            </a:r>
            <a:r>
              <a:rPr lang="de-DE" dirty="0" err="1"/>
              <a:t>slides</a:t>
            </a:r>
            <a:r>
              <a:rPr lang="de-DE" dirty="0"/>
              <a:t>. </a:t>
            </a:r>
          </a:p>
          <a:p>
            <a:r>
              <a:rPr lang="de-DE" dirty="0"/>
              <a:t>These </a:t>
            </a:r>
            <a:r>
              <a:rPr lang="de-DE" dirty="0" err="1"/>
              <a:t>serve</a:t>
            </a:r>
            <a:r>
              <a:rPr lang="de-DE" dirty="0"/>
              <a:t> </a:t>
            </a:r>
            <a:r>
              <a:rPr lang="de-DE" dirty="0" err="1"/>
              <a:t>as</a:t>
            </a:r>
            <a:r>
              <a:rPr lang="de-DE" dirty="0"/>
              <a:t> </a:t>
            </a:r>
            <a:r>
              <a:rPr lang="de-DE" dirty="0" err="1"/>
              <a:t>the</a:t>
            </a:r>
            <a:r>
              <a:rPr lang="de-DE" dirty="0"/>
              <a:t> </a:t>
            </a:r>
            <a:r>
              <a:rPr lang="de-DE" dirty="0" err="1"/>
              <a:t>basis</a:t>
            </a:r>
            <a:r>
              <a:rPr lang="de-DE" dirty="0"/>
              <a:t> </a:t>
            </a:r>
            <a:r>
              <a:rPr lang="de-DE" dirty="0" err="1"/>
              <a:t>for</a:t>
            </a:r>
            <a:r>
              <a:rPr lang="de-DE" dirty="0"/>
              <a:t> </a:t>
            </a:r>
            <a:r>
              <a:rPr lang="de-DE" dirty="0" err="1"/>
              <a:t>handling</a:t>
            </a:r>
            <a:r>
              <a:rPr lang="de-DE" dirty="0"/>
              <a:t>, </a:t>
            </a:r>
            <a:r>
              <a:rPr lang="de-DE" dirty="0" err="1"/>
              <a:t>structuring</a:t>
            </a:r>
            <a:r>
              <a:rPr lang="de-DE" dirty="0"/>
              <a:t>, </a:t>
            </a:r>
            <a:r>
              <a:rPr lang="de-DE" dirty="0" err="1"/>
              <a:t>characterizing</a:t>
            </a:r>
            <a:r>
              <a:rPr lang="de-DE" dirty="0"/>
              <a:t> </a:t>
            </a:r>
            <a:r>
              <a:rPr lang="de-DE" dirty="0" err="1"/>
              <a:t>and</a:t>
            </a:r>
            <a:r>
              <a:rPr lang="de-DE" dirty="0"/>
              <a:t> </a:t>
            </a:r>
            <a:r>
              <a:rPr lang="de-DE" dirty="0" err="1"/>
              <a:t>assembling</a:t>
            </a:r>
            <a:r>
              <a:rPr lang="de-DE" dirty="0"/>
              <a:t> NEMS. </a:t>
            </a:r>
            <a:endParaRPr lang="de-AT" dirty="0"/>
          </a:p>
          <a:p>
            <a:endParaRPr lang="en" dirty="0"/>
          </a:p>
          <a:p>
            <a:endParaRPr lang="de-DE" dirty="0"/>
          </a:p>
        </p:txBody>
      </p:sp>
      <p:sp>
        <p:nvSpPr>
          <p:cNvPr id="4" name="Textfeld 3">
            <a:extLst>
              <a:ext uri="{FF2B5EF4-FFF2-40B4-BE49-F238E27FC236}">
                <a16:creationId xmlns:a16="http://schemas.microsoft.com/office/drawing/2014/main" id="{5B79EACA-4A1E-1E48-BAFA-0FC98D645F70}"/>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spTree>
    <p:extLst>
      <p:ext uri="{BB962C8B-B14F-4D97-AF65-F5344CB8AC3E}">
        <p14:creationId xmlns:p14="http://schemas.microsoft.com/office/powerpoint/2010/main" val="286665694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519425-F540-DD47-8499-ACEAE0549740}"/>
              </a:ext>
            </a:extLst>
          </p:cNvPr>
          <p:cNvSpPr>
            <a:spLocks noGrp="1"/>
          </p:cNvSpPr>
          <p:nvPr>
            <p:ph type="title"/>
          </p:nvPr>
        </p:nvSpPr>
        <p:spPr/>
        <p:txBody>
          <a:bodyPr/>
          <a:lstStyle/>
          <a:p>
            <a:endParaRPr lang="de-DE"/>
          </a:p>
        </p:txBody>
      </p:sp>
      <p:pic>
        <p:nvPicPr>
          <p:cNvPr id="5" name="Inhaltsplatzhalter 4">
            <a:extLst>
              <a:ext uri="{FF2B5EF4-FFF2-40B4-BE49-F238E27FC236}">
                <a16:creationId xmlns:a16="http://schemas.microsoft.com/office/drawing/2014/main" id="{31BE3042-E5A0-8044-97EF-504895FF1B14}"/>
              </a:ext>
            </a:extLst>
          </p:cNvPr>
          <p:cNvPicPr>
            <a:picLocks noGrp="1" noChangeAspect="1"/>
          </p:cNvPicPr>
          <p:nvPr>
            <p:ph idx="1"/>
          </p:nvPr>
        </p:nvPicPr>
        <p:blipFill rotWithShape="1">
          <a:blip r:embed="rId2"/>
          <a:srcRect r="50000" b="50077"/>
          <a:stretch/>
        </p:blipFill>
        <p:spPr>
          <a:xfrm>
            <a:off x="179849" y="1203158"/>
            <a:ext cx="5916151" cy="5073149"/>
          </a:xfrm>
        </p:spPr>
      </p:pic>
      <p:sp>
        <p:nvSpPr>
          <p:cNvPr id="7" name="Inhaltsplatzhalter 2">
            <a:extLst>
              <a:ext uri="{FF2B5EF4-FFF2-40B4-BE49-F238E27FC236}">
                <a16:creationId xmlns:a16="http://schemas.microsoft.com/office/drawing/2014/main" id="{5C3A2D39-F82C-084A-AD95-7183EC36A63F}"/>
              </a:ext>
            </a:extLst>
          </p:cNvPr>
          <p:cNvSpPr txBox="1">
            <a:spLocks/>
          </p:cNvSpPr>
          <p:nvPr/>
        </p:nvSpPr>
        <p:spPr>
          <a:xfrm>
            <a:off x="6258426" y="15874"/>
            <a:ext cx="5753725" cy="684212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a. The </a:t>
            </a:r>
            <a:r>
              <a:rPr lang="de-DE" dirty="0" err="1"/>
              <a:t>basic</a:t>
            </a:r>
            <a:r>
              <a:rPr lang="de-DE" dirty="0"/>
              <a:t> </a:t>
            </a:r>
            <a:r>
              <a:rPr lang="de-DE" dirty="0" err="1"/>
              <a:t>procedure</a:t>
            </a:r>
            <a:r>
              <a:rPr lang="de-DE" dirty="0"/>
              <a:t> </a:t>
            </a:r>
            <a:r>
              <a:rPr lang="de-DE" dirty="0" err="1"/>
              <a:t>is</a:t>
            </a:r>
            <a:r>
              <a:rPr lang="de-DE" dirty="0"/>
              <a:t> </a:t>
            </a:r>
            <a:r>
              <a:rPr lang="de-DE" dirty="0" err="1"/>
              <a:t>to</a:t>
            </a:r>
            <a:r>
              <a:rPr lang="de-DE" dirty="0"/>
              <a:t> </a:t>
            </a:r>
            <a:r>
              <a:rPr lang="de-DE" b="1" dirty="0"/>
              <a:t>pick </a:t>
            </a:r>
            <a:r>
              <a:rPr lang="de-DE" b="1" dirty="0" err="1"/>
              <a:t>up</a:t>
            </a:r>
            <a:r>
              <a:rPr lang="de-DE" b="1" dirty="0"/>
              <a:t> </a:t>
            </a:r>
            <a:r>
              <a:rPr lang="de-DE" dirty="0"/>
              <a:t>a </a:t>
            </a:r>
            <a:r>
              <a:rPr lang="de-DE" dirty="0" err="1"/>
              <a:t>single</a:t>
            </a:r>
            <a:r>
              <a:rPr lang="de-DE" dirty="0"/>
              <a:t> </a:t>
            </a:r>
            <a:r>
              <a:rPr lang="de-DE" dirty="0" err="1"/>
              <a:t>tube</a:t>
            </a:r>
            <a:r>
              <a:rPr lang="de-DE" dirty="0"/>
              <a:t> </a:t>
            </a:r>
            <a:r>
              <a:rPr lang="de-DE" dirty="0" err="1"/>
              <a:t>from</a:t>
            </a:r>
            <a:r>
              <a:rPr lang="de-DE" dirty="0"/>
              <a:t> </a:t>
            </a:r>
            <a:r>
              <a:rPr lang="de-DE" dirty="0" err="1"/>
              <a:t>nanotube</a:t>
            </a:r>
            <a:r>
              <a:rPr lang="de-DE" dirty="0"/>
              <a:t> </a:t>
            </a:r>
            <a:r>
              <a:rPr lang="de-DE" dirty="0" err="1"/>
              <a:t>soot</a:t>
            </a:r>
            <a:r>
              <a:rPr lang="de-DE" dirty="0"/>
              <a:t>. </a:t>
            </a:r>
          </a:p>
          <a:p>
            <a:r>
              <a:rPr lang="de-DE" dirty="0"/>
              <a:t>b. This </a:t>
            </a:r>
            <a:r>
              <a:rPr lang="de-DE" dirty="0" err="1"/>
              <a:t>has</a:t>
            </a:r>
            <a:r>
              <a:rPr lang="de-DE" dirty="0"/>
              <a:t> </a:t>
            </a:r>
            <a:r>
              <a:rPr lang="de-DE" dirty="0" err="1"/>
              <a:t>been</a:t>
            </a:r>
            <a:r>
              <a:rPr lang="de-DE" dirty="0"/>
              <a:t> </a:t>
            </a:r>
            <a:r>
              <a:rPr lang="de-DE" dirty="0" err="1"/>
              <a:t>shown</a:t>
            </a:r>
            <a:r>
              <a:rPr lang="de-DE" dirty="0"/>
              <a:t> </a:t>
            </a:r>
            <a:r>
              <a:rPr lang="de-DE" dirty="0" err="1"/>
              <a:t>first</a:t>
            </a:r>
            <a:r>
              <a:rPr lang="de-DE" dirty="0"/>
              <a:t> </a:t>
            </a:r>
            <a:r>
              <a:rPr lang="de-DE" dirty="0" err="1"/>
              <a:t>by</a:t>
            </a:r>
            <a:r>
              <a:rPr lang="de-DE" dirty="0"/>
              <a:t> </a:t>
            </a:r>
            <a:r>
              <a:rPr lang="de-DE" dirty="0" err="1"/>
              <a:t>using</a:t>
            </a:r>
            <a:r>
              <a:rPr lang="de-DE" dirty="0"/>
              <a:t> </a:t>
            </a:r>
            <a:r>
              <a:rPr lang="de-DE" dirty="0" err="1"/>
              <a:t>dielectrophoresis</a:t>
            </a:r>
            <a:r>
              <a:rPr lang="de-DE" dirty="0"/>
              <a:t> </a:t>
            </a:r>
            <a:r>
              <a:rPr lang="de-DE" dirty="0" err="1"/>
              <a:t>through</a:t>
            </a:r>
            <a:r>
              <a:rPr lang="de-DE" dirty="0"/>
              <a:t> </a:t>
            </a:r>
            <a:r>
              <a:rPr lang="de-DE" dirty="0" err="1"/>
              <a:t>nanorobotic</a:t>
            </a:r>
            <a:r>
              <a:rPr lang="de-DE" dirty="0"/>
              <a:t> </a:t>
            </a:r>
            <a:r>
              <a:rPr lang="de-DE" dirty="0" err="1"/>
              <a:t>manipulation</a:t>
            </a:r>
            <a:r>
              <a:rPr lang="de-DE" dirty="0"/>
              <a:t>. </a:t>
            </a:r>
          </a:p>
          <a:p>
            <a:r>
              <a:rPr lang="de-DE" dirty="0" err="1"/>
              <a:t>By</a:t>
            </a:r>
            <a:r>
              <a:rPr lang="de-DE" dirty="0"/>
              <a:t> </a:t>
            </a:r>
            <a:r>
              <a:rPr lang="de-DE" dirty="0" err="1"/>
              <a:t>applying</a:t>
            </a:r>
            <a:r>
              <a:rPr lang="de-DE" dirty="0"/>
              <a:t> a </a:t>
            </a:r>
            <a:r>
              <a:rPr lang="de-DE" dirty="0" err="1"/>
              <a:t>bias</a:t>
            </a:r>
            <a:r>
              <a:rPr lang="de-DE" dirty="0"/>
              <a:t> </a:t>
            </a:r>
            <a:r>
              <a:rPr lang="de-DE" dirty="0" err="1"/>
              <a:t>between</a:t>
            </a:r>
            <a:r>
              <a:rPr lang="de-DE" dirty="0"/>
              <a:t> a sharp </a:t>
            </a:r>
            <a:r>
              <a:rPr lang="de-DE" dirty="0" err="1"/>
              <a:t>tip</a:t>
            </a:r>
            <a:r>
              <a:rPr lang="de-DE" dirty="0"/>
              <a:t> </a:t>
            </a:r>
            <a:r>
              <a:rPr lang="de-DE" dirty="0" err="1"/>
              <a:t>and</a:t>
            </a:r>
            <a:r>
              <a:rPr lang="de-DE" dirty="0"/>
              <a:t> a plane </a:t>
            </a:r>
            <a:r>
              <a:rPr lang="de-DE" dirty="0" err="1"/>
              <a:t>substrate</a:t>
            </a:r>
            <a:r>
              <a:rPr lang="de-DE" dirty="0"/>
              <a:t>, a </a:t>
            </a:r>
            <a:r>
              <a:rPr lang="de-DE" dirty="0" err="1"/>
              <a:t>nonuniform</a:t>
            </a:r>
            <a:r>
              <a:rPr lang="de-DE" dirty="0"/>
              <a:t> </a:t>
            </a:r>
            <a:r>
              <a:rPr lang="de-DE" dirty="0" err="1"/>
              <a:t>electric</a:t>
            </a:r>
            <a:r>
              <a:rPr lang="de-DE" dirty="0"/>
              <a:t> </a:t>
            </a:r>
            <a:r>
              <a:rPr lang="de-DE" dirty="0" err="1"/>
              <a:t>field</a:t>
            </a:r>
            <a:r>
              <a:rPr lang="de-DE" dirty="0"/>
              <a:t> </a:t>
            </a:r>
            <a:r>
              <a:rPr lang="de-DE" dirty="0" err="1"/>
              <a:t>can</a:t>
            </a:r>
            <a:r>
              <a:rPr lang="de-DE" dirty="0"/>
              <a:t> </a:t>
            </a:r>
            <a:r>
              <a:rPr lang="de-DE" dirty="0" err="1"/>
              <a:t>be</a:t>
            </a:r>
            <a:r>
              <a:rPr lang="de-DE" dirty="0"/>
              <a:t> </a:t>
            </a:r>
            <a:r>
              <a:rPr lang="de-DE" dirty="0" err="1"/>
              <a:t>generated</a:t>
            </a:r>
            <a:r>
              <a:rPr lang="de-DE" dirty="0"/>
              <a:t> </a:t>
            </a:r>
            <a:r>
              <a:rPr lang="de-DE" dirty="0" err="1"/>
              <a:t>between</a:t>
            </a:r>
            <a:r>
              <a:rPr lang="de-DE" dirty="0"/>
              <a:t> </a:t>
            </a:r>
            <a:r>
              <a:rPr lang="de-DE" dirty="0" err="1"/>
              <a:t>the</a:t>
            </a:r>
            <a:r>
              <a:rPr lang="de-DE" dirty="0"/>
              <a:t> </a:t>
            </a:r>
            <a:r>
              <a:rPr lang="de-DE" dirty="0" err="1"/>
              <a:t>tip</a:t>
            </a:r>
            <a:r>
              <a:rPr lang="de-DE" dirty="0"/>
              <a:t> </a:t>
            </a:r>
            <a:r>
              <a:rPr lang="de-DE" dirty="0" err="1"/>
              <a:t>and</a:t>
            </a:r>
            <a:r>
              <a:rPr lang="de-DE" dirty="0"/>
              <a:t> </a:t>
            </a:r>
            <a:r>
              <a:rPr lang="de-DE" dirty="0" err="1"/>
              <a:t>the</a:t>
            </a:r>
            <a:r>
              <a:rPr lang="de-DE" dirty="0"/>
              <a:t> </a:t>
            </a:r>
            <a:r>
              <a:rPr lang="de-DE" dirty="0" err="1"/>
              <a:t>substrate</a:t>
            </a:r>
            <a:r>
              <a:rPr lang="de-DE" dirty="0"/>
              <a:t> </a:t>
            </a:r>
            <a:r>
              <a:rPr lang="de-DE" dirty="0" err="1"/>
              <a:t>with</a:t>
            </a:r>
            <a:r>
              <a:rPr lang="de-DE" dirty="0"/>
              <a:t> </a:t>
            </a:r>
            <a:r>
              <a:rPr lang="de-DE" dirty="0" err="1"/>
              <a:t>the</a:t>
            </a:r>
            <a:r>
              <a:rPr lang="de-DE" dirty="0"/>
              <a:t> </a:t>
            </a:r>
            <a:r>
              <a:rPr lang="de-DE" dirty="0" err="1"/>
              <a:t>strongest</a:t>
            </a:r>
            <a:r>
              <a:rPr lang="de-DE" dirty="0"/>
              <a:t> </a:t>
            </a:r>
            <a:r>
              <a:rPr lang="de-DE" dirty="0" err="1"/>
              <a:t>field</a:t>
            </a:r>
            <a:r>
              <a:rPr lang="de-DE" dirty="0"/>
              <a:t> </a:t>
            </a:r>
            <a:r>
              <a:rPr lang="de-DE" dirty="0" err="1"/>
              <a:t>near</a:t>
            </a:r>
            <a:r>
              <a:rPr lang="de-DE" dirty="0"/>
              <a:t> </a:t>
            </a:r>
            <a:r>
              <a:rPr lang="de-DE" dirty="0" err="1"/>
              <a:t>the</a:t>
            </a:r>
            <a:r>
              <a:rPr lang="de-DE" dirty="0"/>
              <a:t> </a:t>
            </a:r>
            <a:r>
              <a:rPr lang="de-DE" dirty="0" err="1"/>
              <a:t>tip</a:t>
            </a:r>
            <a:r>
              <a:rPr lang="de-DE" dirty="0"/>
              <a:t>.</a:t>
            </a:r>
          </a:p>
          <a:p>
            <a:r>
              <a:rPr lang="de-DE" dirty="0"/>
              <a:t>This </a:t>
            </a:r>
            <a:r>
              <a:rPr lang="de-DE" dirty="0" err="1"/>
              <a:t>field</a:t>
            </a:r>
            <a:r>
              <a:rPr lang="de-DE" dirty="0"/>
              <a:t> </a:t>
            </a:r>
            <a:r>
              <a:rPr lang="de-DE" dirty="0" err="1"/>
              <a:t>can</a:t>
            </a:r>
            <a:r>
              <a:rPr lang="de-DE" dirty="0"/>
              <a:t> </a:t>
            </a:r>
            <a:r>
              <a:rPr lang="de-DE" dirty="0" err="1"/>
              <a:t>cause</a:t>
            </a:r>
            <a:r>
              <a:rPr lang="de-DE" dirty="0"/>
              <a:t> a </a:t>
            </a:r>
            <a:r>
              <a:rPr lang="de-DE" dirty="0" err="1"/>
              <a:t>tube</a:t>
            </a:r>
            <a:r>
              <a:rPr lang="de-DE" dirty="0"/>
              <a:t> </a:t>
            </a:r>
            <a:r>
              <a:rPr lang="de-DE" dirty="0" err="1"/>
              <a:t>to</a:t>
            </a:r>
            <a:r>
              <a:rPr lang="de-DE" dirty="0"/>
              <a:t> </a:t>
            </a:r>
            <a:r>
              <a:rPr lang="de-DE" dirty="0" err="1"/>
              <a:t>orient</a:t>
            </a:r>
            <a:r>
              <a:rPr lang="de-DE" dirty="0"/>
              <a:t> </a:t>
            </a:r>
            <a:r>
              <a:rPr lang="de-DE" dirty="0" err="1"/>
              <a:t>along</a:t>
            </a:r>
            <a:r>
              <a:rPr lang="de-DE" dirty="0"/>
              <a:t> </a:t>
            </a:r>
            <a:r>
              <a:rPr lang="de-DE" dirty="0" err="1"/>
              <a:t>the</a:t>
            </a:r>
            <a:r>
              <a:rPr lang="de-DE" dirty="0"/>
              <a:t> </a:t>
            </a:r>
            <a:r>
              <a:rPr lang="de-DE" dirty="0" err="1"/>
              <a:t>field</a:t>
            </a:r>
            <a:r>
              <a:rPr lang="de-DE" dirty="0"/>
              <a:t> </a:t>
            </a:r>
            <a:r>
              <a:rPr lang="de-DE" dirty="0" err="1"/>
              <a:t>or</a:t>
            </a:r>
            <a:r>
              <a:rPr lang="de-DE" dirty="0"/>
              <a:t> </a:t>
            </a:r>
            <a:r>
              <a:rPr lang="de-DE" dirty="0" err="1"/>
              <a:t>further</a:t>
            </a:r>
            <a:r>
              <a:rPr lang="de-DE" dirty="0"/>
              <a:t> jump </a:t>
            </a:r>
            <a:r>
              <a:rPr lang="de-DE" dirty="0" err="1"/>
              <a:t>to</a:t>
            </a:r>
            <a:r>
              <a:rPr lang="de-DE" dirty="0"/>
              <a:t> </a:t>
            </a:r>
            <a:r>
              <a:rPr lang="de-DE" dirty="0" err="1"/>
              <a:t>the</a:t>
            </a:r>
            <a:r>
              <a:rPr lang="de-DE" dirty="0"/>
              <a:t> </a:t>
            </a:r>
            <a:r>
              <a:rPr lang="de-DE" dirty="0" err="1"/>
              <a:t>tip</a:t>
            </a:r>
            <a:r>
              <a:rPr lang="de-DE" dirty="0"/>
              <a:t> </a:t>
            </a:r>
            <a:r>
              <a:rPr lang="de-DE" dirty="0" err="1"/>
              <a:t>by</a:t>
            </a:r>
            <a:r>
              <a:rPr lang="de-DE" dirty="0"/>
              <a:t> </a:t>
            </a:r>
            <a:r>
              <a:rPr lang="de-DE" dirty="0" err="1"/>
              <a:t>electrophoresis</a:t>
            </a:r>
            <a:r>
              <a:rPr lang="de-DE" dirty="0"/>
              <a:t> </a:t>
            </a:r>
            <a:r>
              <a:rPr lang="de-DE" dirty="0" err="1"/>
              <a:t>or</a:t>
            </a:r>
            <a:r>
              <a:rPr lang="de-DE" dirty="0"/>
              <a:t> </a:t>
            </a:r>
            <a:r>
              <a:rPr lang="de-DE" dirty="0" err="1"/>
              <a:t>dielectrophoresis</a:t>
            </a:r>
            <a:r>
              <a:rPr lang="de-DE" dirty="0"/>
              <a:t> (</a:t>
            </a:r>
            <a:r>
              <a:rPr lang="de-DE" dirty="0" err="1"/>
              <a:t>determined</a:t>
            </a:r>
            <a:r>
              <a:rPr lang="de-DE" dirty="0"/>
              <a:t> </a:t>
            </a:r>
            <a:r>
              <a:rPr lang="de-DE" dirty="0" err="1"/>
              <a:t>by</a:t>
            </a:r>
            <a:r>
              <a:rPr lang="de-DE" dirty="0"/>
              <a:t> </a:t>
            </a:r>
            <a:r>
              <a:rPr lang="de-DE" dirty="0" err="1"/>
              <a:t>the</a:t>
            </a:r>
            <a:r>
              <a:rPr lang="de-DE" dirty="0"/>
              <a:t> </a:t>
            </a:r>
            <a:r>
              <a:rPr lang="de-DE" dirty="0" err="1"/>
              <a:t>conductivity</a:t>
            </a:r>
            <a:r>
              <a:rPr lang="de-DE" dirty="0"/>
              <a:t> </a:t>
            </a:r>
            <a:r>
              <a:rPr lang="de-DE" dirty="0" err="1"/>
              <a:t>of</a:t>
            </a:r>
            <a:r>
              <a:rPr lang="de-DE" dirty="0"/>
              <a:t> </a:t>
            </a:r>
            <a:r>
              <a:rPr lang="de-DE" dirty="0" err="1"/>
              <a:t>the</a:t>
            </a:r>
            <a:r>
              <a:rPr lang="de-DE" dirty="0"/>
              <a:t> </a:t>
            </a:r>
            <a:r>
              <a:rPr lang="de-DE" dirty="0" err="1"/>
              <a:t>objective</a:t>
            </a:r>
            <a:r>
              <a:rPr lang="de-DE" dirty="0"/>
              <a:t> </a:t>
            </a:r>
            <a:r>
              <a:rPr lang="de-DE" dirty="0" err="1"/>
              <a:t>tubes</a:t>
            </a:r>
            <a:r>
              <a:rPr lang="de-DE" dirty="0"/>
              <a:t>).</a:t>
            </a:r>
          </a:p>
          <a:p>
            <a:endParaRPr lang="de-AT" dirty="0"/>
          </a:p>
          <a:p>
            <a:endParaRPr lang="de-DE" dirty="0"/>
          </a:p>
        </p:txBody>
      </p:sp>
      <p:sp>
        <p:nvSpPr>
          <p:cNvPr id="6" name="Textfeld 5">
            <a:extLst>
              <a:ext uri="{FF2B5EF4-FFF2-40B4-BE49-F238E27FC236}">
                <a16:creationId xmlns:a16="http://schemas.microsoft.com/office/drawing/2014/main" id="{8EDDEC70-296F-E243-883D-2F36C767678B}"/>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spTree>
    <p:extLst>
      <p:ext uri="{BB962C8B-B14F-4D97-AF65-F5344CB8AC3E}">
        <p14:creationId xmlns:p14="http://schemas.microsoft.com/office/powerpoint/2010/main" val="30277803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519425-F540-DD47-8499-ACEAE0549740}"/>
              </a:ext>
            </a:extLst>
          </p:cNvPr>
          <p:cNvSpPr>
            <a:spLocks noGrp="1"/>
          </p:cNvSpPr>
          <p:nvPr>
            <p:ph type="title"/>
          </p:nvPr>
        </p:nvSpPr>
        <p:spPr/>
        <p:txBody>
          <a:bodyPr/>
          <a:lstStyle/>
          <a:p>
            <a:endParaRPr lang="de-DE"/>
          </a:p>
        </p:txBody>
      </p:sp>
      <p:pic>
        <p:nvPicPr>
          <p:cNvPr id="5" name="Inhaltsplatzhalter 4">
            <a:extLst>
              <a:ext uri="{FF2B5EF4-FFF2-40B4-BE49-F238E27FC236}">
                <a16:creationId xmlns:a16="http://schemas.microsoft.com/office/drawing/2014/main" id="{31BE3042-E5A0-8044-97EF-504895FF1B14}"/>
              </a:ext>
            </a:extLst>
          </p:cNvPr>
          <p:cNvPicPr>
            <a:picLocks noGrp="1" noChangeAspect="1"/>
          </p:cNvPicPr>
          <p:nvPr>
            <p:ph idx="1"/>
          </p:nvPr>
        </p:nvPicPr>
        <p:blipFill rotWithShape="1">
          <a:blip r:embed="rId2"/>
          <a:srcRect r="50000" b="50077"/>
          <a:stretch/>
        </p:blipFill>
        <p:spPr>
          <a:xfrm>
            <a:off x="179850" y="1227221"/>
            <a:ext cx="5916151" cy="5073149"/>
          </a:xfrm>
        </p:spPr>
      </p:pic>
      <p:sp>
        <p:nvSpPr>
          <p:cNvPr id="8" name="Inhaltsplatzhalter 2">
            <a:extLst>
              <a:ext uri="{FF2B5EF4-FFF2-40B4-BE49-F238E27FC236}">
                <a16:creationId xmlns:a16="http://schemas.microsoft.com/office/drawing/2014/main" id="{E6C737F5-8BE5-0C45-8C50-A8DC83A938F5}"/>
              </a:ext>
            </a:extLst>
          </p:cNvPr>
          <p:cNvSpPr txBox="1">
            <a:spLocks/>
          </p:cNvSpPr>
          <p:nvPr/>
        </p:nvSpPr>
        <p:spPr>
          <a:xfrm>
            <a:off x="6258425" y="1997242"/>
            <a:ext cx="5753725" cy="50731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err="1"/>
              <a:t>Removing</a:t>
            </a:r>
            <a:r>
              <a:rPr lang="de-DE" dirty="0"/>
              <a:t> </a:t>
            </a:r>
            <a:r>
              <a:rPr lang="de-DE" dirty="0" err="1"/>
              <a:t>the</a:t>
            </a:r>
            <a:r>
              <a:rPr lang="de-DE" dirty="0"/>
              <a:t> </a:t>
            </a:r>
            <a:r>
              <a:rPr lang="de-DE" dirty="0" err="1"/>
              <a:t>bias</a:t>
            </a:r>
            <a:r>
              <a:rPr lang="de-DE" dirty="0"/>
              <a:t>, </a:t>
            </a:r>
            <a:r>
              <a:rPr lang="de-DE" dirty="0" err="1"/>
              <a:t>the</a:t>
            </a:r>
            <a:r>
              <a:rPr lang="de-DE" dirty="0"/>
              <a:t> </a:t>
            </a:r>
            <a:r>
              <a:rPr lang="de-DE" dirty="0" err="1"/>
              <a:t>tube</a:t>
            </a:r>
            <a:r>
              <a:rPr lang="de-DE" dirty="0"/>
              <a:t> </a:t>
            </a:r>
            <a:r>
              <a:rPr lang="de-DE" dirty="0" err="1"/>
              <a:t>can</a:t>
            </a:r>
            <a:r>
              <a:rPr lang="de-DE" dirty="0"/>
              <a:t> </a:t>
            </a:r>
            <a:r>
              <a:rPr lang="de-DE" dirty="0" err="1"/>
              <a:t>be</a:t>
            </a:r>
            <a:r>
              <a:rPr lang="de-DE" dirty="0"/>
              <a:t> </a:t>
            </a:r>
            <a:r>
              <a:rPr lang="de-DE" dirty="0" err="1"/>
              <a:t>placed</a:t>
            </a:r>
            <a:r>
              <a:rPr lang="de-DE" dirty="0"/>
              <a:t> at </a:t>
            </a:r>
            <a:r>
              <a:rPr lang="de-DE" dirty="0" err="1"/>
              <a:t>other</a:t>
            </a:r>
            <a:r>
              <a:rPr lang="de-DE" dirty="0"/>
              <a:t> </a:t>
            </a:r>
            <a:r>
              <a:rPr lang="de-DE" dirty="0" err="1"/>
              <a:t>locations</a:t>
            </a:r>
            <a:r>
              <a:rPr lang="de-DE" dirty="0"/>
              <a:t> at will. </a:t>
            </a:r>
          </a:p>
          <a:p>
            <a:r>
              <a:rPr lang="de-DE" dirty="0"/>
              <a:t>This </a:t>
            </a:r>
            <a:r>
              <a:rPr lang="de-DE" dirty="0" err="1"/>
              <a:t>method</a:t>
            </a:r>
            <a:r>
              <a:rPr lang="de-DE" dirty="0"/>
              <a:t> </a:t>
            </a:r>
            <a:r>
              <a:rPr lang="de-DE" dirty="0" err="1"/>
              <a:t>can</a:t>
            </a:r>
            <a:r>
              <a:rPr lang="de-DE" dirty="0"/>
              <a:t> </a:t>
            </a:r>
            <a:r>
              <a:rPr lang="de-DE" dirty="0" err="1"/>
              <a:t>be</a:t>
            </a:r>
            <a:r>
              <a:rPr lang="de-DE" dirty="0"/>
              <a:t> </a:t>
            </a:r>
            <a:r>
              <a:rPr lang="de-DE" dirty="0" err="1"/>
              <a:t>used</a:t>
            </a:r>
            <a:r>
              <a:rPr lang="de-DE" dirty="0"/>
              <a:t> </a:t>
            </a:r>
            <a:r>
              <a:rPr lang="de-DE" dirty="0" err="1"/>
              <a:t>for</a:t>
            </a:r>
            <a:r>
              <a:rPr lang="de-DE" dirty="0"/>
              <a:t> </a:t>
            </a:r>
            <a:r>
              <a:rPr lang="de-DE" dirty="0" err="1"/>
              <a:t>free</a:t>
            </a:r>
            <a:r>
              <a:rPr lang="de-DE" dirty="0"/>
              <a:t>-standing </a:t>
            </a:r>
            <a:r>
              <a:rPr lang="de-DE" dirty="0" err="1"/>
              <a:t>tubes</a:t>
            </a:r>
            <a:r>
              <a:rPr lang="de-DE" dirty="0"/>
              <a:t> on </a:t>
            </a:r>
            <a:r>
              <a:rPr lang="de-DE" dirty="0" err="1"/>
              <a:t>nanotube</a:t>
            </a:r>
            <a:r>
              <a:rPr lang="de-DE" dirty="0"/>
              <a:t> </a:t>
            </a:r>
            <a:r>
              <a:rPr lang="de-DE" dirty="0" err="1"/>
              <a:t>soot</a:t>
            </a:r>
            <a:r>
              <a:rPr lang="de-DE" dirty="0"/>
              <a:t> </a:t>
            </a:r>
            <a:r>
              <a:rPr lang="de-DE" dirty="0" err="1"/>
              <a:t>or</a:t>
            </a:r>
            <a:r>
              <a:rPr lang="de-DE" dirty="0"/>
              <a:t> on a </a:t>
            </a:r>
            <a:r>
              <a:rPr lang="de-DE" dirty="0" err="1"/>
              <a:t>rough</a:t>
            </a:r>
            <a:r>
              <a:rPr lang="de-DE" dirty="0"/>
              <a:t> </a:t>
            </a:r>
            <a:r>
              <a:rPr lang="de-DE" dirty="0" err="1"/>
              <a:t>surface</a:t>
            </a:r>
            <a:r>
              <a:rPr lang="de-DE" dirty="0"/>
              <a:t> on </a:t>
            </a:r>
            <a:r>
              <a:rPr lang="de-DE" dirty="0" err="1"/>
              <a:t>which</a:t>
            </a:r>
            <a:r>
              <a:rPr lang="de-DE" dirty="0"/>
              <a:t> </a:t>
            </a:r>
            <a:r>
              <a:rPr lang="de-DE" dirty="0" err="1"/>
              <a:t>surface</a:t>
            </a:r>
            <a:r>
              <a:rPr lang="de-DE" dirty="0"/>
              <a:t> van der Waals </a:t>
            </a:r>
            <a:r>
              <a:rPr lang="de-DE" dirty="0" err="1"/>
              <a:t>forces</a:t>
            </a:r>
            <a:r>
              <a:rPr lang="de-DE" dirty="0"/>
              <a:t> </a:t>
            </a:r>
            <a:r>
              <a:rPr lang="de-DE" dirty="0" err="1"/>
              <a:t>are</a:t>
            </a:r>
            <a:r>
              <a:rPr lang="de-DE" dirty="0"/>
              <a:t> </a:t>
            </a:r>
            <a:r>
              <a:rPr lang="de-DE" dirty="0" err="1"/>
              <a:t>generally</a:t>
            </a:r>
            <a:r>
              <a:rPr lang="de-DE" dirty="0"/>
              <a:t> </a:t>
            </a:r>
            <a:r>
              <a:rPr lang="de-DE" dirty="0" err="1"/>
              <a:t>weak</a:t>
            </a:r>
            <a:r>
              <a:rPr lang="de-DE" dirty="0"/>
              <a:t>. </a:t>
            </a:r>
          </a:p>
          <a:p>
            <a:r>
              <a:rPr lang="de-DE" dirty="0"/>
              <a:t>A </a:t>
            </a:r>
            <a:r>
              <a:rPr lang="de-DE" dirty="0" err="1"/>
              <a:t>tube</a:t>
            </a:r>
            <a:r>
              <a:rPr lang="de-DE" dirty="0"/>
              <a:t> </a:t>
            </a:r>
            <a:r>
              <a:rPr lang="de-DE" dirty="0" err="1"/>
              <a:t>strongly</a:t>
            </a:r>
            <a:r>
              <a:rPr lang="de-DE" dirty="0"/>
              <a:t> </a:t>
            </a:r>
            <a:r>
              <a:rPr lang="de-DE" dirty="0" err="1"/>
              <a:t>rooted</a:t>
            </a:r>
            <a:r>
              <a:rPr lang="de-DE" dirty="0"/>
              <a:t> in CNT </a:t>
            </a:r>
            <a:r>
              <a:rPr lang="de-DE" dirty="0" err="1"/>
              <a:t>soot</a:t>
            </a:r>
            <a:r>
              <a:rPr lang="de-DE" dirty="0"/>
              <a:t> </a:t>
            </a:r>
            <a:r>
              <a:rPr lang="de-DE" dirty="0" err="1"/>
              <a:t>or</a:t>
            </a:r>
            <a:r>
              <a:rPr lang="de-DE" dirty="0"/>
              <a:t> </a:t>
            </a:r>
            <a:r>
              <a:rPr lang="de-DE" dirty="0" err="1"/>
              <a:t>lying</a:t>
            </a:r>
            <a:r>
              <a:rPr lang="de-DE" dirty="0"/>
              <a:t> on a flat </a:t>
            </a:r>
            <a:r>
              <a:rPr lang="de-DE" dirty="0" err="1"/>
              <a:t>surface</a:t>
            </a:r>
            <a:r>
              <a:rPr lang="de-DE" dirty="0"/>
              <a:t> </a:t>
            </a:r>
            <a:r>
              <a:rPr lang="de-DE" dirty="0" err="1"/>
              <a:t>cannot</a:t>
            </a:r>
            <a:r>
              <a:rPr lang="de-DE" dirty="0"/>
              <a:t> </a:t>
            </a:r>
            <a:r>
              <a:rPr lang="de-DE" dirty="0" err="1"/>
              <a:t>be</a:t>
            </a:r>
            <a:r>
              <a:rPr lang="de-DE" dirty="0"/>
              <a:t> </a:t>
            </a:r>
            <a:r>
              <a:rPr lang="de-DE" dirty="0" err="1"/>
              <a:t>picked</a:t>
            </a:r>
            <a:r>
              <a:rPr lang="de-DE" dirty="0"/>
              <a:t> </a:t>
            </a:r>
            <a:r>
              <a:rPr lang="de-DE" dirty="0" err="1"/>
              <a:t>up</a:t>
            </a:r>
            <a:r>
              <a:rPr lang="de-DE" dirty="0"/>
              <a:t> in </a:t>
            </a:r>
            <a:r>
              <a:rPr lang="de-DE" dirty="0" err="1"/>
              <a:t>this</a:t>
            </a:r>
            <a:r>
              <a:rPr lang="de-DE" dirty="0"/>
              <a:t> </a:t>
            </a:r>
            <a:r>
              <a:rPr lang="de-DE" dirty="0" err="1"/>
              <a:t>way</a:t>
            </a:r>
            <a:r>
              <a:rPr lang="de-DE" dirty="0"/>
              <a:t>.</a:t>
            </a:r>
            <a:endParaRPr lang="en" dirty="0"/>
          </a:p>
          <a:p>
            <a:endParaRPr lang="de-DE" dirty="0"/>
          </a:p>
        </p:txBody>
      </p:sp>
      <p:sp>
        <p:nvSpPr>
          <p:cNvPr id="6" name="Textfeld 5">
            <a:extLst>
              <a:ext uri="{FF2B5EF4-FFF2-40B4-BE49-F238E27FC236}">
                <a16:creationId xmlns:a16="http://schemas.microsoft.com/office/drawing/2014/main" id="{AF843984-C767-FA4B-9620-763A3F2E27F5}"/>
              </a:ext>
            </a:extLst>
          </p:cNvPr>
          <p:cNvSpPr txBox="1"/>
          <p:nvPr/>
        </p:nvSpPr>
        <p:spPr>
          <a:xfrm>
            <a:off x="9890280" y="6492875"/>
            <a:ext cx="2301720" cy="369332"/>
          </a:xfrm>
          <a:prstGeom prst="rect">
            <a:avLst/>
          </a:prstGeom>
          <a:noFill/>
        </p:spPr>
        <p:txBody>
          <a:bodyPr wrap="none" rtlCol="0">
            <a:spAutoFit/>
          </a:bodyPr>
          <a:lstStyle/>
          <a:p>
            <a:r>
              <a:rPr lang="de-AT" dirty="0" err="1"/>
              <a:t>Nanorobotic</a:t>
            </a:r>
            <a:r>
              <a:rPr lang="de-AT" dirty="0"/>
              <a:t> </a:t>
            </a:r>
            <a:r>
              <a:rPr lang="de-AT" dirty="0" err="1"/>
              <a:t>Assembly</a:t>
            </a:r>
            <a:endParaRPr lang="de-DE" dirty="0"/>
          </a:p>
        </p:txBody>
      </p:sp>
    </p:spTree>
    <p:extLst>
      <p:ext uri="{BB962C8B-B14F-4D97-AF65-F5344CB8AC3E}">
        <p14:creationId xmlns:p14="http://schemas.microsoft.com/office/powerpoint/2010/main" val="4294456255"/>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9280</Words>
  <Application>Microsoft Macintosh PowerPoint</Application>
  <PresentationFormat>Breitbild</PresentationFormat>
  <Paragraphs>718</Paragraphs>
  <Slides>200</Slides>
  <Notes>1</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200</vt:i4>
      </vt:variant>
    </vt:vector>
  </HeadingPairs>
  <TitlesOfParts>
    <vt:vector size="204" baseType="lpstr">
      <vt:lpstr>Arial</vt:lpstr>
      <vt:lpstr>Calibri</vt:lpstr>
      <vt:lpstr>Calibri Light</vt:lpstr>
      <vt:lpstr>Office</vt:lpstr>
      <vt:lpstr>Nanorobotics</vt:lpstr>
      <vt:lpstr>PowerPoint-Präsentation</vt:lpstr>
      <vt:lpstr>Content of this Lecture on Nanorobotics</vt:lpstr>
      <vt:lpstr>Definition</vt:lpstr>
      <vt:lpstr>1. Overview of Nanorobotics</vt:lpstr>
      <vt:lpstr>Robotic exploration</vt:lpstr>
      <vt:lpstr>Richard Feynman 1959</vt:lpstr>
      <vt:lpstr>PowerPoint-Präsentation</vt:lpstr>
      <vt:lpstr>PowerPoint-Präsentation</vt:lpstr>
      <vt:lpstr>PowerPoint-Präsentation</vt:lpstr>
      <vt:lpstr>PowerPoint-Präsentation</vt:lpstr>
      <vt:lpstr>PowerPoint-Präsentation</vt:lpstr>
      <vt:lpstr>Supramolecular Chemistry</vt:lpstr>
      <vt:lpstr>PowerPoint-Präsentation</vt:lpstr>
      <vt:lpstr>PowerPoint-Präsentation</vt:lpstr>
      <vt:lpstr>2. Actuation at Nanoscales</vt:lpstr>
      <vt:lpstr>Actuation at Nanoscales</vt:lpstr>
      <vt:lpstr>Actuation at Nanoscales</vt:lpstr>
      <vt:lpstr>PowerPoint-Präsentation</vt:lpstr>
      <vt:lpstr>Electrostatics</vt:lpstr>
      <vt:lpstr>Examples of miniature devices using electrostatic force for actuation </vt:lpstr>
      <vt:lpstr>Examples of miniature devices using electrostatic force for actuation </vt:lpstr>
      <vt:lpstr>Examples of miniature devices using electrostatic force for actuation </vt:lpstr>
      <vt:lpstr>Electrostatics</vt:lpstr>
      <vt:lpstr>Electromagnetics</vt:lpstr>
      <vt:lpstr>Electromagnetics</vt:lpstr>
      <vt:lpstr>Example of a microfabricated electromagnetic actuator</vt:lpstr>
      <vt:lpstr>Example of a microfabricated electromagnetic actuator</vt:lpstr>
      <vt:lpstr>Example of a microfabricated electromagnetic actuator</vt:lpstr>
      <vt:lpstr>Electromagnetics</vt:lpstr>
      <vt:lpstr>Piezoelectrics</vt:lpstr>
      <vt:lpstr>Piezoelectrics</vt:lpstr>
      <vt:lpstr>Piezoelectrics</vt:lpstr>
      <vt:lpstr>Other Techniques</vt:lpstr>
      <vt:lpstr>Other Techniques</vt:lpstr>
      <vt:lpstr>3. Nanorobotic Manipulation Systems</vt:lpstr>
      <vt:lpstr>Overview</vt:lpstr>
      <vt:lpstr>PowerPoint-Präsentation</vt:lpstr>
      <vt:lpstr>PowerPoint-Präsentation</vt:lpstr>
      <vt:lpstr>Nanorobotic manipulators (NRM)</vt:lpstr>
      <vt:lpstr>Comparison of STM, AFM, and NRM technology</vt:lpstr>
      <vt:lpstr>STM as NM</vt:lpstr>
      <vt:lpstr>AFM as NM</vt:lpstr>
      <vt:lpstr>AFM as NM</vt:lpstr>
      <vt:lpstr>PowerPoint-Präsentation</vt:lpstr>
      <vt:lpstr>PowerPoint-Präsentation</vt:lpstr>
      <vt:lpstr>Microscopes, environments and strategies of nanomanipulation.</vt:lpstr>
      <vt:lpstr>The 3 types of nanomanipulation</vt:lpstr>
      <vt:lpstr>Basic strategies of nanomanipulation: (a) Lateral non-contact nanomanipulation (sliding)</vt:lpstr>
      <vt:lpstr>Basic strategies of nanomanipulation: (b) Lateral contact nanomanipulation(pushing/pulling)</vt:lpstr>
      <vt:lpstr>Basic strategies of nanomanipulation: (c) Vertical nanomanipulation (picking and placing)</vt:lpstr>
      <vt:lpstr>Nanorobotic Manipulation Systems</vt:lpstr>
      <vt:lpstr>Commercially available nanomanipulator (MM3A from Kleindiek) installed inside a SEM </vt:lpstr>
      <vt:lpstr>Specifications of MM3A from Kleindiek</vt:lpstr>
      <vt:lpstr>Nanorobotic system with 16 degrees of freedom</vt:lpstr>
      <vt:lpstr>Nanorobotic system with 16 degrees of freedom</vt:lpstr>
      <vt:lpstr>Specifications of this system </vt:lpstr>
      <vt:lpstr>Functions of this nanorobotic manipulation system for nanomanipulation, nanoinstrumentation, nanofabrication and nanoassembly </vt:lpstr>
      <vt:lpstr>Functions of this nanorobotic manipulation system</vt:lpstr>
      <vt:lpstr>PowerPoint-Präsentation</vt:lpstr>
      <vt:lpstr>PowerPoint-Präsentation</vt:lpstr>
      <vt:lpstr>Example:  Construction of MWNT-based nanostructures  with a nanorobotic manipulation system</vt:lpstr>
      <vt:lpstr>Construction of MWNT-based nanostructures</vt:lpstr>
      <vt:lpstr>Construction of MWNT-based nanostructures</vt:lpstr>
      <vt:lpstr>PowerPoint-Präsentation</vt:lpstr>
      <vt:lpstr>Construction of MWNT-based nanostructures</vt:lpstr>
      <vt:lpstr>PowerPoint-Präsentation</vt:lpstr>
      <vt:lpstr>Construction of MWNT-based nanostructures</vt:lpstr>
      <vt:lpstr>PowerPoint-Präsentation</vt:lpstr>
      <vt:lpstr>End of Example</vt:lpstr>
      <vt:lpstr>PowerPoint-Präsentation</vt:lpstr>
      <vt:lpstr>4. Nanorobotic Assembly</vt:lpstr>
      <vt:lpstr>Overview</vt:lpstr>
      <vt:lpstr>Overview</vt:lpstr>
      <vt:lpstr>Example: Twisting a nanotube</vt:lpstr>
      <vt:lpstr>Physical properties of Carbon Nanotubes (CNTs)</vt:lpstr>
      <vt:lpstr>Potential Applications of Carbon Nanotubes</vt:lpstr>
      <vt:lpstr>PowerPoint-Präsentation</vt:lpstr>
      <vt:lpstr>PowerPoint-Präsentation</vt:lpstr>
      <vt:lpstr>Nanocoils</vt:lpstr>
      <vt:lpstr>Nanocoils</vt:lpstr>
      <vt:lpstr>Nanocoils</vt:lpstr>
      <vt:lpstr>Nanocoils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Carbon Nanotubes</vt:lpstr>
      <vt:lpstr>Typical methods for 2-D pushing of CNTs</vt:lpstr>
      <vt:lpstr>PowerPoint-Präsentation</vt:lpstr>
      <vt:lpstr>PowerPoint-Präsentation</vt:lpstr>
      <vt:lpstr>PowerPoint-Präsentation</vt:lpstr>
      <vt:lpstr>PowerPoint-Präsentation</vt:lpstr>
      <vt:lpstr>PowerPoint-Präsentation</vt:lpstr>
      <vt:lpstr>Young’s modulus</vt:lpstr>
      <vt:lpstr>Young’s modulus</vt:lpstr>
      <vt:lpstr>PowerPoint-Präsentation</vt:lpstr>
      <vt:lpstr>In-situ mechanical property characterization of a nanotube by buckling it </vt:lpstr>
      <vt:lpstr>In-situ mechanical property characterization of a nanotube by buckling it </vt:lpstr>
      <vt:lpstr>PowerPoint-Präsentation</vt:lpstr>
      <vt:lpstr>PowerPoint-Präsentation</vt:lpstr>
      <vt:lpstr>PowerPoint-Präsentation</vt:lpstr>
      <vt:lpstr>PowerPoint-Präsentation</vt:lpstr>
      <vt:lpstr>Destructive fabrication</vt:lpstr>
      <vt:lpstr>CNT with thinner neck formed by destructive fabrication, i. e., by moving the cantilever to the right </vt:lpstr>
      <vt:lpstr>Linear bearing motion observed in an incompletely broken MWNT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Nanotube junction classification</vt:lpstr>
      <vt:lpstr>PowerPoint-Präsentation</vt:lpstr>
      <vt:lpstr>MWNT junctions by emphasizing the connection methods</vt:lpstr>
      <vt:lpstr>MWNT junctions connected with van der Waals forces</vt:lpstr>
      <vt:lpstr>MWNT junctions</vt:lpstr>
      <vt:lpstr>PowerPoint-Präsentation</vt:lpstr>
      <vt:lpstr>MWNT junctions</vt:lpstr>
      <vt:lpstr>MWNT junctions connected with EBID</vt:lpstr>
      <vt:lpstr>MWNT junctions</vt:lpstr>
      <vt:lpstr>MWNT junctions connected with EBID</vt:lpstr>
      <vt:lpstr>MWNT junctions</vt:lpstr>
      <vt:lpstr>MWNT junctions connected with EBID</vt:lpstr>
      <vt:lpstr>MWNT junctions connected with EBID</vt:lpstr>
      <vt:lpstr>MWNT bonded through mechanochemistry</vt:lpstr>
      <vt:lpstr>Biological mechanosynthesis in the ribosome</vt:lpstr>
      <vt:lpstr>MWNT bonded through mechanochemistry</vt:lpstr>
      <vt:lpstr>Dangling Bonds</vt:lpstr>
      <vt:lpstr>Production of a CNT with dangling bonds</vt:lpstr>
      <vt:lpstr>PowerPoint-Präsentation</vt:lpstr>
      <vt:lpstr>PowerPoint-Präsentation</vt:lpstr>
      <vt:lpstr>PowerPoint-Präsentation</vt:lpstr>
      <vt:lpstr>PowerPoint-Präsentation</vt:lpstr>
      <vt:lpstr>Nanocoils</vt:lpstr>
      <vt:lpstr>As-fabricated SiGe/Si bilayer nanocoils</vt:lpstr>
      <vt:lpstr>Nanocoils</vt:lpstr>
      <vt:lpstr>PowerPoint-Präsentation</vt:lpstr>
      <vt:lpstr>PowerPoint-Präsentation</vt:lpstr>
      <vt:lpstr>Nanorobotic manipulation of nanocoils </vt:lpstr>
      <vt:lpstr>Nanocoil based devices</vt:lpstr>
      <vt:lpstr>Nanocoil based devices </vt:lpstr>
      <vt:lpstr>Nanocoil based devices </vt:lpstr>
      <vt:lpstr>Nanocoil based devices </vt:lpstr>
      <vt:lpstr>Nanocoil based devices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5. Applications of Nanorobots</vt:lpstr>
      <vt:lpstr>Application of Nanorobots</vt:lpstr>
      <vt:lpstr>Application of Nanorobots</vt:lpstr>
      <vt:lpstr>Application of Nanorobots</vt:lpstr>
      <vt:lpstr>Robotic Biomanipulation</vt:lpstr>
      <vt:lpstr>Robotic biomanipulation system with vision and force feedback</vt:lpstr>
      <vt:lpstr>Cell injection process</vt:lpstr>
      <vt:lpstr>PowerPoint-Präsentation</vt:lpstr>
      <vt:lpstr>MEMS-Based 2-Axis Capacitive Cellular Force Sensor</vt:lpstr>
      <vt:lpstr>PowerPoint-Präsentation</vt:lpstr>
      <vt:lpstr>PowerPoint-Präsentation</vt:lpstr>
      <vt:lpstr>PowerPoint-Präsentation</vt:lpstr>
      <vt:lpstr>PowerPoint-Präsentation</vt:lpstr>
      <vt:lpstr>Nanorobotic Devices</vt:lpstr>
      <vt:lpstr>Nanorobotic Devices</vt:lpstr>
      <vt:lpstr>Nanorobotic Devices</vt:lpstr>
      <vt:lpstr>Nanorobotic Devices</vt:lpstr>
      <vt:lpstr>Nanorobotic Devices</vt:lpstr>
      <vt:lpstr>Configurations of individual nanotube-based NEMS</vt:lpstr>
      <vt:lpstr>Nanorobotic Devices: Cantilevered Nanotubes </vt:lpstr>
      <vt:lpstr>PowerPoint-Präsentation</vt:lpstr>
      <vt:lpstr>Nanorobotic Devices: Bridged individual nanotubes</vt:lpstr>
      <vt:lpstr>Nanorobotic Devices: Opened Nanotubes </vt:lpstr>
      <vt:lpstr>Nanorobotic Devices: Opened Nanotubes </vt:lpstr>
      <vt:lpstr>Relays</vt:lpstr>
      <vt:lpstr>Nanorobotic Devices: Nanotube Linear Motor</vt:lpstr>
      <vt:lpstr>Nanorobotic Devices: Nanotweezers and -scissors</vt:lpstr>
      <vt:lpstr>Nanorobotic Devices: Nanotweezers and -scissors</vt:lpstr>
      <vt:lpstr>Nanorobotic Devices: Nanotube Thermal Probes </vt:lpstr>
      <vt:lpstr>Nanorobotic Devices: Nanotube Thermal Probes </vt:lpstr>
      <vt:lpstr>Nanorobotic Devices: Arrays</vt:lpstr>
      <vt:lpstr>Dielectrophoresis</vt:lpstr>
      <vt:lpstr>Dielectrophoresis</vt:lpstr>
      <vt:lpstr>Dielectrophoresis</vt:lpstr>
      <vt:lpstr>Nanorobotic Devices: Arrays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Nanorobotics</dc:title>
  <dc:creator>Microsoft Office User</dc:creator>
  <cp:lastModifiedBy>Microsoft Office User</cp:lastModifiedBy>
  <cp:revision>126</cp:revision>
  <dcterms:created xsi:type="dcterms:W3CDTF">2018-11-16T17:26:03Z</dcterms:created>
  <dcterms:modified xsi:type="dcterms:W3CDTF">2019-11-06T14:29:34Z</dcterms:modified>
</cp:coreProperties>
</file>