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89" r:id="rId4"/>
    <p:sldId id="333" r:id="rId5"/>
    <p:sldId id="258" r:id="rId6"/>
    <p:sldId id="269" r:id="rId7"/>
    <p:sldId id="271" r:id="rId8"/>
    <p:sldId id="273" r:id="rId9"/>
    <p:sldId id="337" r:id="rId10"/>
    <p:sldId id="338" r:id="rId11"/>
    <p:sldId id="339" r:id="rId12"/>
    <p:sldId id="340" r:id="rId13"/>
    <p:sldId id="265" r:id="rId14"/>
    <p:sldId id="259" r:id="rId15"/>
    <p:sldId id="261" r:id="rId16"/>
    <p:sldId id="260" r:id="rId17"/>
    <p:sldId id="262" r:id="rId18"/>
    <p:sldId id="264" r:id="rId19"/>
    <p:sldId id="268" r:id="rId20"/>
    <p:sldId id="292" r:id="rId21"/>
    <p:sldId id="274" r:id="rId22"/>
    <p:sldId id="334" r:id="rId23"/>
    <p:sldId id="275" r:id="rId24"/>
    <p:sldId id="335" r:id="rId25"/>
    <p:sldId id="341" r:id="rId26"/>
    <p:sldId id="277" r:id="rId27"/>
    <p:sldId id="279" r:id="rId28"/>
    <p:sldId id="280" r:id="rId29"/>
    <p:sldId id="276" r:id="rId30"/>
    <p:sldId id="281" r:id="rId31"/>
    <p:sldId id="282" r:id="rId32"/>
    <p:sldId id="283" r:id="rId33"/>
    <p:sldId id="284" r:id="rId34"/>
    <p:sldId id="286" r:id="rId35"/>
    <p:sldId id="285" r:id="rId36"/>
  </p:sldIdLst>
  <p:sldSz cx="9144000" cy="6858000" type="screen4x3"/>
  <p:notesSz cx="6731000" cy="98552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/>
    <p:restoredTop sz="94712"/>
  </p:normalViewPr>
  <p:slideViewPr>
    <p:cSldViewPr>
      <p:cViewPr varScale="1">
        <p:scale>
          <a:sx n="120" d="100"/>
          <a:sy n="120" d="100"/>
        </p:scale>
        <p:origin x="12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>
            <a:extLst>
              <a:ext uri="{FF2B5EF4-FFF2-40B4-BE49-F238E27FC236}">
                <a16:creationId xmlns:a16="http://schemas.microsoft.com/office/drawing/2014/main" id="{E0146E49-B7F5-9741-9319-13C09C8B41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158723" name="Rectangle 1027">
            <a:extLst>
              <a:ext uri="{FF2B5EF4-FFF2-40B4-BE49-F238E27FC236}">
                <a16:creationId xmlns:a16="http://schemas.microsoft.com/office/drawing/2014/main" id="{E28B325F-B260-A242-9F82-B3E59E7E9FD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158724" name="Rectangle 1028">
            <a:extLst>
              <a:ext uri="{FF2B5EF4-FFF2-40B4-BE49-F238E27FC236}">
                <a16:creationId xmlns:a16="http://schemas.microsoft.com/office/drawing/2014/main" id="{F8D65178-13AC-304D-AF20-041C64D2F6E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158725" name="Rectangle 1029">
            <a:extLst>
              <a:ext uri="{FF2B5EF4-FFF2-40B4-BE49-F238E27FC236}">
                <a16:creationId xmlns:a16="http://schemas.microsoft.com/office/drawing/2014/main" id="{B7D90366-2D78-AB45-BEC8-697C3077BA7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8424250-5398-6642-BE54-F4A68778067B}" type="slidenum">
              <a:rPr lang="de-AT" altLang="x-none"/>
              <a:pPr>
                <a:defRPr/>
              </a:pPr>
              <a:t>‹Nr.›</a:t>
            </a:fld>
            <a:endParaRPr lang="de-AT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4A2C3B2-2210-8C44-9BF6-37A4B471D0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23B1B1E-6E99-BB49-AEBD-A59193A61E8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9D99F426-BE26-B84C-8720-BDBEF83B87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3916372C-1C5D-5841-9901-65F9AECDD6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3672BADB-9A21-E24A-8C3D-03450E2F55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6F1E18CE-C6E3-EC46-8845-FE73FE6BC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39855DF-153A-314C-A54A-563B83483434}" type="slidenum">
              <a:rPr lang="en-US" altLang="x-none"/>
              <a:pPr>
                <a:defRPr/>
              </a:pPr>
              <a:t>‹Nr.›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1F975B-35E0-C04A-9B69-19A492E6E5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2992E442-FD91-524F-ABF7-CA6B4A636BC8}" type="slidenum">
              <a:rPr lang="en-US" altLang="x-none"/>
              <a:pPr>
                <a:defRPr/>
              </a:pPr>
              <a:t>1</a:t>
            </a:fld>
            <a:endParaRPr lang="en-US" altLang="x-none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69D8BC20-197B-6A4A-87D4-AABC29D84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3E35B08-B823-4B44-927A-F638B8C38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710546-4986-444A-A631-3DB3642B86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FD49FE6A-518D-9343-A9C5-5F90E4E28BAD}" type="slidenum">
              <a:rPr lang="en-US" altLang="x-none"/>
              <a:pPr>
                <a:defRPr/>
              </a:pPr>
              <a:t>10</a:t>
            </a:fld>
            <a:endParaRPr lang="en-US" altLang="x-none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EB5AD459-4A02-404A-A752-8C02F188F2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F88F738-20CC-E94A-895D-D7CBF70BB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2741A7-2D18-D844-9A1D-BDA838AE44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5F42CF45-46CD-7F4B-903F-E39B5AA5865C}" type="slidenum">
              <a:rPr lang="en-US" altLang="x-none"/>
              <a:pPr>
                <a:defRPr/>
              </a:pPr>
              <a:t>11</a:t>
            </a:fld>
            <a:endParaRPr lang="en-US" altLang="x-none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C8961378-DF68-0944-ACC1-1A4642182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036F6F4-F24D-444B-AC08-2CA57CE56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71D800-9116-C94B-8EBC-A856EAA980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5287486C-653D-6E41-9F7F-C7C4C4BD5E74}" type="slidenum">
              <a:rPr lang="en-US" altLang="x-none"/>
              <a:pPr>
                <a:defRPr/>
              </a:pPr>
              <a:t>12</a:t>
            </a:fld>
            <a:endParaRPr lang="en-US" altLang="x-none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A427C99C-311A-094F-B443-D899F27A5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0D7CC4C0-9BE5-DB4C-B766-3936B5DF3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6775F4-48E2-794C-A73A-4F8DF32CFD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E81B9F26-8AD2-0A49-A737-2F43CFFC3B3E}" type="slidenum">
              <a:rPr lang="en-US" altLang="x-none"/>
              <a:pPr>
                <a:defRPr/>
              </a:pPr>
              <a:t>13</a:t>
            </a:fld>
            <a:endParaRPr lang="en-US" altLang="x-none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B80DD63D-1936-F140-A674-C15FF2B1E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A238A47-985F-2042-A79A-744439376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7BE8C8-29B8-BC4C-8C5B-4A72F369B4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9260B62F-A9B8-AE40-AE68-E488F87808FF}" type="slidenum">
              <a:rPr lang="en-US" altLang="x-none"/>
              <a:pPr>
                <a:defRPr/>
              </a:pPr>
              <a:t>14</a:t>
            </a:fld>
            <a:endParaRPr lang="en-US" altLang="x-none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F10F8B8-EB92-1A4B-B7DB-4F61EC1920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F91C83A-3603-0F40-A731-45392E0C0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20EEC2-E90E-4248-ABCA-C0D8DE9A1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FA307524-1B3B-4448-A179-1DDD22789A86}" type="slidenum">
              <a:rPr lang="en-US" altLang="x-none"/>
              <a:pPr>
                <a:defRPr/>
              </a:pPr>
              <a:t>15</a:t>
            </a:fld>
            <a:endParaRPr lang="en-US" altLang="x-none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E71A56E1-AFFF-B440-80D0-84B11CA934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B046D82F-E7C8-9E4D-B9CB-035087025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6A4DEB-1047-804F-AA80-DD90CE022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C4F6B70C-0247-D24D-8872-4114B8694E80}" type="slidenum">
              <a:rPr lang="en-US" altLang="x-none"/>
              <a:pPr>
                <a:defRPr/>
              </a:pPr>
              <a:t>16</a:t>
            </a:fld>
            <a:endParaRPr lang="en-US" altLang="x-none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31CB7A1D-AB10-A046-A7F6-40205E9A28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3B53DEE-2DC3-4C47-AB09-6F55E90D9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B67845-1E48-FD4F-AFB5-453094EFC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7A68FBB4-4F90-C143-844B-EB914EAE54B9}" type="slidenum">
              <a:rPr lang="en-US" altLang="x-none"/>
              <a:pPr>
                <a:defRPr/>
              </a:pPr>
              <a:t>17</a:t>
            </a:fld>
            <a:endParaRPr lang="en-US" altLang="x-none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003B4C3E-ECB6-3443-9A2B-FA8863130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19B8434-2764-EF4C-915B-DED60ABBD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EE290F-042F-7641-8DE9-46417E6D70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7CD5D24B-9DE5-2B43-96AB-6C8E919409DA}" type="slidenum">
              <a:rPr lang="en-US" altLang="x-none"/>
              <a:pPr>
                <a:defRPr/>
              </a:pPr>
              <a:t>18</a:t>
            </a:fld>
            <a:endParaRPr lang="en-US" altLang="x-none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6BB7D34E-A1C4-DA4A-88E6-8B8F4A7D0E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261C36E-B366-F74E-908D-DB7ABC6D2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BC81C6-DD5A-9344-81E1-A13ACEAC9F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F3D53BCF-5308-E945-8EB5-7A85A645581C}" type="slidenum">
              <a:rPr lang="en-US" altLang="x-none"/>
              <a:pPr>
                <a:defRPr/>
              </a:pPr>
              <a:t>19</a:t>
            </a:fld>
            <a:endParaRPr lang="en-US" altLang="x-none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2CADBDB-77F7-5F4F-A110-17A8FEC427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4E8695A-CF6E-9E4D-9EC9-3B7470011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C77357-CD16-E041-9F20-9D4685A3F1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7C9ED8B3-9B30-9440-B758-11EE5986BD00}" type="slidenum">
              <a:rPr lang="en-US" altLang="x-none"/>
              <a:pPr>
                <a:defRPr/>
              </a:pPr>
              <a:t>2</a:t>
            </a:fld>
            <a:endParaRPr lang="en-US" altLang="x-none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AC41C40F-E4D6-434F-A967-98CDFE9CB5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38E52E1-6D3D-B340-BB08-A70E089DB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DA9639-B344-AA48-AF20-E82DF93E3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963BFD62-1C0C-1548-BC92-751014F37063}" type="slidenum">
              <a:rPr lang="en-US" altLang="x-none"/>
              <a:pPr>
                <a:defRPr/>
              </a:pPr>
              <a:t>20</a:t>
            </a:fld>
            <a:endParaRPr lang="en-US" altLang="x-none"/>
          </a:p>
        </p:txBody>
      </p:sp>
      <p:sp>
        <p:nvSpPr>
          <p:cNvPr id="103426" name="Rectangle 1026">
            <a:extLst>
              <a:ext uri="{FF2B5EF4-FFF2-40B4-BE49-F238E27FC236}">
                <a16:creationId xmlns:a16="http://schemas.microsoft.com/office/drawing/2014/main" id="{676EFB13-8AE3-2849-A8B5-334446A9DA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1027">
            <a:extLst>
              <a:ext uri="{FF2B5EF4-FFF2-40B4-BE49-F238E27FC236}">
                <a16:creationId xmlns:a16="http://schemas.microsoft.com/office/drawing/2014/main" id="{6C98BA72-DE5F-1447-A0D2-AF84EF69D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043811-0ACB-DB44-861D-E117F7AFA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07EBD0B0-0C85-A94F-9069-5CBA892091BE}" type="slidenum">
              <a:rPr lang="en-US" altLang="x-none"/>
              <a:pPr>
                <a:defRPr/>
              </a:pPr>
              <a:t>21</a:t>
            </a:fld>
            <a:endParaRPr lang="en-US" altLang="x-none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68E412FF-22DF-914F-A575-9E37EAD8F3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682845B-7094-204E-A3EE-A14DE693D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96B197-B2E7-044C-97B0-B9527234F5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88A7C8D6-F2E6-004E-88BF-0A6180E68C37}" type="slidenum">
              <a:rPr lang="en-US" altLang="x-none"/>
              <a:pPr>
                <a:defRPr/>
              </a:pPr>
              <a:t>22</a:t>
            </a:fld>
            <a:endParaRPr lang="en-US" altLang="x-none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30FB7917-F3C6-C342-A973-58B1167EB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998CA3EB-7D0E-B947-B678-5DD422CA0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019727-B85F-444F-9390-DC13E0FD6D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0FB35D0A-A402-2740-BF71-AB1FBC284AAA}" type="slidenum">
              <a:rPr lang="en-US" altLang="x-none"/>
              <a:pPr>
                <a:defRPr/>
              </a:pPr>
              <a:t>23</a:t>
            </a:fld>
            <a:endParaRPr lang="en-US" altLang="x-none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9C60184B-F67C-8543-BDB9-B46D678B8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0610C54A-331A-ED48-95D3-B06952FBF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8944FD-2198-7446-8130-685552222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0A202B24-4DE9-604A-A774-45CD9F146B8E}" type="slidenum">
              <a:rPr lang="en-US" altLang="x-none"/>
              <a:pPr>
                <a:defRPr/>
              </a:pPr>
              <a:t>24</a:t>
            </a:fld>
            <a:endParaRPr lang="en-US" altLang="x-none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49E3186A-3F26-544E-A0AB-E73521A5C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F6FA224D-FBB9-0149-846C-848CFEA20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2545DF-27E7-3D41-A7F0-5A71DC2ED7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95392558-733E-EC46-B589-5610E8FD0C7B}" type="slidenum">
              <a:rPr lang="en-US" altLang="x-none"/>
              <a:pPr>
                <a:defRPr/>
              </a:pPr>
              <a:t>25</a:t>
            </a:fld>
            <a:endParaRPr lang="en-US" altLang="x-none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6E5BC20C-8A05-424B-A79A-89CF7F7103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23963716-4AFD-9A4B-84D6-5B6EE8965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DBCE75-7210-114C-8365-3CAB391D6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90C2FF12-25D4-8549-90B7-3215EB827F4B}" type="slidenum">
              <a:rPr lang="en-US" altLang="x-none"/>
              <a:pPr>
                <a:defRPr/>
              </a:pPr>
              <a:t>26</a:t>
            </a:fld>
            <a:endParaRPr lang="en-US" altLang="x-none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6636827-72CF-1D4F-8BAD-F9AADD0F5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CF38BCCA-0937-9A43-A416-DBF8AA3CB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F0DCBE-F378-514F-89A0-357FB41B87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129D8AC0-D974-8F4A-B618-6B2D17A58442}" type="slidenum">
              <a:rPr lang="en-US" altLang="x-none"/>
              <a:pPr>
                <a:defRPr/>
              </a:pPr>
              <a:t>27</a:t>
            </a:fld>
            <a:endParaRPr lang="en-US" altLang="x-none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4AB28B01-DD49-BA46-9FA3-82015E708A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6FF4B22-3058-354C-A1C8-D752AFC63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416A94-7377-584A-8813-C1F0DBD93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7FCACEF5-DA9B-144F-AC16-EC51F48E1D46}" type="slidenum">
              <a:rPr lang="en-US" altLang="x-none"/>
              <a:pPr>
                <a:defRPr/>
              </a:pPr>
              <a:t>28</a:t>
            </a:fld>
            <a:endParaRPr lang="en-US" altLang="x-none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C594FF07-CB59-0644-9E92-89F440605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AE27C6E0-B1D3-C249-9665-D2BCC4488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6ED9C0-019A-7447-899F-778D9C505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45615704-040E-D343-B25F-40B1ABFA20BF}" type="slidenum">
              <a:rPr lang="en-US" altLang="x-none"/>
              <a:pPr>
                <a:defRPr/>
              </a:pPr>
              <a:t>29</a:t>
            </a:fld>
            <a:endParaRPr lang="en-US" altLang="x-none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FB1DF288-CCD9-FE44-90E0-C783970763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543E9E6-8152-9445-B519-F0B875BFD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977A85-05FB-894C-BEB9-09A7C4341E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6AE736B3-CE31-8042-B1CD-64C8E124C8C5}" type="slidenum">
              <a:rPr lang="en-US" altLang="x-none"/>
              <a:pPr>
                <a:defRPr/>
              </a:pPr>
              <a:t>3</a:t>
            </a:fld>
            <a:endParaRPr lang="en-US" altLang="x-none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BEE8558-368F-094C-B098-02892DB9EE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F52D2DC-A35A-7F4C-868C-42D934A21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CD188D-BBBE-B349-A7B1-3AC1BD0CD9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D37B9246-579A-464D-9A49-6A0CD6BF1CAE}" type="slidenum">
              <a:rPr lang="en-US" altLang="x-none"/>
              <a:pPr>
                <a:defRPr/>
              </a:pPr>
              <a:t>30</a:t>
            </a:fld>
            <a:endParaRPr lang="en-US" altLang="x-none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D83064AE-2E92-B146-BDAF-4EC3890EBB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015FBD9-CEB2-5446-942A-FD6BEEC9F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395D55-E26C-5745-8266-6F27F381A7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A362614D-3557-454E-8969-682C0CBD039E}" type="slidenum">
              <a:rPr lang="en-US" altLang="x-none"/>
              <a:pPr>
                <a:defRPr/>
              </a:pPr>
              <a:t>31</a:t>
            </a:fld>
            <a:endParaRPr lang="en-US" altLang="x-none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EDF4A0CA-3EFE-6740-9D59-C1F3AB7B47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10A8F76-97A0-5A47-BBE5-595E146FF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D046CA-093F-2548-B19A-1082BC5D8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F04B96EB-DAAC-3E45-B79F-FA154DAD6524}" type="slidenum">
              <a:rPr lang="en-US" altLang="x-none"/>
              <a:pPr>
                <a:defRPr/>
              </a:pPr>
              <a:t>32</a:t>
            </a:fld>
            <a:endParaRPr lang="en-US" altLang="x-none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335EB9EC-196A-4F42-9932-8813B89BBA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868C700-483C-B443-8384-047668C69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EEF29A-3B02-7245-9420-BB9FD9CFAC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F2502C41-33BD-5448-873C-7FBCC90DDB38}" type="slidenum">
              <a:rPr lang="en-US" altLang="x-none"/>
              <a:pPr>
                <a:defRPr/>
              </a:pPr>
              <a:t>33</a:t>
            </a:fld>
            <a:endParaRPr lang="en-US" altLang="x-none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A72C69FD-D8F8-284C-A5D2-D87903A56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102E553-3337-534A-9E48-771ECBFFC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E5BFAB-3505-AD46-B063-F555287836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ED7D175F-4EC0-BF41-8E82-3F3A0E2AA754}" type="slidenum">
              <a:rPr lang="en-US" altLang="x-none"/>
              <a:pPr>
                <a:defRPr/>
              </a:pPr>
              <a:t>34</a:t>
            </a:fld>
            <a:endParaRPr lang="en-US" altLang="x-none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11EC4824-CBDE-1445-BE48-5414175357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C6F3E60C-A0E5-7047-A7B4-5FF542B80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E25362-72C2-EC40-9DF9-E191FFAD9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9A0902A1-F8EF-3242-91FB-A6048F1D7CAB}" type="slidenum">
              <a:rPr lang="en-US" altLang="x-none"/>
              <a:pPr>
                <a:defRPr/>
              </a:pPr>
              <a:t>35</a:t>
            </a:fld>
            <a:endParaRPr lang="en-US" altLang="x-none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490C623B-82D8-544A-B06F-1DCA9C113B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FFAE61BD-9C6F-3044-B7D3-0F9E9AB20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40E3DC-E684-9E4D-B132-4810C6E2F9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DA5D3086-4209-E74B-B1D0-87383A001EC7}" type="slidenum">
              <a:rPr lang="en-US" altLang="x-none"/>
              <a:pPr>
                <a:defRPr/>
              </a:pPr>
              <a:t>4</a:t>
            </a:fld>
            <a:endParaRPr lang="en-US" altLang="x-none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7328FC8-206A-EC4E-AD0B-F3A364B241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6F92B35-155A-B142-9C0B-428D6E357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C5B081-E36C-8A4D-929B-DA47C164E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A714DBE9-695A-5A45-AE87-1EA29809C08D}" type="slidenum">
              <a:rPr lang="en-US" altLang="x-none"/>
              <a:pPr>
                <a:defRPr/>
              </a:pPr>
              <a:t>5</a:t>
            </a:fld>
            <a:endParaRPr lang="en-US" altLang="x-none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0FF4B77E-A9B1-FA44-95E2-C0A0BE12FB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AF1539D-DA1A-1E48-8528-4A24724E7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67C0FC-8BF4-2044-8000-F19723B8AC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87A64078-E554-C047-8B88-48D5B6F8BFB5}" type="slidenum">
              <a:rPr lang="en-US" altLang="x-none"/>
              <a:pPr>
                <a:defRPr/>
              </a:pPr>
              <a:t>6</a:t>
            </a:fld>
            <a:endParaRPr lang="en-US" altLang="x-none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B02E7C20-F6FD-AD4F-8C49-E32653CC5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6EAFA45-B5D7-8642-BFC0-9C932908F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D8FC01-F3AA-8B45-A264-08DA3C12DA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07C898F7-0862-6B44-9048-05F7AA962DB3}" type="slidenum">
              <a:rPr lang="en-US" altLang="x-none"/>
              <a:pPr>
                <a:defRPr/>
              </a:pPr>
              <a:t>7</a:t>
            </a:fld>
            <a:endParaRPr lang="en-US" altLang="x-none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86724535-8540-B44D-BFC6-FC32E75EE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CFCF651-C184-914E-B184-37FF3ECD8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B671A6-F549-704B-A621-B94486461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E57CEA46-F286-D043-8585-29C1DA611F12}" type="slidenum">
              <a:rPr lang="en-US" altLang="x-none"/>
              <a:pPr>
                <a:defRPr/>
              </a:pPr>
              <a:t>8</a:t>
            </a:fld>
            <a:endParaRPr lang="en-US" altLang="x-none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F80CA83F-08F8-1047-A772-06B268201A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02D83CCD-801A-564F-8135-D477EB4F5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298CF8A-DB44-1544-91E4-7DE57D619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F6E9540A-A425-D34B-89A0-4D42003C0219}" type="slidenum">
              <a:rPr lang="en-US" altLang="x-none"/>
              <a:pPr>
                <a:defRPr/>
              </a:pPr>
              <a:t>9</a:t>
            </a:fld>
            <a:endParaRPr lang="en-US" altLang="x-none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0AB354EF-67E3-2C4F-B1D2-0E6DBC3C3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088D4FE-A327-1F49-AD02-397A7504A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F52BAA-2095-3E45-B0C0-EC946AD9EB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5A5519-13A7-224A-AC7E-35D0FC72B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24A01B-21E2-F048-88B3-54E20C685B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844D-8CCD-B943-92D0-35EB29A4256A}" type="slidenum">
              <a:rPr lang="de-AT" altLang="x-none"/>
              <a:pPr>
                <a:defRPr/>
              </a:pPr>
              <a:t>‹Nr.›</a:t>
            </a:fld>
            <a:endParaRPr lang="de-AT" altLang="x-none"/>
          </a:p>
        </p:txBody>
      </p:sp>
    </p:spTree>
    <p:extLst>
      <p:ext uri="{BB962C8B-B14F-4D97-AF65-F5344CB8AC3E}">
        <p14:creationId xmlns:p14="http://schemas.microsoft.com/office/powerpoint/2010/main" val="262471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B42CD5-00D1-DE44-B9D6-3E8F3B7CC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C50F8E-9F8C-F64A-BE5D-6EA3C01B55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7F28BC-78D9-BB48-AC29-60C08B106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E818D-E0F4-1D45-98A5-D3F22ABC171B}" type="slidenum">
              <a:rPr lang="de-AT" altLang="x-none"/>
              <a:pPr>
                <a:defRPr/>
              </a:pPr>
              <a:t>‹Nr.›</a:t>
            </a:fld>
            <a:endParaRPr lang="de-AT" altLang="x-none"/>
          </a:p>
        </p:txBody>
      </p:sp>
    </p:spTree>
    <p:extLst>
      <p:ext uri="{BB962C8B-B14F-4D97-AF65-F5344CB8AC3E}">
        <p14:creationId xmlns:p14="http://schemas.microsoft.com/office/powerpoint/2010/main" val="230929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51538A-0A57-6243-91CC-24CD96C38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00C668-655B-1A4B-82D4-8970F4A9F0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958AC1-43FA-A345-B5D3-400801AB4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7C8B-2DA0-B94F-8663-87D8203B6EAC}" type="slidenum">
              <a:rPr lang="de-AT" altLang="x-none"/>
              <a:pPr>
                <a:defRPr/>
              </a:pPr>
              <a:t>‹Nr.›</a:t>
            </a:fld>
            <a:endParaRPr lang="de-AT" altLang="x-none"/>
          </a:p>
        </p:txBody>
      </p:sp>
    </p:spTree>
    <p:extLst>
      <p:ext uri="{BB962C8B-B14F-4D97-AF65-F5344CB8AC3E}">
        <p14:creationId xmlns:p14="http://schemas.microsoft.com/office/powerpoint/2010/main" val="399467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DE1CD2-3B56-CE4E-9BF1-E3D0996260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8271B-6FA4-E443-8A08-ED5147246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A067A-1F76-8641-89DD-D9ED24BE69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B7D2F-65F9-CA4C-BC62-78AAC7DB0097}" type="slidenum">
              <a:rPr lang="de-AT" altLang="x-none"/>
              <a:pPr>
                <a:defRPr/>
              </a:pPr>
              <a:t>‹Nr.›</a:t>
            </a:fld>
            <a:endParaRPr lang="de-AT" altLang="x-none"/>
          </a:p>
        </p:txBody>
      </p:sp>
    </p:spTree>
    <p:extLst>
      <p:ext uri="{BB962C8B-B14F-4D97-AF65-F5344CB8AC3E}">
        <p14:creationId xmlns:p14="http://schemas.microsoft.com/office/powerpoint/2010/main" val="1598546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24A0D59-CBEA-4645-BE68-BEAA013E0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8105850-D05A-EE40-8B99-ED436824EB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20C2C4B-2126-EB45-B1C4-75F897C0CE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72AD-DA01-1742-809B-8F8B375CA1A0}" type="slidenum">
              <a:rPr lang="de-AT" altLang="x-none"/>
              <a:pPr>
                <a:defRPr/>
              </a:pPr>
              <a:t>‹Nr.›</a:t>
            </a:fld>
            <a:endParaRPr lang="de-AT" altLang="x-none"/>
          </a:p>
        </p:txBody>
      </p:sp>
    </p:spTree>
    <p:extLst>
      <p:ext uri="{BB962C8B-B14F-4D97-AF65-F5344CB8AC3E}">
        <p14:creationId xmlns:p14="http://schemas.microsoft.com/office/powerpoint/2010/main" val="345560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D0617E-9F3A-EE40-BE32-0B6759B7C4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A5054F-BC7E-FD46-A10A-A267B5684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94093A-CBBC-EC44-A8B2-8FF59C25A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AA4A-BFD3-044D-9295-B0FCFA7863EC}" type="slidenum">
              <a:rPr lang="de-AT" altLang="x-none"/>
              <a:pPr>
                <a:defRPr/>
              </a:pPr>
              <a:t>‹Nr.›</a:t>
            </a:fld>
            <a:endParaRPr lang="de-AT" altLang="x-none"/>
          </a:p>
        </p:txBody>
      </p:sp>
    </p:spTree>
    <p:extLst>
      <p:ext uri="{BB962C8B-B14F-4D97-AF65-F5344CB8AC3E}">
        <p14:creationId xmlns:p14="http://schemas.microsoft.com/office/powerpoint/2010/main" val="281262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17C0BB-A4B0-C648-BB65-C3DE01F0D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FDC1C3-C878-1241-A974-4C5CBF062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1B5340-27D5-FD40-AF92-160AECF71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FBADF-CD12-3543-BBE3-48501A39486E}" type="slidenum">
              <a:rPr lang="de-AT" altLang="x-none"/>
              <a:pPr>
                <a:defRPr/>
              </a:pPr>
              <a:t>‹Nr.›</a:t>
            </a:fld>
            <a:endParaRPr lang="de-AT" altLang="x-none"/>
          </a:p>
        </p:txBody>
      </p:sp>
    </p:spTree>
    <p:extLst>
      <p:ext uri="{BB962C8B-B14F-4D97-AF65-F5344CB8AC3E}">
        <p14:creationId xmlns:p14="http://schemas.microsoft.com/office/powerpoint/2010/main" val="122331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4648CB-C9E1-EA4E-B66F-85F47CF73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7757EB-6813-F243-80A4-DF620C2B8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6DA938-7C30-B541-9967-69473686E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8FFD4-ADF6-2A43-8BDD-C0D068855A1E}" type="slidenum">
              <a:rPr lang="de-AT" altLang="x-none"/>
              <a:pPr>
                <a:defRPr/>
              </a:pPr>
              <a:t>‹Nr.›</a:t>
            </a:fld>
            <a:endParaRPr lang="de-AT" altLang="x-none"/>
          </a:p>
        </p:txBody>
      </p:sp>
    </p:spTree>
    <p:extLst>
      <p:ext uri="{BB962C8B-B14F-4D97-AF65-F5344CB8AC3E}">
        <p14:creationId xmlns:p14="http://schemas.microsoft.com/office/powerpoint/2010/main" val="40465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3FE4D3-102A-AB42-A4AD-6E635BF1E7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11AA4A-2E93-634E-BCBA-A1114B7F6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E03438-0AA3-674D-8073-37EB15E171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4AB0A-FADA-8F4B-A9EB-620559426B43}" type="slidenum">
              <a:rPr lang="de-AT" altLang="x-none"/>
              <a:pPr>
                <a:defRPr/>
              </a:pPr>
              <a:t>‹Nr.›</a:t>
            </a:fld>
            <a:endParaRPr lang="de-AT" altLang="x-none"/>
          </a:p>
        </p:txBody>
      </p:sp>
    </p:spTree>
    <p:extLst>
      <p:ext uri="{BB962C8B-B14F-4D97-AF65-F5344CB8AC3E}">
        <p14:creationId xmlns:p14="http://schemas.microsoft.com/office/powerpoint/2010/main" val="197125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3F2B72-18D9-F545-86B1-8801AC3BE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E98223-65AE-C74A-B53E-D100EC390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E62B9F-EF02-0342-BF5D-DBD914E6F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059BC-3B7C-D04F-A51A-B42BA13316A7}" type="slidenum">
              <a:rPr lang="de-AT" altLang="x-none"/>
              <a:pPr>
                <a:defRPr/>
              </a:pPr>
              <a:t>‹Nr.›</a:t>
            </a:fld>
            <a:endParaRPr lang="de-AT" altLang="x-none"/>
          </a:p>
        </p:txBody>
      </p:sp>
    </p:spTree>
    <p:extLst>
      <p:ext uri="{BB962C8B-B14F-4D97-AF65-F5344CB8AC3E}">
        <p14:creationId xmlns:p14="http://schemas.microsoft.com/office/powerpoint/2010/main" val="85508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BE74A2-33F8-074D-92DC-5E20E3784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5607D1-8501-A849-9FCC-93347B141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EC2625-EAF8-A34F-997C-B7E7E690C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5551-5698-174D-A90D-73975B41FDD8}" type="slidenum">
              <a:rPr lang="de-AT" altLang="x-none"/>
              <a:pPr>
                <a:defRPr/>
              </a:pPr>
              <a:t>‹Nr.›</a:t>
            </a:fld>
            <a:endParaRPr lang="de-AT" altLang="x-none"/>
          </a:p>
        </p:txBody>
      </p:sp>
    </p:spTree>
    <p:extLst>
      <p:ext uri="{BB962C8B-B14F-4D97-AF65-F5344CB8AC3E}">
        <p14:creationId xmlns:p14="http://schemas.microsoft.com/office/powerpoint/2010/main" val="53769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5C82D9-1300-2D48-9370-46C6C755E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D681B7-6DF2-D443-8744-4328502750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F2581-105D-E84A-A874-78C3E8B0B9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88192-C369-6642-9029-9547371AFA77}" type="slidenum">
              <a:rPr lang="de-AT" altLang="x-none"/>
              <a:pPr>
                <a:defRPr/>
              </a:pPr>
              <a:t>‹Nr.›</a:t>
            </a:fld>
            <a:endParaRPr lang="de-AT" altLang="x-none"/>
          </a:p>
        </p:txBody>
      </p:sp>
    </p:spTree>
    <p:extLst>
      <p:ext uri="{BB962C8B-B14F-4D97-AF65-F5344CB8AC3E}">
        <p14:creationId xmlns:p14="http://schemas.microsoft.com/office/powerpoint/2010/main" val="243941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0AD40C-68A0-944C-8B03-0C83B0C7A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B47874-6FA6-9149-98E9-AD87B10DE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A11596-8023-4742-B4B9-75798AF1A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FA2F6-208E-3748-8FAE-71930B1504BF}" type="slidenum">
              <a:rPr lang="de-AT" altLang="x-none"/>
              <a:pPr>
                <a:defRPr/>
              </a:pPr>
              <a:t>‹Nr.›</a:t>
            </a:fld>
            <a:endParaRPr lang="de-AT" altLang="x-none"/>
          </a:p>
        </p:txBody>
      </p:sp>
    </p:spTree>
    <p:extLst>
      <p:ext uri="{BB962C8B-B14F-4D97-AF65-F5344CB8AC3E}">
        <p14:creationId xmlns:p14="http://schemas.microsoft.com/office/powerpoint/2010/main" val="82348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194A0D-EB4D-4B43-B208-A0C2062FF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x-none"/>
              <a:t>Mastertitelformat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6D2FED-A109-5F46-BDB1-3256049CE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x-none"/>
              <a:t>Mastertextformat bearbeiten</a:t>
            </a:r>
          </a:p>
          <a:p>
            <a:pPr lvl="1"/>
            <a:r>
              <a:rPr lang="de-AT" altLang="x-none"/>
              <a:t>Zweite Ebene</a:t>
            </a:r>
          </a:p>
          <a:p>
            <a:pPr lvl="2"/>
            <a:r>
              <a:rPr lang="de-AT" altLang="x-none"/>
              <a:t>Dritte Ebene</a:t>
            </a:r>
          </a:p>
          <a:p>
            <a:pPr lvl="3"/>
            <a:r>
              <a:rPr lang="de-AT" altLang="x-none"/>
              <a:t>Vierte Ebene</a:t>
            </a:r>
          </a:p>
          <a:p>
            <a:pPr lvl="4"/>
            <a:r>
              <a:rPr lang="de-AT" altLang="x-non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2594D2-4AC8-234F-9191-F31EDF88A6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BC530B-FFA5-C145-80C4-729B04BDC3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AT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781627-3AE6-C041-A23E-EBF77F5D4E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547CA40C-5E1C-1C47-8749-B4FF8BCDDC26}" type="slidenum">
              <a:rPr lang="de-AT" altLang="x-none"/>
              <a:pPr>
                <a:defRPr/>
              </a:pPr>
              <a:t>‹Nr.›</a:t>
            </a:fld>
            <a:endParaRPr lang="de-AT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lphi_metho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viewresearch.com/press-release/global-mems-marke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h.se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yvex.com/nano/" TargetMode="External"/><Relationship Id="rId7" Type="http://schemas.openxmlformats.org/officeDocument/2006/relationships/hyperlink" Target="http://www.zyvex.com/nanotech/feynma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search.ibm.com/pics/nanotech/projects.addl.shtml" TargetMode="External"/><Relationship Id="rId5" Type="http://schemas.openxmlformats.org/officeDocument/2006/relationships/hyperlink" Target="https://www.oeaw.ac.at/ita/en/projects/nanotrust/overview/" TargetMode="External"/><Relationship Id="rId4" Type="http://schemas.openxmlformats.org/officeDocument/2006/relationships/hyperlink" Target="http://www.foresight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D545E3-C441-B446-9B9D-2FB2B393DB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2413" y="242888"/>
            <a:ext cx="8737600" cy="1470025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de-AT" altLang="x-none" sz="4400" b="1" dirty="0" err="1"/>
              <a:t>Introduction</a:t>
            </a:r>
            <a:r>
              <a:rPr lang="de-AT" altLang="x-none" sz="4400" b="1" dirty="0"/>
              <a:t> </a:t>
            </a:r>
            <a:r>
              <a:rPr lang="de-AT" altLang="x-none" sz="4400" b="1" dirty="0" err="1"/>
              <a:t>to</a:t>
            </a:r>
            <a:r>
              <a:rPr lang="de-AT" altLang="x-none" sz="4400" b="1" dirty="0"/>
              <a:t> Nanotechnology</a:t>
            </a:r>
            <a:br>
              <a:rPr lang="de-AT" altLang="x-none" sz="4400" dirty="0"/>
            </a:br>
            <a:r>
              <a:rPr lang="de-AT" altLang="x-none" sz="1800" dirty="0"/>
              <a:t>134.152</a:t>
            </a:r>
            <a:br>
              <a:rPr lang="de-AT" altLang="x-none" sz="4400" dirty="0"/>
            </a:br>
            <a:r>
              <a:rPr lang="de-AT" altLang="x-none" sz="2000" dirty="0" err="1"/>
              <a:t>Wednesday</a:t>
            </a:r>
            <a:r>
              <a:rPr lang="de-AT" altLang="x-none" sz="2000" dirty="0"/>
              <a:t>, 16:00ct, SEM134 (</a:t>
            </a:r>
            <a:r>
              <a:rPr lang="de-AT" altLang="x-none" sz="2000" dirty="0" err="1"/>
              <a:t>Freihaus</a:t>
            </a:r>
            <a:r>
              <a:rPr lang="de-AT" altLang="x-none" sz="2000" dirty="0"/>
              <a:t>, </a:t>
            </a:r>
            <a:r>
              <a:rPr lang="de-AT" altLang="x-none" sz="2000" dirty="0" err="1"/>
              <a:t>Sem.R</a:t>
            </a:r>
            <a:r>
              <a:rPr lang="de-AT" altLang="x-none" sz="2000" dirty="0"/>
              <a:t>. DB gelb 05 B)</a:t>
            </a:r>
            <a:br>
              <a:rPr lang="de-AT" altLang="x-none" sz="2000" dirty="0"/>
            </a:br>
            <a:r>
              <a:rPr lang="de-AT" altLang="x-none" sz="2000" dirty="0" err="1"/>
              <a:t>Lecturer</a:t>
            </a:r>
            <a:r>
              <a:rPr lang="de-AT" altLang="x-none" sz="2000" dirty="0"/>
              <a:t>: </a:t>
            </a:r>
            <a:r>
              <a:rPr lang="de-AT" altLang="x-none" sz="2000" dirty="0" err="1"/>
              <a:t>Associate</a:t>
            </a:r>
            <a:r>
              <a:rPr lang="de-AT" altLang="x-none" sz="2000" dirty="0"/>
              <a:t> Prof. DI Dr. techn. Ille C. Gebeshuber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B229287-7640-6040-934E-C6FE6548C1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7663" y="2349500"/>
            <a:ext cx="8472487" cy="3509963"/>
          </a:xfrm>
        </p:spPr>
        <p:txBody>
          <a:bodyPr/>
          <a:lstStyle/>
          <a:p>
            <a:pPr marL="266700" indent="-2667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AT" altLang="x-none" sz="2800" dirty="0" err="1"/>
              <a:t>Introduction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to</a:t>
            </a:r>
            <a:r>
              <a:rPr lang="de-AT" altLang="x-none" sz="2800" dirty="0"/>
              <a:t> Nanotechnology</a:t>
            </a:r>
          </a:p>
          <a:p>
            <a:pPr marL="266700" indent="-2667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AT" altLang="x-none" sz="2800" dirty="0"/>
              <a:t>Scanning Probe </a:t>
            </a:r>
            <a:r>
              <a:rPr lang="de-AT" altLang="x-none" sz="2800" dirty="0" err="1"/>
              <a:t>Microscopy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across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Dimensions</a:t>
            </a:r>
            <a:endParaRPr lang="de-AT" altLang="x-none" sz="2800" dirty="0"/>
          </a:p>
          <a:p>
            <a:pPr marL="266700" indent="-2667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AT" altLang="x-none" sz="2800" dirty="0" err="1"/>
              <a:t>Nanorobotics</a:t>
            </a:r>
            <a:endParaRPr lang="de-AT" altLang="x-none" sz="2800" dirty="0"/>
          </a:p>
          <a:p>
            <a:pPr marL="266700" indent="-2667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AT" altLang="x-none" sz="2800" dirty="0" err="1"/>
              <a:t>Biomimetics</a:t>
            </a:r>
            <a:endParaRPr lang="de-AT" altLang="x-none" sz="2800" dirty="0"/>
          </a:p>
          <a:p>
            <a:pPr marL="266700" indent="-2667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AT" altLang="x-none" sz="2800" dirty="0" err="1"/>
              <a:t>Structural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Colours</a:t>
            </a:r>
            <a:endParaRPr lang="de-AT" altLang="x-none" sz="2800" dirty="0"/>
          </a:p>
          <a:p>
            <a:pPr marL="266700" indent="-2667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AT" altLang="x-none" sz="2800" dirty="0"/>
              <a:t>Carbon </a:t>
            </a:r>
            <a:r>
              <a:rPr lang="de-AT" altLang="x-none" sz="2800" dirty="0" err="1"/>
              <a:t>Nanotubes</a:t>
            </a:r>
            <a:endParaRPr lang="de-AT" altLang="x-none" sz="2800" dirty="0"/>
          </a:p>
          <a:p>
            <a:pPr marL="266700" indent="-2667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AT" altLang="x-none" sz="2800" dirty="0"/>
              <a:t>Environment, </a:t>
            </a:r>
            <a:r>
              <a:rPr lang="de-AT" altLang="x-none" sz="2800" dirty="0" err="1"/>
              <a:t>Health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and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Safety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Issues</a:t>
            </a:r>
            <a:endParaRPr lang="de-AT" altLang="x-none" sz="2800" dirty="0"/>
          </a:p>
          <a:p>
            <a:pPr marL="266700" indent="-2667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AT" altLang="x-none" sz="2800" dirty="0"/>
              <a:t>Plant </a:t>
            </a:r>
            <a:r>
              <a:rPr lang="de-AT" altLang="x-none" sz="2800" dirty="0" err="1"/>
              <a:t>Surfaces</a:t>
            </a:r>
            <a:r>
              <a:rPr lang="de-AT" altLang="x-none" sz="2800" dirty="0"/>
              <a:t>: </a:t>
            </a:r>
            <a:r>
              <a:rPr lang="de-AT" altLang="x-none" sz="2800" dirty="0" err="1"/>
              <a:t>Structures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and</a:t>
            </a:r>
            <a:r>
              <a:rPr lang="de-AT" altLang="x-none" sz="2800" dirty="0"/>
              <a:t>                  </a:t>
            </a:r>
            <a:r>
              <a:rPr lang="de-AT" altLang="x-none" sz="2800" dirty="0" err="1"/>
              <a:t>Functions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for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Biomimetic</a:t>
            </a:r>
            <a:r>
              <a:rPr lang="de-AT" altLang="x-none" sz="2800" dirty="0"/>
              <a:t>                       </a:t>
            </a:r>
            <a:r>
              <a:rPr lang="de-AT" altLang="x-none" sz="2800" dirty="0" err="1"/>
              <a:t>Applications</a:t>
            </a:r>
            <a:endParaRPr lang="de-AT" altLang="x-none" sz="2800" dirty="0"/>
          </a:p>
        </p:txBody>
      </p:sp>
      <p:pic>
        <p:nvPicPr>
          <p:cNvPr id="17411" name="Picture 4" descr="IAP-Logo">
            <a:extLst>
              <a:ext uri="{FF2B5EF4-FFF2-40B4-BE49-F238E27FC236}">
                <a16:creationId xmlns:a16="http://schemas.microsoft.com/office/drawing/2014/main" id="{FD96C6BB-4BAD-E243-B56C-369242606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661025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tu-neu-gross">
            <a:extLst>
              <a:ext uri="{FF2B5EF4-FFF2-40B4-BE49-F238E27FC236}">
                <a16:creationId xmlns:a16="http://schemas.microsoft.com/office/drawing/2014/main" id="{723C65F7-545C-5A4B-A8DF-B0E56DC37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661025"/>
            <a:ext cx="1849438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>
            <a:extLst>
              <a:ext uri="{FF2B5EF4-FFF2-40B4-BE49-F238E27FC236}">
                <a16:creationId xmlns:a16="http://schemas.microsoft.com/office/drawing/2014/main" id="{D486EB6B-5E31-0A43-95D6-7629CD029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63" y="1849438"/>
            <a:ext cx="38138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800" b="1" dirty="0">
                <a:solidFill>
                  <a:srgbClr val="FF0000"/>
                </a:solidFill>
              </a:rPr>
              <a:t>No lecture on 27 November 2019</a:t>
            </a:r>
            <a:r>
              <a:rPr lang="en-US" altLang="de-DE" sz="18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US" altLang="de-DE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9DD02F0-B65D-3043-8AF7-854DB122E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 dirty="0"/>
              <a:t>Austria Nanotechnology Budget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129A683-0F6A-B84A-A406-F9A831CD1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240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AT" altLang="x-none" sz="2800" dirty="0" err="1"/>
              <a:t>From</a:t>
            </a:r>
            <a:r>
              <a:rPr lang="de-AT" altLang="x-none" sz="2800" dirty="0"/>
              <a:t> 2004 </a:t>
            </a:r>
            <a:r>
              <a:rPr lang="de-AT" altLang="x-none" sz="2800" dirty="0" err="1"/>
              <a:t>to</a:t>
            </a:r>
            <a:r>
              <a:rPr lang="de-AT" altLang="x-none" sz="2800" dirty="0"/>
              <a:t> 2007,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Federal </a:t>
            </a:r>
            <a:r>
              <a:rPr lang="de-AT" altLang="x-none" sz="2800" dirty="0" err="1"/>
              <a:t>Ministry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of</a:t>
            </a:r>
            <a:r>
              <a:rPr lang="de-AT" altLang="x-none" sz="2800" dirty="0"/>
              <a:t> Transport, Innovation </a:t>
            </a:r>
            <a:r>
              <a:rPr lang="de-AT" altLang="x-none" sz="2800" dirty="0" err="1"/>
              <a:t>and</a:t>
            </a:r>
            <a:r>
              <a:rPr lang="de-AT" altLang="x-none" sz="2800" dirty="0"/>
              <a:t> Technology (BMVIT) </a:t>
            </a:r>
            <a:r>
              <a:rPr lang="de-AT" altLang="x-none" sz="2800" dirty="0" err="1"/>
              <a:t>made</a:t>
            </a:r>
            <a:r>
              <a:rPr lang="de-AT" altLang="x-none" sz="2800" dirty="0"/>
              <a:t> € 45 Million in </a:t>
            </a:r>
            <a:r>
              <a:rPr lang="de-AT" altLang="x-none" sz="2800" dirty="0" err="1"/>
              <a:t>subsidies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available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to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NANO Initiative.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AT" altLang="x-none" sz="2800" dirty="0"/>
              <a:t>More </a:t>
            </a:r>
            <a:r>
              <a:rPr lang="de-AT" altLang="x-none" sz="2800" dirty="0" err="1"/>
              <a:t>than</a:t>
            </a:r>
            <a:r>
              <a:rPr lang="de-AT" altLang="x-none" sz="2800" dirty="0"/>
              <a:t> 80% </a:t>
            </a:r>
            <a:r>
              <a:rPr lang="de-AT" altLang="x-none" sz="2800" dirty="0" err="1"/>
              <a:t>of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this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amount</a:t>
            </a:r>
            <a:r>
              <a:rPr lang="de-AT" altLang="x-none" sz="2800" dirty="0"/>
              <a:t> was </a:t>
            </a:r>
            <a:r>
              <a:rPr lang="de-AT" altLang="x-none" sz="2800" dirty="0" err="1"/>
              <a:t>invested</a:t>
            </a:r>
            <a:r>
              <a:rPr lang="de-AT" altLang="x-none" sz="2800" dirty="0"/>
              <a:t> in </a:t>
            </a:r>
            <a:r>
              <a:rPr lang="de-AT" altLang="x-none" sz="2800" dirty="0" err="1"/>
              <a:t>highly</a:t>
            </a:r>
            <a:r>
              <a:rPr lang="de-AT" altLang="x-none" sz="2800" dirty="0"/>
              <a:t> innovative R&amp;D </a:t>
            </a:r>
            <a:r>
              <a:rPr lang="de-AT" altLang="x-none" sz="2800" dirty="0" err="1"/>
              <a:t>project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clusters</a:t>
            </a:r>
            <a:r>
              <a:rPr lang="de-AT" altLang="x-none" sz="2800" dirty="0"/>
              <a:t>. These </a:t>
            </a:r>
            <a:r>
              <a:rPr lang="de-AT" altLang="x-none" sz="2800" dirty="0" err="1"/>
              <a:t>projects</a:t>
            </a:r>
            <a:r>
              <a:rPr lang="de-AT" altLang="x-none" sz="2800" dirty="0"/>
              <a:t>, </a:t>
            </a:r>
            <a:r>
              <a:rPr lang="de-AT" altLang="x-none" sz="2800" dirty="0" err="1"/>
              <a:t>some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of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which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lasted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as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long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as</a:t>
            </a:r>
            <a:r>
              <a:rPr lang="de-AT" altLang="x-none" sz="2800" dirty="0"/>
              <a:t> 7 </a:t>
            </a:r>
            <a:r>
              <a:rPr lang="de-AT" altLang="x-none" sz="2800" dirty="0" err="1"/>
              <a:t>years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and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involved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more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than</a:t>
            </a:r>
            <a:r>
              <a:rPr lang="de-AT" altLang="x-none" sz="2800" dirty="0"/>
              <a:t> 200 </a:t>
            </a:r>
            <a:r>
              <a:rPr lang="de-AT" altLang="x-none" sz="2800" dirty="0" err="1"/>
              <a:t>participating</a:t>
            </a:r>
            <a:r>
              <a:rPr lang="de-AT" altLang="x-none" sz="2800" dirty="0"/>
              <a:t> Austrian </a:t>
            </a:r>
            <a:r>
              <a:rPr lang="de-AT" altLang="x-none" sz="2800" dirty="0" err="1"/>
              <a:t>companies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and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research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institutions</a:t>
            </a:r>
            <a:r>
              <a:rPr lang="de-AT" altLang="x-none" sz="2800" dirty="0"/>
              <a:t>, </a:t>
            </a:r>
            <a:r>
              <a:rPr lang="de-AT" altLang="x-none" sz="2800" dirty="0" err="1"/>
              <a:t>initiated</a:t>
            </a:r>
            <a:r>
              <a:rPr lang="de-AT" altLang="x-none" sz="2800" dirty="0"/>
              <a:t> a </a:t>
            </a:r>
            <a:r>
              <a:rPr lang="de-AT" altLang="x-none" sz="2800" dirty="0" err="1"/>
              <a:t>significant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boost</a:t>
            </a:r>
            <a:r>
              <a:rPr lang="de-AT" altLang="x-none" sz="2800" dirty="0"/>
              <a:t> in innovation. </a:t>
            </a:r>
          </a:p>
        </p:txBody>
      </p:sp>
      <p:grpSp>
        <p:nvGrpSpPr>
          <p:cNvPr id="37891" name="Group 4">
            <a:extLst>
              <a:ext uri="{FF2B5EF4-FFF2-40B4-BE49-F238E27FC236}">
                <a16:creationId xmlns:a16="http://schemas.microsoft.com/office/drawing/2014/main" id="{DC818073-F2DF-AC47-87D7-E1FFD5C15B3F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32773" name="Rectangle 5">
              <a:extLst>
                <a:ext uri="{FF2B5EF4-FFF2-40B4-BE49-F238E27FC236}">
                  <a16:creationId xmlns:a16="http://schemas.microsoft.com/office/drawing/2014/main" id="{4304AE3E-234F-D342-9EAE-3E0CF6677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774" name="Text Box 6">
              <a:extLst>
                <a:ext uri="{FF2B5EF4-FFF2-40B4-BE49-F238E27FC236}">
                  <a16:creationId xmlns:a16="http://schemas.microsoft.com/office/drawing/2014/main" id="{1C0D38C6-B856-8848-B46D-1AA37C69D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BF7FACD-F5D7-F447-A816-79CEE6D7E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 dirty="0"/>
              <a:t>Austria Nanotechnology Budget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A53DA71-79E2-7844-A0D7-83C066A37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AT" altLang="x-none" sz="2800" dirty="0" err="1"/>
              <a:t>For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years</a:t>
            </a:r>
            <a:r>
              <a:rPr lang="de-AT" altLang="x-none" sz="2800" dirty="0"/>
              <a:t> 2008-2010, </a:t>
            </a:r>
            <a:r>
              <a:rPr lang="de-AT" altLang="x-none" sz="2800" dirty="0" err="1"/>
              <a:t>another</a:t>
            </a:r>
            <a:r>
              <a:rPr lang="de-AT" altLang="x-none" sz="2800" dirty="0"/>
              <a:t> € 23 </a:t>
            </a:r>
            <a:r>
              <a:rPr lang="de-AT" altLang="x-none" sz="2800" dirty="0" err="1"/>
              <a:t>million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were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invested</a:t>
            </a:r>
            <a:r>
              <a:rPr lang="de-AT" altLang="x-none" sz="2800" dirty="0"/>
              <a:t> in NANO </a:t>
            </a:r>
            <a:r>
              <a:rPr lang="de-AT" altLang="x-none" sz="2800" dirty="0" err="1"/>
              <a:t>projects</a:t>
            </a:r>
            <a:r>
              <a:rPr lang="de-AT" altLang="x-none" sz="2800" dirty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AT" altLang="x-none" sz="2800" dirty="0" err="1"/>
              <a:t>For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total </a:t>
            </a:r>
            <a:r>
              <a:rPr lang="de-AT" altLang="x-none" sz="2800" dirty="0" err="1"/>
              <a:t>programme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period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from</a:t>
            </a:r>
            <a:r>
              <a:rPr lang="de-AT" altLang="x-none" sz="2800" dirty="0"/>
              <a:t> 2004 </a:t>
            </a:r>
            <a:r>
              <a:rPr lang="de-AT" altLang="x-none" sz="2800" dirty="0" err="1"/>
              <a:t>to</a:t>
            </a:r>
            <a:r>
              <a:rPr lang="de-AT" altLang="x-none" sz="2800" dirty="0"/>
              <a:t> 2010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BMVIT </a:t>
            </a:r>
            <a:r>
              <a:rPr lang="de-AT" altLang="x-none" sz="2800" dirty="0" err="1"/>
              <a:t>provided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around</a:t>
            </a:r>
            <a:r>
              <a:rPr lang="de-AT" altLang="x-none" sz="2800" dirty="0"/>
              <a:t> € 68 </a:t>
            </a:r>
            <a:r>
              <a:rPr lang="de-AT" altLang="x-none" sz="2800" dirty="0" err="1"/>
              <a:t>million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of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funding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for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Austrian NANO Initiative.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AT" altLang="x-none" sz="2800" dirty="0"/>
              <a:t>In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overall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support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portfolio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of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FFG,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total </a:t>
            </a:r>
            <a:r>
              <a:rPr lang="de-AT" altLang="x-none" sz="2800" dirty="0" err="1"/>
              <a:t>volume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of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support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for</a:t>
            </a:r>
            <a:r>
              <a:rPr lang="de-AT" altLang="x-none" sz="2800" dirty="0"/>
              <a:t> all </a:t>
            </a:r>
            <a:r>
              <a:rPr lang="de-AT" altLang="x-none" sz="2800" dirty="0" err="1"/>
              <a:t>programmes</a:t>
            </a:r>
            <a:r>
              <a:rPr lang="de-AT" altLang="x-none" sz="2800" dirty="0"/>
              <a:t>, initiatives </a:t>
            </a:r>
            <a:r>
              <a:rPr lang="de-AT" altLang="x-none" sz="2800" dirty="0" err="1"/>
              <a:t>and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areas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has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risen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from</a:t>
            </a:r>
            <a:r>
              <a:rPr lang="de-AT" altLang="x-none" sz="2800" dirty="0"/>
              <a:t> € 317.5 </a:t>
            </a:r>
            <a:r>
              <a:rPr lang="de-AT" altLang="x-none" sz="2800" dirty="0" err="1"/>
              <a:t>million</a:t>
            </a:r>
            <a:r>
              <a:rPr lang="de-AT" altLang="x-none" sz="2800" dirty="0"/>
              <a:t> at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time </a:t>
            </a:r>
            <a:r>
              <a:rPr lang="de-AT" altLang="x-none" sz="2800" dirty="0" err="1"/>
              <a:t>of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its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foundation</a:t>
            </a:r>
            <a:r>
              <a:rPr lang="de-AT" altLang="x-none" sz="2800" dirty="0"/>
              <a:t> in 2004 </a:t>
            </a:r>
            <a:r>
              <a:rPr lang="de-AT" altLang="x-none" sz="2800" dirty="0" err="1"/>
              <a:t>to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some</a:t>
            </a:r>
            <a:r>
              <a:rPr lang="de-AT" altLang="x-none" sz="2800" dirty="0"/>
              <a:t> € 550 </a:t>
            </a:r>
            <a:r>
              <a:rPr lang="de-AT" altLang="x-none" sz="2800" dirty="0" err="1"/>
              <a:t>million</a:t>
            </a:r>
            <a:r>
              <a:rPr lang="de-AT" altLang="x-none" sz="2800" dirty="0"/>
              <a:t> in 2008.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AT" altLang="x-none" sz="2800" dirty="0"/>
              <a:t>By 2010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investment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totaled</a:t>
            </a:r>
            <a:r>
              <a:rPr lang="de-AT" altLang="x-none" sz="2800" dirty="0"/>
              <a:t> 68 </a:t>
            </a:r>
            <a:r>
              <a:rPr lang="de-AT" altLang="x-none" sz="2800" dirty="0" err="1"/>
              <a:t>million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euros</a:t>
            </a:r>
            <a:r>
              <a:rPr lang="de-AT" altLang="x-none" sz="2800" dirty="0"/>
              <a:t>.</a:t>
            </a:r>
          </a:p>
        </p:txBody>
      </p:sp>
      <p:grpSp>
        <p:nvGrpSpPr>
          <p:cNvPr id="39939" name="Group 4">
            <a:extLst>
              <a:ext uri="{FF2B5EF4-FFF2-40B4-BE49-F238E27FC236}">
                <a16:creationId xmlns:a16="http://schemas.microsoft.com/office/drawing/2014/main" id="{55C83EB7-FE92-0044-89C0-FE652BE76A54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32773" name="Rectangle 5">
              <a:extLst>
                <a:ext uri="{FF2B5EF4-FFF2-40B4-BE49-F238E27FC236}">
                  <a16:creationId xmlns:a16="http://schemas.microsoft.com/office/drawing/2014/main" id="{3C3633E2-BFC4-4D4A-AC2D-42813A819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774" name="Text Box 6">
              <a:extLst>
                <a:ext uri="{FF2B5EF4-FFF2-40B4-BE49-F238E27FC236}">
                  <a16:creationId xmlns:a16="http://schemas.microsoft.com/office/drawing/2014/main" id="{83264435-A286-D54A-9655-9A7768405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B065725-9874-9845-B2AF-029CB2596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 dirty="0"/>
              <a:t>Delphi </a:t>
            </a:r>
            <a:r>
              <a:rPr lang="de-AT" altLang="x-none" dirty="0" err="1"/>
              <a:t>survey</a:t>
            </a:r>
            <a:endParaRPr lang="de-AT" altLang="x-none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19E15AB-7ECF-BE42-B29C-1A2BA4387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x-none" sz="2800" dirty="0"/>
              <a:t>1. Short introduction to nanotechnology</a:t>
            </a:r>
          </a:p>
          <a:p>
            <a:pPr marL="0" indent="0">
              <a:buFontTx/>
              <a:buNone/>
              <a:defRPr/>
            </a:pPr>
            <a:r>
              <a:rPr lang="en-US" altLang="x-none" sz="2800" dirty="0"/>
              <a:t>2. Three rounds of questioning</a:t>
            </a:r>
          </a:p>
          <a:p>
            <a:pPr marL="0" indent="0">
              <a:buFontTx/>
              <a:buAutoNum type="alphaLcParenR"/>
              <a:defRPr/>
            </a:pPr>
            <a:r>
              <a:rPr lang="en-US" altLang="x-none" sz="2800" dirty="0"/>
              <a:t> What do you think about the current potential of nanotechnology?</a:t>
            </a:r>
          </a:p>
          <a:p>
            <a:pPr marL="0" indent="0">
              <a:buFontTx/>
              <a:buAutoNum type="alphaLcParenR"/>
              <a:defRPr/>
            </a:pPr>
            <a:r>
              <a:rPr lang="en-US" altLang="x-none" sz="2800" dirty="0"/>
              <a:t> Which threats do you see coming from nanotechnology? </a:t>
            </a:r>
          </a:p>
          <a:p>
            <a:pPr marL="0" indent="0">
              <a:buFontTx/>
              <a:buAutoNum type="alphaLcParenR"/>
              <a:defRPr/>
            </a:pPr>
            <a:r>
              <a:rPr lang="en-US" altLang="x-none" sz="2800" dirty="0"/>
              <a:t> How important do you think will nanotechnology be in the future?</a:t>
            </a:r>
          </a:p>
          <a:p>
            <a:pPr marL="0" indent="0">
              <a:buFontTx/>
              <a:buNone/>
              <a:defRPr/>
            </a:pPr>
            <a:r>
              <a:rPr lang="en-US" altLang="x-none" sz="2800" dirty="0"/>
              <a:t>3. Joint conclusion of the experts round</a:t>
            </a:r>
          </a:p>
          <a:p>
            <a:pPr marL="0" indent="0">
              <a:defRPr/>
            </a:pPr>
            <a:r>
              <a:rPr lang="en-US" altLang="x-none" sz="2800" dirty="0">
                <a:hlinkClick r:id="rId3"/>
              </a:rPr>
              <a:t> https://en.wikipedia.org/wiki/Delphi_method</a:t>
            </a:r>
            <a:r>
              <a:rPr lang="en-US" altLang="x-none" sz="2800" dirty="0"/>
              <a:t> </a:t>
            </a:r>
            <a:endParaRPr lang="de-AT" altLang="x-none" sz="2800" dirty="0"/>
          </a:p>
        </p:txBody>
      </p:sp>
      <p:grpSp>
        <p:nvGrpSpPr>
          <p:cNvPr id="41987" name="Group 4">
            <a:extLst>
              <a:ext uri="{FF2B5EF4-FFF2-40B4-BE49-F238E27FC236}">
                <a16:creationId xmlns:a16="http://schemas.microsoft.com/office/drawing/2014/main" id="{D2613E66-8ACC-8C4F-95F4-6CCA48B6A6D0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32773" name="Rectangle 5">
              <a:extLst>
                <a:ext uri="{FF2B5EF4-FFF2-40B4-BE49-F238E27FC236}">
                  <a16:creationId xmlns:a16="http://schemas.microsoft.com/office/drawing/2014/main" id="{BDFDC514-BDD7-6748-B7F4-139A62CA1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774" name="Text Box 6">
              <a:extLst>
                <a:ext uri="{FF2B5EF4-FFF2-40B4-BE49-F238E27FC236}">
                  <a16:creationId xmlns:a16="http://schemas.microsoft.com/office/drawing/2014/main" id="{1E35CA56-79BF-5744-8D7F-D30AD325E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562C25A-4E51-E34F-8ED8-84B5FD016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565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AT" altLang="x-none" sz="4000"/>
              <a:t>Cells - biological nanomachines</a:t>
            </a:r>
            <a:br>
              <a:rPr lang="de-AT" altLang="x-none" sz="4000"/>
            </a:br>
            <a:endParaRPr lang="de-AT" altLang="x-none" sz="4000"/>
          </a:p>
        </p:txBody>
      </p:sp>
      <p:grpSp>
        <p:nvGrpSpPr>
          <p:cNvPr id="44034" name="Group 4">
            <a:extLst>
              <a:ext uri="{FF2B5EF4-FFF2-40B4-BE49-F238E27FC236}">
                <a16:creationId xmlns:a16="http://schemas.microsoft.com/office/drawing/2014/main" id="{3F860BDF-84C8-A749-B4CD-A010C062E0AB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24581" name="Rectangle 5">
              <a:extLst>
                <a:ext uri="{FF2B5EF4-FFF2-40B4-BE49-F238E27FC236}">
                  <a16:creationId xmlns:a16="http://schemas.microsoft.com/office/drawing/2014/main" id="{93DB126E-4D27-D741-B776-4706B23B2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582" name="Text Box 6">
              <a:extLst>
                <a:ext uri="{FF2B5EF4-FFF2-40B4-BE49-F238E27FC236}">
                  <a16:creationId xmlns:a16="http://schemas.microsoft.com/office/drawing/2014/main" id="{E7307CC2-0B06-C24F-8179-6682F97FA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CB54C397-169F-A74D-AF11-665F51A88E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333375"/>
            <a:ext cx="8496300" cy="4319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x-none" sz="2400" i="1"/>
              <a:t>A biological system can be exceedingly small.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x-none" sz="2400" i="1"/>
              <a:t>Many of the cells are very tiny, but they are very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x-none" sz="2400" i="1"/>
              <a:t>active; they manufacture various substances; they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x-none" sz="2400" i="1"/>
              <a:t>walk around; they wiggle; and they do all kinds of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x-none" sz="2400" i="1"/>
              <a:t>marvelous things – all on a very small scale. Also,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x-none" sz="2400" i="1"/>
              <a:t>they store information. Consider the possibility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x-none" sz="2400" i="1"/>
              <a:t>that we too can make a thing very small which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x-none" sz="2400" i="1"/>
              <a:t>does what we want – that we can manufacture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x-none" sz="2400" i="1"/>
              <a:t>an object that maneuvers at that level.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AT" altLang="x-none" sz="2400" i="1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x-none" sz="2400"/>
              <a:t>(Richard P. Feynman, 1959)</a:t>
            </a:r>
          </a:p>
          <a:p>
            <a:pPr eaLnBrk="1" hangingPunct="1">
              <a:lnSpc>
                <a:spcPct val="80000"/>
              </a:lnSpc>
              <a:defRPr/>
            </a:pPr>
            <a:endParaRPr lang="de-AT" altLang="x-none" sz="2400" b="1"/>
          </a:p>
          <a:p>
            <a:pPr eaLnBrk="1" hangingPunct="1">
              <a:lnSpc>
                <a:spcPct val="80000"/>
              </a:lnSpc>
              <a:defRPr/>
            </a:pPr>
            <a:endParaRPr lang="de-AT" altLang="x-none" sz="2400"/>
          </a:p>
        </p:txBody>
      </p:sp>
      <p:pic>
        <p:nvPicPr>
          <p:cNvPr id="11268" name="Picture 4" descr="dna_oxford">
            <a:extLst>
              <a:ext uri="{FF2B5EF4-FFF2-40B4-BE49-F238E27FC236}">
                <a16:creationId xmlns:a16="http://schemas.microsoft.com/office/drawing/2014/main" id="{10338887-D393-C845-B857-ED3AD44A209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4508500"/>
            <a:ext cx="1358900" cy="234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271" name="Picture 7" descr="cell">
            <a:extLst>
              <a:ext uri="{FF2B5EF4-FFF2-40B4-BE49-F238E27FC236}">
                <a16:creationId xmlns:a16="http://schemas.microsoft.com/office/drawing/2014/main" id="{059C345B-AEAB-F94D-B2C6-508ABC632BB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437063"/>
            <a:ext cx="300990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1274" name="Picture 10" descr="ribosome">
            <a:extLst>
              <a:ext uri="{FF2B5EF4-FFF2-40B4-BE49-F238E27FC236}">
                <a16:creationId xmlns:a16="http://schemas.microsoft.com/office/drawing/2014/main" id="{CEE0BEAA-35F0-FD46-8CEF-DFEF18481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87863"/>
            <a:ext cx="295275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5" name="Group 11">
            <a:extLst>
              <a:ext uri="{FF2B5EF4-FFF2-40B4-BE49-F238E27FC236}">
                <a16:creationId xmlns:a16="http://schemas.microsoft.com/office/drawing/2014/main" id="{64075A3A-0579-A244-8051-ECE3D271CBBB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11276" name="Rectangle 12">
              <a:extLst>
                <a:ext uri="{FF2B5EF4-FFF2-40B4-BE49-F238E27FC236}">
                  <a16:creationId xmlns:a16="http://schemas.microsoft.com/office/drawing/2014/main" id="{C6D2C46A-C1E5-A942-A74C-5495D72A8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77" name="Text Box 13">
              <a:extLst>
                <a:ext uri="{FF2B5EF4-FFF2-40B4-BE49-F238E27FC236}">
                  <a16:creationId xmlns:a16="http://schemas.microsoft.com/office/drawing/2014/main" id="{54523A71-1FE3-3148-8B67-7F83C8700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6161B9E-2BB0-6A4A-A484-413A95A0F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/>
              <a:t>Living cells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CB9718E-7016-A543-97A6-A80C525367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8147050" cy="4525962"/>
          </a:xfrm>
        </p:spPr>
        <p:txBody>
          <a:bodyPr/>
          <a:lstStyle/>
          <a:p>
            <a:pPr eaLnBrk="1" hangingPunct="1">
              <a:defRPr/>
            </a:pPr>
            <a:r>
              <a:rPr lang="de-AT" altLang="x-none" sz="2800"/>
              <a:t>Nanomechanical machines</a:t>
            </a:r>
          </a:p>
          <a:p>
            <a:pPr eaLnBrk="1" hangingPunct="1">
              <a:defRPr/>
            </a:pPr>
            <a:r>
              <a:rPr lang="de-AT" altLang="x-none" sz="2800"/>
              <a:t>Diameter about </a:t>
            </a:r>
            <a:r>
              <a:rPr lang="de-AT" altLang="x-none" sz="2800" b="1"/>
              <a:t>1</a:t>
            </a:r>
            <a:r>
              <a:rPr lang="de-AT" altLang="x-none" sz="2800" b="1">
                <a:latin typeface="Symbol" charset="2"/>
              </a:rPr>
              <a:t></a:t>
            </a:r>
            <a:r>
              <a:rPr lang="de-AT" altLang="x-none" sz="2800" b="1"/>
              <a:t>m</a:t>
            </a:r>
          </a:p>
          <a:p>
            <a:pPr eaLnBrk="1" hangingPunct="1">
              <a:defRPr/>
            </a:pPr>
            <a:r>
              <a:rPr lang="de-AT" altLang="x-none" sz="2800"/>
              <a:t>Smallest free living organism (</a:t>
            </a:r>
            <a:r>
              <a:rPr lang="de-AT" altLang="x-none" sz="2800" i="1"/>
              <a:t>Mycoplasma genitalium</a:t>
            </a:r>
            <a:r>
              <a:rPr lang="de-AT" altLang="x-none" sz="2800"/>
              <a:t>): diameter 0.2 to 0.3 µm  </a:t>
            </a:r>
          </a:p>
          <a:p>
            <a:pPr eaLnBrk="1" hangingPunct="1">
              <a:defRPr/>
            </a:pPr>
            <a:endParaRPr lang="de-AT" altLang="x-none" sz="2800"/>
          </a:p>
          <a:p>
            <a:pPr eaLnBrk="1" hangingPunct="1">
              <a:defRPr/>
            </a:pPr>
            <a:endParaRPr lang="de-AT" altLang="x-none" sz="2800"/>
          </a:p>
          <a:p>
            <a:pPr eaLnBrk="1" hangingPunct="1">
              <a:defRPr/>
            </a:pPr>
            <a:endParaRPr lang="de-AT" altLang="x-none" sz="2800"/>
          </a:p>
        </p:txBody>
      </p:sp>
      <p:pic>
        <p:nvPicPr>
          <p:cNvPr id="16388" name="Picture 4" descr="cell">
            <a:extLst>
              <a:ext uri="{FF2B5EF4-FFF2-40B4-BE49-F238E27FC236}">
                <a16:creationId xmlns:a16="http://schemas.microsoft.com/office/drawing/2014/main" id="{0D75F90E-1C6C-324C-9D4F-16BBE66F5E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3644900"/>
            <a:ext cx="4038600" cy="2935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48132" name="Group 6">
            <a:extLst>
              <a:ext uri="{FF2B5EF4-FFF2-40B4-BE49-F238E27FC236}">
                <a16:creationId xmlns:a16="http://schemas.microsoft.com/office/drawing/2014/main" id="{65EFF904-6FC7-154F-940E-EC598F6055D7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16391" name="Rectangle 7">
              <a:extLst>
                <a:ext uri="{FF2B5EF4-FFF2-40B4-BE49-F238E27FC236}">
                  <a16:creationId xmlns:a16="http://schemas.microsoft.com/office/drawing/2014/main" id="{78B3A19C-D0CD-514F-B776-D41FEDE9F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92" name="Text Box 8">
              <a:extLst>
                <a:ext uri="{FF2B5EF4-FFF2-40B4-BE49-F238E27FC236}">
                  <a16:creationId xmlns:a16="http://schemas.microsoft.com/office/drawing/2014/main" id="{993E5F15-9A72-A148-A863-DA1FD862F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9278BC18-F999-8E4E-8C29-F5BA293BE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/>
              <a:t>DNA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AF32631-5ED3-3546-92F7-3C7AFB6C5B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7416800" cy="4176712"/>
          </a:xfrm>
        </p:spPr>
        <p:txBody>
          <a:bodyPr/>
          <a:lstStyle/>
          <a:p>
            <a:pPr marL="177800" indent="-177800" eaLnBrk="1" hangingPunct="1">
              <a:defRPr/>
            </a:pPr>
            <a:r>
              <a:rPr lang="de-AT" altLang="x-none" sz="2800"/>
              <a:t>A human cell's DNA has about three meters in length.</a:t>
            </a:r>
          </a:p>
          <a:p>
            <a:pPr marL="177800" indent="-177800" eaLnBrk="1" hangingPunct="1">
              <a:defRPr/>
            </a:pPr>
            <a:r>
              <a:rPr lang="de-AT" altLang="x-none" sz="2800"/>
              <a:t>10 base pairs per turn (3.4nm)</a:t>
            </a:r>
          </a:p>
          <a:p>
            <a:pPr marL="177800" indent="-177800" eaLnBrk="1" hangingPunct="1">
              <a:defRPr/>
            </a:pPr>
            <a:r>
              <a:rPr lang="de-AT" altLang="x-none" sz="2800"/>
              <a:t>Distance between base pairs 0.34nm.</a:t>
            </a:r>
          </a:p>
          <a:p>
            <a:pPr marL="177800" indent="-177800" eaLnBrk="1" hangingPunct="1">
              <a:defRPr/>
            </a:pPr>
            <a:endParaRPr lang="de-AT" altLang="x-none" sz="2800"/>
          </a:p>
        </p:txBody>
      </p:sp>
      <p:pic>
        <p:nvPicPr>
          <p:cNvPr id="13316" name="Picture 4" descr="dna_oxford">
            <a:extLst>
              <a:ext uri="{FF2B5EF4-FFF2-40B4-BE49-F238E27FC236}">
                <a16:creationId xmlns:a16="http://schemas.microsoft.com/office/drawing/2014/main" id="{54D8CB8F-0979-334B-9CF8-EA0ED99D54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6175" y="1412875"/>
            <a:ext cx="1647825" cy="284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50180" name="Group 7">
            <a:extLst>
              <a:ext uri="{FF2B5EF4-FFF2-40B4-BE49-F238E27FC236}">
                <a16:creationId xmlns:a16="http://schemas.microsoft.com/office/drawing/2014/main" id="{9F2C98CF-E563-8B4B-AE37-098297957E48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13320" name="Rectangle 8">
              <a:extLst>
                <a:ext uri="{FF2B5EF4-FFF2-40B4-BE49-F238E27FC236}">
                  <a16:creationId xmlns:a16="http://schemas.microsoft.com/office/drawing/2014/main" id="{9D508050-01A7-C844-89C1-CC5DCCD09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21" name="Text Box 9">
              <a:extLst>
                <a:ext uri="{FF2B5EF4-FFF2-40B4-BE49-F238E27FC236}">
                  <a16:creationId xmlns:a16="http://schemas.microsoft.com/office/drawing/2014/main" id="{E77806DC-FB22-C943-A7C3-16DBB695A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7E6CF71-2AFB-8B44-9545-779216632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/>
              <a:t>Ribosome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79BE51D-B832-3E4A-B22B-5CD86C0199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420938"/>
            <a:ext cx="4038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de-AT" altLang="x-none" sz="2800"/>
              <a:t>17 to 23nm diameter</a:t>
            </a:r>
          </a:p>
          <a:p>
            <a:pPr eaLnBrk="1" hangingPunct="1">
              <a:defRPr/>
            </a:pPr>
            <a:endParaRPr lang="de-AT" altLang="x-none" sz="2800"/>
          </a:p>
        </p:txBody>
      </p:sp>
      <p:pic>
        <p:nvPicPr>
          <p:cNvPr id="17412" name="Picture 4" descr="ribosome">
            <a:extLst>
              <a:ext uri="{FF2B5EF4-FFF2-40B4-BE49-F238E27FC236}">
                <a16:creationId xmlns:a16="http://schemas.microsoft.com/office/drawing/2014/main" id="{3163D405-2BA8-7347-8267-8D8BC7C2F3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08238"/>
            <a:ext cx="4038600" cy="290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52228" name="Group 6">
            <a:extLst>
              <a:ext uri="{FF2B5EF4-FFF2-40B4-BE49-F238E27FC236}">
                <a16:creationId xmlns:a16="http://schemas.microsoft.com/office/drawing/2014/main" id="{0F42F7A5-6BD2-5E4A-BC52-C39BD2D8838E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17415" name="Rectangle 7">
              <a:extLst>
                <a:ext uri="{FF2B5EF4-FFF2-40B4-BE49-F238E27FC236}">
                  <a16:creationId xmlns:a16="http://schemas.microsoft.com/office/drawing/2014/main" id="{BB8FFA46-3779-0D47-A82E-531F89A77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16" name="Text Box 8">
              <a:extLst>
                <a:ext uri="{FF2B5EF4-FFF2-40B4-BE49-F238E27FC236}">
                  <a16:creationId xmlns:a16="http://schemas.microsoft.com/office/drawing/2014/main" id="{FA1DCA92-8C89-A14B-871F-6A921D46E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D9C56B6-7574-7649-9EBB-A4DD1AE05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/>
              <a:t>Viruses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092DD16-59D5-5047-99EA-7B7B4FF503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16113"/>
            <a:ext cx="5986462" cy="4525962"/>
          </a:xfrm>
        </p:spPr>
        <p:txBody>
          <a:bodyPr/>
          <a:lstStyle/>
          <a:p>
            <a:pPr eaLnBrk="1" hangingPunct="1">
              <a:defRPr/>
            </a:pPr>
            <a:r>
              <a:rPr lang="de-AT" altLang="x-none" sz="2800"/>
              <a:t>Diameter 0.02 to 0.3µm </a:t>
            </a:r>
          </a:p>
          <a:p>
            <a:pPr eaLnBrk="1" hangingPunct="1">
              <a:defRPr/>
            </a:pPr>
            <a:r>
              <a:rPr lang="de-AT" altLang="x-none" sz="2800"/>
              <a:t>Parvoviruses have only </a:t>
            </a:r>
            <a:r>
              <a:rPr lang="de-AT" altLang="x-none" sz="2800" b="1"/>
              <a:t>18nm</a:t>
            </a:r>
            <a:r>
              <a:rPr lang="de-AT" altLang="x-none" sz="2800"/>
              <a:t> diameter.</a:t>
            </a:r>
          </a:p>
          <a:p>
            <a:pPr eaLnBrk="1" hangingPunct="1">
              <a:defRPr/>
            </a:pPr>
            <a:r>
              <a:rPr lang="de-AT" altLang="x-none" sz="2800"/>
              <a:t>The smallest virus codes for 3-10 proteins.</a:t>
            </a:r>
          </a:p>
          <a:p>
            <a:pPr eaLnBrk="1" hangingPunct="1">
              <a:defRPr/>
            </a:pPr>
            <a:endParaRPr lang="de-AT" altLang="x-none" sz="2800"/>
          </a:p>
        </p:txBody>
      </p:sp>
      <p:pic>
        <p:nvPicPr>
          <p:cNvPr id="21508" name="Picture 4" descr="bacteriophage">
            <a:extLst>
              <a:ext uri="{FF2B5EF4-FFF2-40B4-BE49-F238E27FC236}">
                <a16:creationId xmlns:a16="http://schemas.microsoft.com/office/drawing/2014/main" id="{E26898D8-517E-624E-848B-E88330C601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1916113"/>
            <a:ext cx="1866900" cy="3638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54276" name="Group 6">
            <a:extLst>
              <a:ext uri="{FF2B5EF4-FFF2-40B4-BE49-F238E27FC236}">
                <a16:creationId xmlns:a16="http://schemas.microsoft.com/office/drawing/2014/main" id="{5997980E-7473-9D42-BD86-FB10E7A66275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21511" name="Rectangle 7">
              <a:extLst>
                <a:ext uri="{FF2B5EF4-FFF2-40B4-BE49-F238E27FC236}">
                  <a16:creationId xmlns:a16="http://schemas.microsoft.com/office/drawing/2014/main" id="{767A536F-1D33-E741-BB14-703A6F2C1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512" name="Text Box 8">
              <a:extLst>
                <a:ext uri="{FF2B5EF4-FFF2-40B4-BE49-F238E27FC236}">
                  <a16:creationId xmlns:a16="http://schemas.microsoft.com/office/drawing/2014/main" id="{1315B53A-6BBB-1A44-B537-0938B1C78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2531FEC-CF53-D343-A861-26DC4ECA6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/>
              <a:t>Lessons from Nature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A58C392-1B0A-F244-9149-162DFA57F8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pPr eaLnBrk="1" hangingPunct="1">
              <a:defRPr/>
            </a:pPr>
            <a:r>
              <a:rPr lang="de-AT" altLang="x-none" sz="2800"/>
              <a:t>Photosynthesis</a:t>
            </a:r>
          </a:p>
          <a:p>
            <a:pPr eaLnBrk="1" hangingPunct="1">
              <a:defRPr/>
            </a:pPr>
            <a:r>
              <a:rPr lang="de-AT" altLang="x-none" sz="2800"/>
              <a:t>Selfcleaning surfaces (lotus leaf)</a:t>
            </a:r>
          </a:p>
          <a:p>
            <a:pPr eaLnBrk="1" hangingPunct="1">
              <a:defRPr/>
            </a:pPr>
            <a:r>
              <a:rPr lang="de-AT" altLang="x-none" sz="2800"/>
              <a:t>Bacterial flagellum (10 000 rotations per minute, bearing 20-30nm, clearance 1nm)</a:t>
            </a:r>
          </a:p>
        </p:txBody>
      </p:sp>
      <p:pic>
        <p:nvPicPr>
          <p:cNvPr id="27652" name="Picture 4" descr="flagellum">
            <a:extLst>
              <a:ext uri="{FF2B5EF4-FFF2-40B4-BE49-F238E27FC236}">
                <a16:creationId xmlns:a16="http://schemas.microsoft.com/office/drawing/2014/main" id="{4803BBB7-AF1E-BB4C-BB5B-373AE9232C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3860800"/>
            <a:ext cx="4038600" cy="2227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56324" name="Group 6">
            <a:extLst>
              <a:ext uri="{FF2B5EF4-FFF2-40B4-BE49-F238E27FC236}">
                <a16:creationId xmlns:a16="http://schemas.microsoft.com/office/drawing/2014/main" id="{B8E2EBAD-9712-E844-A4CE-D1A05955521D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27655" name="Rectangle 7">
              <a:extLst>
                <a:ext uri="{FF2B5EF4-FFF2-40B4-BE49-F238E27FC236}">
                  <a16:creationId xmlns:a16="http://schemas.microsoft.com/office/drawing/2014/main" id="{2C487D7B-E8C4-654C-9E12-EFD41380F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56" name="Text Box 8">
              <a:extLst>
                <a:ext uri="{FF2B5EF4-FFF2-40B4-BE49-F238E27FC236}">
                  <a16:creationId xmlns:a16="http://schemas.microsoft.com/office/drawing/2014/main" id="{93B4FA2F-7AD6-DA41-A704-69CF82440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>
            <a:extLst>
              <a:ext uri="{FF2B5EF4-FFF2-40B4-BE49-F238E27FC236}">
                <a16:creationId xmlns:a16="http://schemas.microsoft.com/office/drawing/2014/main" id="{933D5783-649E-E949-BF36-B40760FB8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 b="1"/>
              <a:t>Recommended Literature</a:t>
            </a:r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05053699-5E15-784A-875A-3F14030B8B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608513" cy="4525963"/>
          </a:xfrm>
        </p:spPr>
        <p:txBody>
          <a:bodyPr/>
          <a:lstStyle/>
          <a:p>
            <a:pPr marL="0" indent="14288"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x-none" sz="2400" b="1" dirty="0"/>
              <a:t>Springer Handbook </a:t>
            </a:r>
            <a:r>
              <a:rPr lang="de-AT" altLang="x-none" sz="2400" b="1" dirty="0" err="1"/>
              <a:t>of</a:t>
            </a:r>
            <a:r>
              <a:rPr lang="de-AT" altLang="x-none" sz="2400" b="1" dirty="0"/>
              <a:t> Nanotechnology</a:t>
            </a:r>
            <a:r>
              <a:rPr lang="de-AT" altLang="x-none" sz="2400" dirty="0"/>
              <a:t> </a:t>
            </a:r>
          </a:p>
          <a:p>
            <a:pPr marL="0" indent="14288"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x-none" sz="2400" dirty="0"/>
              <a:t>(Editor B. Bhushan, Springer Verlag 2017, 1500 </a:t>
            </a:r>
            <a:r>
              <a:rPr lang="de-AT" altLang="x-none" sz="2400" dirty="0" err="1"/>
              <a:t>pages</a:t>
            </a:r>
            <a:r>
              <a:rPr lang="de-AT" altLang="x-none" sz="2400" dirty="0"/>
              <a:t>) </a:t>
            </a:r>
          </a:p>
          <a:p>
            <a:pPr marL="0" indent="14288"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x-none" sz="2400" dirty="0"/>
              <a:t>ISBN </a:t>
            </a:r>
            <a:r>
              <a:rPr lang="is-IS" altLang="x-none" sz="2400" dirty="0"/>
              <a:t>978-3-662-54357-3</a:t>
            </a:r>
            <a:r>
              <a:rPr lang="de-AT" altLang="x-none" sz="2400" dirty="0"/>
              <a:t> </a:t>
            </a:r>
          </a:p>
          <a:p>
            <a:pPr marL="0" indent="14288"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x-none" sz="2400" b="1" dirty="0"/>
              <a:t>Hardcover </a:t>
            </a:r>
            <a:r>
              <a:rPr lang="de-AT" altLang="x-none" sz="2400" dirty="0"/>
              <a:t>EUR 214.98 (</a:t>
            </a:r>
            <a:r>
              <a:rPr lang="de-AT" altLang="x-none" sz="2400" dirty="0" err="1"/>
              <a:t>used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from</a:t>
            </a:r>
            <a:r>
              <a:rPr lang="de-AT" altLang="x-none" sz="2400" dirty="0"/>
              <a:t> EUR 150)</a:t>
            </a:r>
          </a:p>
          <a:p>
            <a:pPr marL="0" indent="14288"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x-none" sz="2400" b="1" dirty="0"/>
              <a:t>Kindle Ed. </a:t>
            </a:r>
            <a:r>
              <a:rPr lang="de-AT" altLang="x-none" sz="2400" dirty="0"/>
              <a:t>EUR 150.49</a:t>
            </a:r>
          </a:p>
          <a:p>
            <a:pPr marL="0" indent="14288" eaLnBrk="1" hangingPunct="1">
              <a:lnSpc>
                <a:spcPct val="80000"/>
              </a:lnSpc>
              <a:buFontTx/>
              <a:buNone/>
              <a:defRPr/>
            </a:pPr>
            <a:r>
              <a:rPr lang="de-AT" altLang="x-none" sz="2400" dirty="0" err="1">
                <a:highlight>
                  <a:srgbClr val="FFFF00"/>
                </a:highlight>
              </a:rPr>
              <a:t>Complete</a:t>
            </a:r>
            <a:r>
              <a:rPr lang="de-AT" altLang="x-none" sz="2400" dirty="0">
                <a:highlight>
                  <a:srgbClr val="FFFF00"/>
                </a:highlight>
              </a:rPr>
              <a:t> </a:t>
            </a:r>
            <a:r>
              <a:rPr lang="de-AT" altLang="x-none" sz="2400" dirty="0" err="1">
                <a:highlight>
                  <a:srgbClr val="FFFF00"/>
                </a:highlight>
              </a:rPr>
              <a:t>eBook</a:t>
            </a:r>
            <a:r>
              <a:rPr lang="de-AT" altLang="x-none" sz="2400" dirty="0">
                <a:highlight>
                  <a:srgbClr val="FFFF00"/>
                </a:highlight>
              </a:rPr>
              <a:t> </a:t>
            </a:r>
            <a:r>
              <a:rPr lang="de-AT" altLang="x-none" sz="2400" dirty="0" err="1">
                <a:highlight>
                  <a:srgbClr val="FFFF00"/>
                </a:highlight>
              </a:rPr>
              <a:t>is</a:t>
            </a:r>
            <a:r>
              <a:rPr lang="de-AT" altLang="x-none" sz="2400" dirty="0">
                <a:highlight>
                  <a:srgbClr val="FFFF00"/>
                </a:highlight>
              </a:rPr>
              <a:t> </a:t>
            </a:r>
            <a:r>
              <a:rPr lang="de-AT" altLang="x-none" sz="2400" dirty="0" err="1">
                <a:highlight>
                  <a:srgbClr val="FFFF00"/>
                </a:highlight>
              </a:rPr>
              <a:t>available</a:t>
            </a:r>
            <a:r>
              <a:rPr lang="de-AT" altLang="x-none" sz="2400" dirty="0">
                <a:highlight>
                  <a:srgbClr val="FFFF00"/>
                </a:highlight>
              </a:rPr>
              <a:t> at </a:t>
            </a:r>
            <a:r>
              <a:rPr lang="de-AT" altLang="x-none" sz="2400" dirty="0" err="1">
                <a:highlight>
                  <a:srgbClr val="FFFF00"/>
                </a:highlight>
              </a:rPr>
              <a:t>the</a:t>
            </a:r>
            <a:r>
              <a:rPr lang="de-AT" altLang="x-none" sz="2400" dirty="0">
                <a:highlight>
                  <a:srgbClr val="FFFF00"/>
                </a:highlight>
              </a:rPr>
              <a:t> TU Wien Library</a:t>
            </a:r>
          </a:p>
        </p:txBody>
      </p:sp>
      <p:pic>
        <p:nvPicPr>
          <p:cNvPr id="4115" name="Picture 19" descr="bhushan">
            <a:extLst>
              <a:ext uri="{FF2B5EF4-FFF2-40B4-BE49-F238E27FC236}">
                <a16:creationId xmlns:a16="http://schemas.microsoft.com/office/drawing/2014/main" id="{B8146335-E60A-6647-A7C2-6661295BCA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1600200"/>
            <a:ext cx="3590925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>
            <a:extLst>
              <a:ext uri="{FF2B5EF4-FFF2-40B4-BE49-F238E27FC236}">
                <a16:creationId xmlns:a16="http://schemas.microsoft.com/office/drawing/2014/main" id="{41A4BD94-7F90-8446-B4FB-0ECD40634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/>
              <a:t>Man-made nanotechnology</a:t>
            </a:r>
            <a:endParaRPr lang="en-US" altLang="x-none"/>
          </a:p>
        </p:txBody>
      </p:sp>
      <p:sp>
        <p:nvSpPr>
          <p:cNvPr id="94211" name="Rectangle 1027">
            <a:extLst>
              <a:ext uri="{FF2B5EF4-FFF2-40B4-BE49-F238E27FC236}">
                <a16:creationId xmlns:a16="http://schemas.microsoft.com/office/drawing/2014/main" id="{B5C30524-B275-C446-AE6F-AC92A2FC6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x-none"/>
              <a:t>   Science and technology continue to move forward in making the fabrication of micro/nanodevices and systems possible for a variety of industrial, consumer, and biomedical applications.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36087AE-5B46-2E43-BF6A-71916B75D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/>
              <a:t>Applications in different fields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E8914F2-C400-DE44-B01E-A8D19A20504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>
              <a:defRPr/>
            </a:pPr>
            <a:r>
              <a:rPr lang="de-AT" altLang="x-none" sz="2800" dirty="0"/>
              <a:t>MEMS (</a:t>
            </a:r>
            <a:r>
              <a:rPr lang="de-AT" altLang="x-none" sz="2800" dirty="0" err="1"/>
              <a:t>micro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electro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mechanical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systems</a:t>
            </a:r>
            <a:r>
              <a:rPr lang="de-AT" altLang="x-none" sz="2800" dirty="0"/>
              <a:t>) </a:t>
            </a:r>
          </a:p>
          <a:p>
            <a:pPr lvl="1" eaLnBrk="1" hangingPunct="1">
              <a:defRPr/>
            </a:pPr>
            <a:r>
              <a:rPr lang="de-AT" altLang="x-none" sz="2400" dirty="0"/>
              <a:t>US$ 400 </a:t>
            </a:r>
            <a:r>
              <a:rPr lang="de-AT" altLang="x-none" sz="2400" dirty="0" err="1"/>
              <a:t>million</a:t>
            </a:r>
            <a:r>
              <a:rPr lang="de-AT" altLang="x-none" sz="2400" dirty="0"/>
              <a:t> </a:t>
            </a:r>
            <a:r>
              <a:rPr lang="de-AT" altLang="x-none" sz="2400" b="1" dirty="0"/>
              <a:t>digital </a:t>
            </a:r>
            <a:r>
              <a:rPr lang="de-AT" altLang="x-none" sz="2400" b="1" dirty="0" err="1"/>
              <a:t>micromirror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devices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sold</a:t>
            </a:r>
            <a:r>
              <a:rPr lang="de-AT" altLang="x-none" sz="2400" dirty="0"/>
              <a:t> in 2001 (</a:t>
            </a:r>
            <a:r>
              <a:rPr lang="de-AT" altLang="x-none" sz="2400" dirty="0" err="1"/>
              <a:t>launched</a:t>
            </a:r>
            <a:r>
              <a:rPr lang="de-AT" altLang="x-none" sz="2400" dirty="0"/>
              <a:t> in 1996 by Texas Instruments)</a:t>
            </a:r>
          </a:p>
          <a:p>
            <a:pPr lvl="1" eaLnBrk="1" hangingPunct="1">
              <a:defRPr/>
            </a:pPr>
            <a:r>
              <a:rPr lang="de-AT" altLang="x-none" sz="2400" dirty="0"/>
              <a:t>The global microelectromechanical </a:t>
            </a:r>
            <a:r>
              <a:rPr lang="de-AT" altLang="x-none" sz="2400" dirty="0" err="1"/>
              <a:t>systems</a:t>
            </a:r>
            <a:r>
              <a:rPr lang="de-AT" altLang="x-none" sz="2400" dirty="0"/>
              <a:t> (MEMS) </a:t>
            </a:r>
            <a:r>
              <a:rPr lang="de-AT" altLang="x-none" sz="2400" dirty="0" err="1"/>
              <a:t>market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is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estimated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to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reach</a:t>
            </a:r>
            <a:r>
              <a:rPr lang="de-AT" altLang="x-none" sz="2400" dirty="0"/>
              <a:t> USD 28.84 </a:t>
            </a:r>
            <a:r>
              <a:rPr lang="de-AT" altLang="x-none" sz="2400" dirty="0" err="1"/>
              <a:t>billion</a:t>
            </a:r>
            <a:r>
              <a:rPr lang="de-AT" altLang="x-none" sz="2400" dirty="0"/>
              <a:t> by 2024, </a:t>
            </a:r>
            <a:r>
              <a:rPr lang="de-AT" altLang="x-none" sz="2400" dirty="0" err="1"/>
              <a:t>according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to</a:t>
            </a:r>
            <a:r>
              <a:rPr lang="de-AT" altLang="x-none" sz="2400" dirty="0"/>
              <a:t> a </a:t>
            </a:r>
            <a:r>
              <a:rPr lang="de-AT" altLang="x-none" sz="2400" dirty="0" err="1"/>
              <a:t>new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report</a:t>
            </a:r>
            <a:r>
              <a:rPr lang="de-AT" altLang="x-none" sz="2400" dirty="0"/>
              <a:t> by Grand View Research, Inc. The </a:t>
            </a:r>
            <a:r>
              <a:rPr lang="de-AT" altLang="x-none" sz="2400" dirty="0" err="1"/>
              <a:t>industry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is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expected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to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witness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tremendous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growth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owing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to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increasing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demand</a:t>
            </a:r>
            <a:r>
              <a:rPr lang="de-AT" altLang="x-none" sz="2400" dirty="0"/>
              <a:t> in </a:t>
            </a:r>
            <a:r>
              <a:rPr lang="de-AT" altLang="x-none" sz="2400" dirty="0" err="1"/>
              <a:t>consumer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and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automotive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application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segment</a:t>
            </a:r>
            <a:r>
              <a:rPr lang="de-AT" altLang="x-none" sz="2400" dirty="0"/>
              <a:t>.</a:t>
            </a:r>
          </a:p>
          <a:p>
            <a:pPr lvl="1" eaLnBrk="1" hangingPunct="1">
              <a:defRPr/>
            </a:pPr>
            <a:r>
              <a:rPr lang="de-AT" altLang="x-none" sz="2400" dirty="0">
                <a:hlinkClick r:id="rId3"/>
              </a:rPr>
              <a:t>http://www.grandviewresearch.com/press-release/global-mems-market</a:t>
            </a:r>
            <a:r>
              <a:rPr lang="de-AT" altLang="x-none" sz="2400" dirty="0"/>
              <a:t> </a:t>
            </a:r>
          </a:p>
        </p:txBody>
      </p:sp>
      <p:grpSp>
        <p:nvGrpSpPr>
          <p:cNvPr id="60419" name="Group 14">
            <a:extLst>
              <a:ext uri="{FF2B5EF4-FFF2-40B4-BE49-F238E27FC236}">
                <a16:creationId xmlns:a16="http://schemas.microsoft.com/office/drawing/2014/main" id="{74B8F2D6-0FA8-384C-B4F7-F68F5CE5A588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34831" name="Rectangle 15">
              <a:extLst>
                <a:ext uri="{FF2B5EF4-FFF2-40B4-BE49-F238E27FC236}">
                  <a16:creationId xmlns:a16="http://schemas.microsoft.com/office/drawing/2014/main" id="{CE7B69E4-9B47-2741-A856-2C27812CD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32" name="Text Box 16">
              <a:extLst>
                <a:ext uri="{FF2B5EF4-FFF2-40B4-BE49-F238E27FC236}">
                  <a16:creationId xmlns:a16="http://schemas.microsoft.com/office/drawing/2014/main" id="{04E433A6-4257-1447-B52F-9C31A2F9B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7F04BDA-23B8-2147-B98F-8633BE6CB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/>
              <a:t>Applications in different fields</a:t>
            </a:r>
          </a:p>
        </p:txBody>
      </p:sp>
      <p:pic>
        <p:nvPicPr>
          <p:cNvPr id="34827" name="Picture 11" descr="mirror1">
            <a:extLst>
              <a:ext uri="{FF2B5EF4-FFF2-40B4-BE49-F238E27FC236}">
                <a16:creationId xmlns:a16="http://schemas.microsoft.com/office/drawing/2014/main" id="{BF9A7D3D-8635-3446-A132-D104B0C54F9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1900" y="1557338"/>
            <a:ext cx="4373563" cy="437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4829" name="Text Box 13">
            <a:extLst>
              <a:ext uri="{FF2B5EF4-FFF2-40B4-BE49-F238E27FC236}">
                <a16:creationId xmlns:a16="http://schemas.microsoft.com/office/drawing/2014/main" id="{3D195C93-17B3-B948-AAC4-9E3DC4B5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6223000"/>
            <a:ext cx="2551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AT" altLang="x-none" sz="1000">
                <a:latin typeface="Arial" charset="0"/>
              </a:rPr>
              <a:t>© </a:t>
            </a:r>
            <a:r>
              <a:rPr lang="de-AT" altLang="x-none" sz="1000" dirty="0" err="1">
                <a:latin typeface="Arial" charset="0"/>
              </a:rPr>
              <a:t>Sandia</a:t>
            </a:r>
            <a:r>
              <a:rPr lang="de-AT" altLang="x-none" sz="1000" dirty="0">
                <a:latin typeface="Arial" charset="0"/>
              </a:rPr>
              <a:t> National Lab, New Mexico, USA</a:t>
            </a:r>
          </a:p>
        </p:txBody>
      </p:sp>
      <p:grpSp>
        <p:nvGrpSpPr>
          <p:cNvPr id="62468" name="Group 14">
            <a:extLst>
              <a:ext uri="{FF2B5EF4-FFF2-40B4-BE49-F238E27FC236}">
                <a16:creationId xmlns:a16="http://schemas.microsoft.com/office/drawing/2014/main" id="{010C21A8-E878-B649-8176-44A88E87BC1F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34831" name="Rectangle 15">
              <a:extLst>
                <a:ext uri="{FF2B5EF4-FFF2-40B4-BE49-F238E27FC236}">
                  <a16:creationId xmlns:a16="http://schemas.microsoft.com/office/drawing/2014/main" id="{379720B7-C470-A341-8BB7-3A001FC0D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32" name="Text Box 16">
              <a:extLst>
                <a:ext uri="{FF2B5EF4-FFF2-40B4-BE49-F238E27FC236}">
                  <a16:creationId xmlns:a16="http://schemas.microsoft.com/office/drawing/2014/main" id="{A659C35E-C801-EC4D-9DF5-54B2D9FCA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1549A6D-0470-3047-8162-24BC8221B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/>
              <a:t>Applications in different fields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A1A524E-71B0-3D47-8650-6F245EBC21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6688" cy="4525963"/>
          </a:xfrm>
        </p:spPr>
        <p:txBody>
          <a:bodyPr/>
          <a:lstStyle/>
          <a:p>
            <a:pPr eaLnBrk="1" hangingPunct="1">
              <a:defRPr/>
            </a:pPr>
            <a:r>
              <a:rPr lang="de-AT" altLang="x-none" sz="2800" dirty="0"/>
              <a:t>MEMS </a:t>
            </a:r>
          </a:p>
          <a:p>
            <a:pPr lvl="1" eaLnBrk="1" hangingPunct="1">
              <a:defRPr/>
            </a:pPr>
            <a:r>
              <a:rPr lang="de-AT" altLang="x-none" sz="2400" dirty="0"/>
              <a:t>65 </a:t>
            </a:r>
            <a:r>
              <a:rPr lang="de-AT" altLang="x-none" sz="2400" dirty="0" err="1"/>
              <a:t>million</a:t>
            </a:r>
            <a:r>
              <a:rPr lang="de-AT" altLang="x-none" sz="2400" dirty="0"/>
              <a:t> </a:t>
            </a:r>
            <a:r>
              <a:rPr lang="de-AT" altLang="x-none" sz="2400" b="1" dirty="0" err="1"/>
              <a:t>accelerometers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sold</a:t>
            </a:r>
            <a:r>
              <a:rPr lang="de-AT" altLang="x-none" sz="2400" dirty="0"/>
              <a:t> in 2002.</a:t>
            </a:r>
          </a:p>
          <a:p>
            <a:pPr lvl="1" eaLnBrk="1" hangingPunct="1">
              <a:defRPr/>
            </a:pPr>
            <a:r>
              <a:rPr lang="de-AT" altLang="x-none" sz="2400" dirty="0"/>
              <a:t>MEMS: </a:t>
            </a:r>
            <a:r>
              <a:rPr lang="de-AT" sz="2400" dirty="0"/>
              <a:t>65 </a:t>
            </a:r>
            <a:r>
              <a:rPr lang="de-AT" sz="2400" dirty="0" err="1"/>
              <a:t>billion</a:t>
            </a:r>
            <a:r>
              <a:rPr lang="de-AT" sz="2400" dirty="0"/>
              <a:t> </a:t>
            </a:r>
            <a:r>
              <a:rPr lang="de-AT" sz="2400" dirty="0" err="1"/>
              <a:t>units</a:t>
            </a:r>
            <a:r>
              <a:rPr lang="de-AT" sz="2400" dirty="0"/>
              <a:t> </a:t>
            </a:r>
            <a:r>
              <a:rPr lang="de-AT" sz="2400" dirty="0" err="1"/>
              <a:t>sold</a:t>
            </a:r>
            <a:r>
              <a:rPr lang="de-AT" sz="2400" dirty="0"/>
              <a:t> in in 2016. </a:t>
            </a:r>
            <a:r>
              <a:rPr lang="de-AT" sz="2400" dirty="0" err="1"/>
              <a:t>Estimation</a:t>
            </a:r>
            <a:r>
              <a:rPr lang="de-AT" sz="2400" dirty="0"/>
              <a:t>: </a:t>
            </a:r>
            <a:r>
              <a:rPr lang="de-AT" sz="2400" dirty="0" err="1"/>
              <a:t>rise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almost</a:t>
            </a:r>
            <a:r>
              <a:rPr lang="de-AT" sz="2400" dirty="0"/>
              <a:t> 138 </a:t>
            </a:r>
            <a:r>
              <a:rPr lang="de-AT" sz="2400" dirty="0" err="1"/>
              <a:t>billion</a:t>
            </a:r>
            <a:r>
              <a:rPr lang="de-AT" sz="2400" dirty="0"/>
              <a:t> </a:t>
            </a:r>
            <a:r>
              <a:rPr lang="de-AT" sz="2400" dirty="0" err="1"/>
              <a:t>units</a:t>
            </a:r>
            <a:r>
              <a:rPr lang="de-AT" sz="2400" dirty="0"/>
              <a:t> in 2021.</a:t>
            </a:r>
            <a:endParaRPr lang="de-AT" altLang="x-none" sz="2400" dirty="0"/>
          </a:p>
          <a:p>
            <a:pPr eaLnBrk="1" hangingPunct="1">
              <a:defRPr/>
            </a:pPr>
            <a:endParaRPr lang="de-AT" altLang="x-none" sz="2800" dirty="0"/>
          </a:p>
        </p:txBody>
      </p:sp>
      <p:pic>
        <p:nvPicPr>
          <p:cNvPr id="37892" name="Picture 4" descr="accelerometer">
            <a:extLst>
              <a:ext uri="{FF2B5EF4-FFF2-40B4-BE49-F238E27FC236}">
                <a16:creationId xmlns:a16="http://schemas.microsoft.com/office/drawing/2014/main" id="{1EFC9476-A590-4747-AA59-E786D544895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3619500"/>
            <a:ext cx="292100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37893" name="Picture 5" descr="actuator">
            <a:extLst>
              <a:ext uri="{FF2B5EF4-FFF2-40B4-BE49-F238E27FC236}">
                <a16:creationId xmlns:a16="http://schemas.microsoft.com/office/drawing/2014/main" id="{EC406FBC-E010-FD41-8F50-FE87303CDD70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357563"/>
            <a:ext cx="269240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7894" name="Text Box 6">
            <a:extLst>
              <a:ext uri="{FF2B5EF4-FFF2-40B4-BE49-F238E27FC236}">
                <a16:creationId xmlns:a16="http://schemas.microsoft.com/office/drawing/2014/main" id="{A6B21B4B-223C-2C47-A55E-AE142B5EC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445125"/>
            <a:ext cx="6561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AT" altLang="x-none" sz="1000" dirty="0">
                <a:latin typeface="Arial" charset="0"/>
              </a:rPr>
              <a:t>© National </a:t>
            </a:r>
            <a:r>
              <a:rPr lang="de-AT" altLang="x-none" sz="1000" dirty="0" err="1">
                <a:latin typeface="Arial" charset="0"/>
              </a:rPr>
              <a:t>Physical</a:t>
            </a:r>
            <a:r>
              <a:rPr lang="de-AT" altLang="x-none" sz="1000" dirty="0">
                <a:latin typeface="Arial" charset="0"/>
              </a:rPr>
              <a:t> </a:t>
            </a:r>
            <a:r>
              <a:rPr lang="de-AT" altLang="x-none" sz="1000" dirty="0" err="1">
                <a:latin typeface="Arial" charset="0"/>
              </a:rPr>
              <a:t>Laboratory,Middlesex</a:t>
            </a:r>
            <a:r>
              <a:rPr lang="de-AT" altLang="x-none" sz="1000" dirty="0">
                <a:latin typeface="Arial" charset="0"/>
              </a:rPr>
              <a:t>, UK</a:t>
            </a:r>
            <a:r>
              <a:rPr lang="de-AT" altLang="x-none" dirty="0">
                <a:latin typeface="Arial" charset="0"/>
              </a:rPr>
              <a:t>                  </a:t>
            </a:r>
            <a:r>
              <a:rPr lang="de-AT" altLang="x-none" sz="1000" dirty="0">
                <a:latin typeface="Arial" charset="0"/>
              </a:rPr>
              <a:t>© National </a:t>
            </a:r>
            <a:r>
              <a:rPr lang="de-AT" altLang="x-none" sz="1000" dirty="0" err="1">
                <a:latin typeface="Arial" charset="0"/>
              </a:rPr>
              <a:t>Physical</a:t>
            </a:r>
            <a:r>
              <a:rPr lang="de-AT" altLang="x-none" sz="1000" dirty="0">
                <a:latin typeface="Arial" charset="0"/>
              </a:rPr>
              <a:t> </a:t>
            </a:r>
            <a:r>
              <a:rPr lang="de-AT" altLang="x-none" sz="1000" dirty="0" err="1">
                <a:latin typeface="Arial" charset="0"/>
              </a:rPr>
              <a:t>Laboratory,Middlesex</a:t>
            </a:r>
            <a:r>
              <a:rPr lang="de-AT" altLang="x-none" sz="1000" dirty="0">
                <a:latin typeface="Arial" charset="0"/>
              </a:rPr>
              <a:t>, UK </a:t>
            </a:r>
          </a:p>
        </p:txBody>
      </p:sp>
      <p:grpSp>
        <p:nvGrpSpPr>
          <p:cNvPr id="64518" name="Group 8">
            <a:extLst>
              <a:ext uri="{FF2B5EF4-FFF2-40B4-BE49-F238E27FC236}">
                <a16:creationId xmlns:a16="http://schemas.microsoft.com/office/drawing/2014/main" id="{00A962F7-48DF-8D4C-BA0C-099554239483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37897" name="Rectangle 9">
              <a:extLst>
                <a:ext uri="{FF2B5EF4-FFF2-40B4-BE49-F238E27FC236}">
                  <a16:creationId xmlns:a16="http://schemas.microsoft.com/office/drawing/2014/main" id="{BA64592C-C048-1D47-83AB-CB811D0DF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898" name="Text Box 10">
              <a:extLst>
                <a:ext uri="{FF2B5EF4-FFF2-40B4-BE49-F238E27FC236}">
                  <a16:creationId xmlns:a16="http://schemas.microsoft.com/office/drawing/2014/main" id="{8D327121-3EE4-FD40-BA52-372711F42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  <p:bldP spid="3789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">
            <a:extLst>
              <a:ext uri="{FF2B5EF4-FFF2-40B4-BE49-F238E27FC236}">
                <a16:creationId xmlns:a16="http://schemas.microsoft.com/office/drawing/2014/main" id="{B9B35252-B5EC-2C48-9402-F59A27161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492250"/>
            <a:ext cx="75692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>
            <a:extLst>
              <a:ext uri="{FF2B5EF4-FFF2-40B4-BE49-F238E27FC236}">
                <a16:creationId xmlns:a16="http://schemas.microsoft.com/office/drawing/2014/main" id="{E2398B84-A893-AD4E-A6B2-57BDE48C5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/>
              <a:t>Applications in different fields</a:t>
            </a:r>
          </a:p>
        </p:txBody>
      </p:sp>
      <p:grpSp>
        <p:nvGrpSpPr>
          <p:cNvPr id="66563" name="Group 8">
            <a:extLst>
              <a:ext uri="{FF2B5EF4-FFF2-40B4-BE49-F238E27FC236}">
                <a16:creationId xmlns:a16="http://schemas.microsoft.com/office/drawing/2014/main" id="{7D3EB80D-3307-F34F-8564-5C886C6BD768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37897" name="Rectangle 9">
              <a:extLst>
                <a:ext uri="{FF2B5EF4-FFF2-40B4-BE49-F238E27FC236}">
                  <a16:creationId xmlns:a16="http://schemas.microsoft.com/office/drawing/2014/main" id="{329DEC98-B0A3-D74A-9BF1-2B4104A11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898" name="Text Box 10">
              <a:extLst>
                <a:ext uri="{FF2B5EF4-FFF2-40B4-BE49-F238E27FC236}">
                  <a16:creationId xmlns:a16="http://schemas.microsoft.com/office/drawing/2014/main" id="{FE3B7049-9B6C-7744-AC79-1A395DEB5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  <p:sp>
        <p:nvSpPr>
          <p:cNvPr id="66564" name="TextBox 2">
            <a:extLst>
              <a:ext uri="{FF2B5EF4-FFF2-40B4-BE49-F238E27FC236}">
                <a16:creationId xmlns:a16="http://schemas.microsoft.com/office/drawing/2014/main" id="{124DC6FA-801A-AF4C-ADA2-8F46CB348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6459538"/>
            <a:ext cx="437197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800"/>
              <a:t>CAGR = Compound Annual Growth Rate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>
            <a:extLst>
              <a:ext uri="{FF2B5EF4-FFF2-40B4-BE49-F238E27FC236}">
                <a16:creationId xmlns:a16="http://schemas.microsoft.com/office/drawing/2014/main" id="{1BB43A10-7E88-C64C-AF40-9389BFCB0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354138"/>
            <a:ext cx="75247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>
            <a:extLst>
              <a:ext uri="{FF2B5EF4-FFF2-40B4-BE49-F238E27FC236}">
                <a16:creationId xmlns:a16="http://schemas.microsoft.com/office/drawing/2014/main" id="{FFCEBBF6-D133-3A41-A3E1-EDA9509AB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/>
              <a:t>Applications in different fields</a:t>
            </a:r>
          </a:p>
        </p:txBody>
      </p:sp>
      <p:grpSp>
        <p:nvGrpSpPr>
          <p:cNvPr id="68611" name="Group 8">
            <a:extLst>
              <a:ext uri="{FF2B5EF4-FFF2-40B4-BE49-F238E27FC236}">
                <a16:creationId xmlns:a16="http://schemas.microsoft.com/office/drawing/2014/main" id="{C901ABFD-DD19-AB46-A2E4-EFB543F324F7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37897" name="Rectangle 9">
              <a:extLst>
                <a:ext uri="{FF2B5EF4-FFF2-40B4-BE49-F238E27FC236}">
                  <a16:creationId xmlns:a16="http://schemas.microsoft.com/office/drawing/2014/main" id="{BE934788-0AF2-CC4D-BF47-25821B1B2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898" name="Text Box 10">
              <a:extLst>
                <a:ext uri="{FF2B5EF4-FFF2-40B4-BE49-F238E27FC236}">
                  <a16:creationId xmlns:a16="http://schemas.microsoft.com/office/drawing/2014/main" id="{4B9953BB-AA26-9746-BA07-95FBFCE1F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  <p:sp>
        <p:nvSpPr>
          <p:cNvPr id="68612" name="TextBox 2">
            <a:extLst>
              <a:ext uri="{FF2B5EF4-FFF2-40B4-BE49-F238E27FC236}">
                <a16:creationId xmlns:a16="http://schemas.microsoft.com/office/drawing/2014/main" id="{2EBDAB15-0198-8C42-B5B9-767A0FEFE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6459538"/>
            <a:ext cx="437197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800"/>
              <a:t>CAGR = Compound Annual Growth Rate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B0C21E2-5112-7048-B4E5-3357CF93D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/>
              <a:t>Applications in different fields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901D31B-938C-9044-9E41-FB5F9C08A2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defRPr/>
            </a:pPr>
            <a:r>
              <a:rPr lang="de-AT" altLang="x-none" sz="2800"/>
              <a:t>BIOMEMS </a:t>
            </a:r>
          </a:p>
          <a:p>
            <a:pPr lvl="1" eaLnBrk="1" hangingPunct="1">
              <a:defRPr/>
            </a:pPr>
            <a:r>
              <a:rPr lang="de-AT" altLang="x-none" sz="2400" b="1"/>
              <a:t>Lab-on-a-chip</a:t>
            </a:r>
            <a:r>
              <a:rPr lang="de-AT" altLang="x-none" sz="2400"/>
              <a:t> (20 million units sold in 2002)</a:t>
            </a:r>
          </a:p>
          <a:p>
            <a:pPr lvl="1" eaLnBrk="1" hangingPunct="1">
              <a:defRPr/>
            </a:pPr>
            <a:r>
              <a:rPr lang="de-AT" altLang="x-none" sz="2400"/>
              <a:t>a biochip can perform thousands of biological reactions, such as decoding genes, in a few seconds. </a:t>
            </a:r>
          </a:p>
          <a:p>
            <a:pPr eaLnBrk="1" hangingPunct="1">
              <a:defRPr/>
            </a:pPr>
            <a:endParaRPr lang="de-AT" altLang="x-none" sz="2800"/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4972C0DB-B1A3-7741-8DAE-C5D888020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6515100"/>
            <a:ext cx="1025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AT" altLang="x-none" sz="1000">
                <a:latin typeface="Arial" charset="0"/>
              </a:rPr>
              <a:t>© Siemens AG</a:t>
            </a:r>
          </a:p>
        </p:txBody>
      </p:sp>
      <p:pic>
        <p:nvPicPr>
          <p:cNvPr id="40969" name="Picture 9" descr="biochip">
            <a:extLst>
              <a:ext uri="{FF2B5EF4-FFF2-40B4-BE49-F238E27FC236}">
                <a16:creationId xmlns:a16="http://schemas.microsoft.com/office/drawing/2014/main" id="{85E6205E-2B11-9344-ABA9-A624D7126DF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0" y="3643313"/>
            <a:ext cx="3644900" cy="273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70661" name="Group 14">
            <a:extLst>
              <a:ext uri="{FF2B5EF4-FFF2-40B4-BE49-F238E27FC236}">
                <a16:creationId xmlns:a16="http://schemas.microsoft.com/office/drawing/2014/main" id="{45C6AD25-B95B-8C48-9DA5-C2953235FC98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40973" name="Rectangle 13">
              <a:extLst>
                <a:ext uri="{FF2B5EF4-FFF2-40B4-BE49-F238E27FC236}">
                  <a16:creationId xmlns:a16="http://schemas.microsoft.com/office/drawing/2014/main" id="{CAF6AA29-B3A1-2E41-8B60-DC35769AD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972" name="Text Box 12">
              <a:extLst>
                <a:ext uri="{FF2B5EF4-FFF2-40B4-BE49-F238E27FC236}">
                  <a16:creationId xmlns:a16="http://schemas.microsoft.com/office/drawing/2014/main" id="{1271EE12-260B-BA48-9581-4C7DBA58B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  <p:pic>
        <p:nvPicPr>
          <p:cNvPr id="70662" name="Picture 3">
            <a:extLst>
              <a:ext uri="{FF2B5EF4-FFF2-40B4-BE49-F238E27FC236}">
                <a16:creationId xmlns:a16="http://schemas.microsoft.com/office/drawing/2014/main" id="{12C42029-E7E3-BA4E-A072-75CE12C23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641725"/>
            <a:ext cx="43561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  <p:bldP spid="40966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CAA4E97-07DB-924B-B352-27AC5CC9D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/>
              <a:t>Applications in different fields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252F5DD-FE88-9C4D-A2C8-9F83AC55B2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pPr eaLnBrk="1" hangingPunct="1">
              <a:defRPr/>
            </a:pPr>
            <a:r>
              <a:rPr lang="de-AT" altLang="x-none" sz="2800"/>
              <a:t>NEMS (nano electro mechanical systems) </a:t>
            </a:r>
          </a:p>
          <a:p>
            <a:pPr lvl="1" eaLnBrk="1" hangingPunct="1">
              <a:defRPr/>
            </a:pPr>
            <a:r>
              <a:rPr lang="de-AT" altLang="x-none" sz="2400" b="1"/>
              <a:t>AFM Millipede:</a:t>
            </a:r>
            <a:r>
              <a:rPr lang="de-AT" altLang="x-none" sz="2400"/>
              <a:t> more than 4,000 tips (0.5</a:t>
            </a:r>
            <a:r>
              <a:rPr lang="de-AT" altLang="x-none" sz="2400">
                <a:latin typeface="Symbol" charset="2"/>
              </a:rPr>
              <a:t></a:t>
            </a:r>
            <a:r>
              <a:rPr lang="de-AT" altLang="x-none" sz="2400"/>
              <a:t>m thick and 70</a:t>
            </a:r>
            <a:r>
              <a:rPr lang="de-AT" altLang="x-none" sz="2400">
                <a:latin typeface="Symbol" charset="2"/>
              </a:rPr>
              <a:t></a:t>
            </a:r>
            <a:r>
              <a:rPr lang="de-AT" altLang="x-none" sz="2400"/>
              <a:t>m long) working simultaneously over a 7 mm</a:t>
            </a:r>
            <a:r>
              <a:rPr lang="de-AT" altLang="x-none" sz="2400" baseline="30000"/>
              <a:t>2</a:t>
            </a:r>
            <a:r>
              <a:rPr lang="de-AT" altLang="x-none" sz="2400"/>
              <a:t> field  </a:t>
            </a:r>
          </a:p>
          <a:p>
            <a:pPr lvl="1" eaLnBrk="1" hangingPunct="1">
              <a:defRPr/>
            </a:pPr>
            <a:r>
              <a:rPr lang="de-AT" altLang="x-none" sz="2400"/>
              <a:t>0.5 gigabytes in an area of 3 mm</a:t>
            </a:r>
            <a:r>
              <a:rPr lang="de-AT" altLang="x-none" sz="2400" baseline="30000"/>
              <a:t>2</a:t>
            </a:r>
            <a:r>
              <a:rPr lang="de-AT" altLang="x-none" sz="2400"/>
              <a:t> 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07FF3582-D83E-B047-93EC-7F70CE48A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921375"/>
            <a:ext cx="857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AT" altLang="x-none" sz="1000">
                <a:latin typeface="Arial" charset="0"/>
              </a:rPr>
              <a:t>© IBM 2002</a:t>
            </a:r>
          </a:p>
        </p:txBody>
      </p:sp>
      <p:pic>
        <p:nvPicPr>
          <p:cNvPr id="43018" name="Picture 10" descr="20020611_millipede">
            <a:extLst>
              <a:ext uri="{FF2B5EF4-FFF2-40B4-BE49-F238E27FC236}">
                <a16:creationId xmlns:a16="http://schemas.microsoft.com/office/drawing/2014/main" id="{38FE75D2-35AA-E743-BEAB-6550A0BF6E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4437063"/>
            <a:ext cx="4038600" cy="151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72709" name="Group 13">
            <a:extLst>
              <a:ext uri="{FF2B5EF4-FFF2-40B4-BE49-F238E27FC236}">
                <a16:creationId xmlns:a16="http://schemas.microsoft.com/office/drawing/2014/main" id="{7D330E96-3A68-F847-909D-4A299211FA72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43022" name="Rectangle 14">
              <a:extLst>
                <a:ext uri="{FF2B5EF4-FFF2-40B4-BE49-F238E27FC236}">
                  <a16:creationId xmlns:a16="http://schemas.microsoft.com/office/drawing/2014/main" id="{EDFFBEEC-F565-3348-8F97-2865D9875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023" name="Text Box 15">
              <a:extLst>
                <a:ext uri="{FF2B5EF4-FFF2-40B4-BE49-F238E27FC236}">
                  <a16:creationId xmlns:a16="http://schemas.microsoft.com/office/drawing/2014/main" id="{157A8E61-0709-A540-9503-D087EE34A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  <p:bldP spid="4301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5719F45-288D-904E-A5E2-9E6BDA5EF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/>
              <a:t>Applications in different fields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01B154A-3152-E442-AA77-D109E4A702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pPr eaLnBrk="1" hangingPunct="1">
              <a:defRPr/>
            </a:pPr>
            <a:r>
              <a:rPr lang="de-AT" altLang="x-none" sz="2800"/>
              <a:t>NEMS</a:t>
            </a:r>
          </a:p>
          <a:p>
            <a:pPr lvl="1" eaLnBrk="1" hangingPunct="1">
              <a:defRPr/>
            </a:pPr>
            <a:r>
              <a:rPr lang="de-AT" altLang="x-none" sz="2400" b="1"/>
              <a:t>Single electron transistor (SET)</a:t>
            </a:r>
            <a:endParaRPr lang="de-AT" altLang="x-none" sz="2400"/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10DDE2E1-4A02-BE46-BF02-5D2C0FE73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876925"/>
            <a:ext cx="3143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AT" altLang="x-none" sz="1000">
                <a:latin typeface="Arial" charset="0"/>
              </a:rPr>
              <a:t>© </a:t>
            </a:r>
            <a:r>
              <a:rPr lang="de-AT" altLang="x-none" sz="1000">
                <a:latin typeface="Arial" charset="0"/>
                <a:hlinkClick r:id="rId3"/>
              </a:rPr>
              <a:t>Royal Institute of Technology</a:t>
            </a:r>
            <a:r>
              <a:rPr lang="de-AT" altLang="x-none" sz="1000">
                <a:latin typeface="Arial" charset="0"/>
              </a:rPr>
              <a:t>, Stockholm, Sweden</a:t>
            </a:r>
          </a:p>
        </p:txBody>
      </p:sp>
      <p:pic>
        <p:nvPicPr>
          <p:cNvPr id="46087" name="Picture 7" descr="single-set">
            <a:extLst>
              <a:ext uri="{FF2B5EF4-FFF2-40B4-BE49-F238E27FC236}">
                <a16:creationId xmlns:a16="http://schemas.microsoft.com/office/drawing/2014/main" id="{44F7835B-6C69-D142-8382-6BC5B67405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3213100"/>
            <a:ext cx="4038600" cy="258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74757" name="Group 8">
            <a:extLst>
              <a:ext uri="{FF2B5EF4-FFF2-40B4-BE49-F238E27FC236}">
                <a16:creationId xmlns:a16="http://schemas.microsoft.com/office/drawing/2014/main" id="{9DDCE490-D59D-034A-B81A-A2A7B4BAA910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46089" name="Rectangle 9">
              <a:extLst>
                <a:ext uri="{FF2B5EF4-FFF2-40B4-BE49-F238E27FC236}">
                  <a16:creationId xmlns:a16="http://schemas.microsoft.com/office/drawing/2014/main" id="{F6D6BF50-6B91-3D47-B2F1-2DD0FE759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6090" name="Text Box 10">
              <a:extLst>
                <a:ext uri="{FF2B5EF4-FFF2-40B4-BE49-F238E27FC236}">
                  <a16:creationId xmlns:a16="http://schemas.microsoft.com/office/drawing/2014/main" id="{7422CCCD-C6C8-4943-A464-2CA4D89C8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  <p:bldP spid="4608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4FAC3E6-F149-B649-81FC-636AE6DDA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 sz="4000"/>
              <a:t>Reliability Issues of MEMS/NEMS (1/3)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3981BF2-1C23-A844-8729-DEFB20FCF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AT" altLang="x-none"/>
              <a:t>There is an increasing need for a multidisciplinary, system oriented approach to </a:t>
            </a:r>
            <a:r>
              <a:rPr lang="de-AT" altLang="x-none" b="1"/>
              <a:t>manufacturing micro/ nanodevices that function reliably</a:t>
            </a:r>
            <a:r>
              <a:rPr lang="de-AT" altLang="x-none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AT" altLang="x-none"/>
              <a:t>Common potential </a:t>
            </a:r>
            <a:r>
              <a:rPr lang="de-AT" altLang="x-none" b="1"/>
              <a:t>failure mechanisms</a:t>
            </a:r>
            <a:r>
              <a:rPr lang="de-AT" altLang="x-none"/>
              <a:t> for MEMS/NEMS that need to be addressed in order to increase reliability are: </a:t>
            </a:r>
            <a:r>
              <a:rPr lang="de-AT" altLang="x-none" b="1"/>
              <a:t>adhesion, friction, wear, fracture, fatigue, and contamination</a:t>
            </a:r>
            <a:r>
              <a:rPr lang="de-AT" altLang="x-none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de-AT" altLang="x-none"/>
          </a:p>
        </p:txBody>
      </p:sp>
      <p:grpSp>
        <p:nvGrpSpPr>
          <p:cNvPr id="76803" name="Group 4">
            <a:extLst>
              <a:ext uri="{FF2B5EF4-FFF2-40B4-BE49-F238E27FC236}">
                <a16:creationId xmlns:a16="http://schemas.microsoft.com/office/drawing/2014/main" id="{A82ACEBF-01C6-F544-9580-539ED76AEA11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39941" name="Rectangle 5">
              <a:extLst>
                <a:ext uri="{FF2B5EF4-FFF2-40B4-BE49-F238E27FC236}">
                  <a16:creationId xmlns:a16="http://schemas.microsoft.com/office/drawing/2014/main" id="{13C44AB3-D2A5-6744-B386-A50A06439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942" name="Text Box 6">
              <a:extLst>
                <a:ext uri="{FF2B5EF4-FFF2-40B4-BE49-F238E27FC236}">
                  <a16:creationId xmlns:a16="http://schemas.microsoft.com/office/drawing/2014/main" id="{67C4A8A4-0820-4344-863C-6763D56F7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>
            <a:extLst>
              <a:ext uri="{FF2B5EF4-FFF2-40B4-BE49-F238E27FC236}">
                <a16:creationId xmlns:a16="http://schemas.microsoft.com/office/drawing/2014/main" id="{E195AE50-D7AB-B84C-9019-EA1B53B7E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 b="1"/>
              <a:t>Recommended Literature</a:t>
            </a:r>
          </a:p>
        </p:txBody>
      </p:sp>
      <p:sp>
        <p:nvSpPr>
          <p:cNvPr id="58371" name="Rectangle 1027">
            <a:extLst>
              <a:ext uri="{FF2B5EF4-FFF2-40B4-BE49-F238E27FC236}">
                <a16:creationId xmlns:a16="http://schemas.microsoft.com/office/drawing/2014/main" id="{99815D40-1AA6-424E-913D-548DCFB4F0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608513" cy="4525963"/>
          </a:xfrm>
        </p:spPr>
        <p:txBody>
          <a:bodyPr/>
          <a:lstStyle/>
          <a:p>
            <a:pPr marL="0" indent="14288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x-none" sz="2800" b="1" dirty="0" err="1"/>
              <a:t>Travels</a:t>
            </a:r>
            <a:r>
              <a:rPr lang="de-AT" altLang="x-none" sz="2800" b="1" dirty="0"/>
              <a:t> </a:t>
            </a:r>
            <a:r>
              <a:rPr lang="de-AT" altLang="x-none" sz="2800" b="1" dirty="0" err="1"/>
              <a:t>to</a:t>
            </a:r>
            <a:r>
              <a:rPr lang="de-AT" altLang="x-none" sz="2800" b="1" dirty="0"/>
              <a:t> </a:t>
            </a:r>
            <a:r>
              <a:rPr lang="de-AT" altLang="x-none" sz="2800" b="1" dirty="0" err="1"/>
              <a:t>the</a:t>
            </a:r>
            <a:r>
              <a:rPr lang="de-AT" altLang="x-none" sz="2800" b="1" dirty="0"/>
              <a:t> </a:t>
            </a:r>
            <a:r>
              <a:rPr lang="de-AT" altLang="x-none" sz="2800" b="1" dirty="0" err="1"/>
              <a:t>Nanoworld</a:t>
            </a:r>
            <a:r>
              <a:rPr lang="de-AT" altLang="x-none" sz="2800" b="1" dirty="0"/>
              <a:t>: </a:t>
            </a:r>
            <a:r>
              <a:rPr lang="de-AT" altLang="x-none" sz="2800" b="1" dirty="0" err="1"/>
              <a:t>Miniature</a:t>
            </a:r>
            <a:r>
              <a:rPr lang="de-AT" altLang="x-none" sz="2800" b="1" dirty="0"/>
              <a:t> </a:t>
            </a:r>
            <a:r>
              <a:rPr lang="de-AT" altLang="x-none" sz="2800" b="1" dirty="0" err="1"/>
              <a:t>Machinery</a:t>
            </a:r>
            <a:r>
              <a:rPr lang="de-AT" altLang="x-none" sz="2800" b="1" dirty="0"/>
              <a:t> in Nature </a:t>
            </a:r>
            <a:r>
              <a:rPr lang="de-AT" altLang="x-none" sz="2800" b="1" dirty="0" err="1"/>
              <a:t>and</a:t>
            </a:r>
            <a:r>
              <a:rPr lang="de-AT" altLang="x-none" sz="2800" b="1" dirty="0"/>
              <a:t> Technology</a:t>
            </a:r>
            <a:br>
              <a:rPr lang="de-AT" altLang="x-none" sz="2800" b="1" dirty="0"/>
            </a:br>
            <a:r>
              <a:rPr lang="de-AT" altLang="x-none" sz="2800" dirty="0"/>
              <a:t>by Michael </a:t>
            </a:r>
            <a:r>
              <a:rPr lang="de-AT" altLang="x-none" sz="2800" dirty="0" err="1"/>
              <a:t>Gross</a:t>
            </a:r>
            <a:r>
              <a:rPr lang="de-AT" altLang="x-none" sz="2800" dirty="0"/>
              <a:t> </a:t>
            </a:r>
          </a:p>
          <a:p>
            <a:pPr marL="0" indent="14288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x-none" sz="2800" dirty="0"/>
              <a:t>(Perseus Publishing, 272 </a:t>
            </a:r>
            <a:r>
              <a:rPr lang="de-AT" altLang="x-none" sz="2800" dirty="0" err="1"/>
              <a:t>pages</a:t>
            </a:r>
            <a:r>
              <a:rPr lang="de-AT" altLang="x-none" sz="2800" dirty="0"/>
              <a:t> ) </a:t>
            </a:r>
          </a:p>
          <a:p>
            <a:pPr marL="0" indent="14288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x-none" sz="2800" dirty="0"/>
              <a:t>ISBN 978-0738204444  </a:t>
            </a:r>
          </a:p>
          <a:p>
            <a:pPr marL="0" indent="14288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x-none" sz="2800" dirty="0" err="1"/>
              <a:t>From</a:t>
            </a:r>
            <a:r>
              <a:rPr lang="de-AT" altLang="x-none" sz="2800" dirty="0"/>
              <a:t> EUR 5.39 @ </a:t>
            </a:r>
            <a:r>
              <a:rPr lang="de-AT" altLang="x-none" sz="2800" dirty="0" err="1"/>
              <a:t>amazon.com</a:t>
            </a:r>
            <a:endParaRPr lang="de-AT" altLang="x-none" sz="2800" dirty="0"/>
          </a:p>
          <a:p>
            <a:pPr marL="0" indent="14288" eaLnBrk="1" hangingPunct="1">
              <a:lnSpc>
                <a:spcPct val="90000"/>
              </a:lnSpc>
              <a:buFontTx/>
              <a:buNone/>
              <a:defRPr/>
            </a:pPr>
            <a:endParaRPr lang="de-AT" altLang="x-none" sz="2800" dirty="0"/>
          </a:p>
        </p:txBody>
      </p:sp>
      <p:pic>
        <p:nvPicPr>
          <p:cNvPr id="58374" name="Picture 1030">
            <a:extLst>
              <a:ext uri="{FF2B5EF4-FFF2-40B4-BE49-F238E27FC236}">
                <a16:creationId xmlns:a16="http://schemas.microsoft.com/office/drawing/2014/main" id="{7146B027-8480-E94F-931C-C2A5D00538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5713" y="1600200"/>
            <a:ext cx="3201987" cy="452596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7596C9B-F37D-EE4D-8B68-9D7720F5C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 sz="4000"/>
              <a:t>Reliability Issues of MEMS/NEMS (2/3)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923A1F5-616E-0445-9CE5-AFD3E16AB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 b="1"/>
              <a:t>Mechanical properties</a:t>
            </a:r>
            <a:r>
              <a:rPr lang="de-AT" altLang="x-none"/>
              <a:t> are known to exhibit a </a:t>
            </a:r>
            <a:r>
              <a:rPr lang="de-AT" altLang="x-none" b="1"/>
              <a:t>dependence on specimen size</a:t>
            </a:r>
            <a:r>
              <a:rPr lang="de-AT" altLang="x-none"/>
              <a:t>. </a:t>
            </a:r>
          </a:p>
          <a:p>
            <a:pPr eaLnBrk="1" hangingPunct="1">
              <a:defRPr/>
            </a:pPr>
            <a:r>
              <a:rPr lang="de-AT" altLang="x-none"/>
              <a:t>Mechanical property evaluation of nanometer-scaled structures is carried out to help design reliable systems, since good mechanical properties are of critical importance in such applications.</a:t>
            </a:r>
          </a:p>
          <a:p>
            <a:pPr eaLnBrk="1" hangingPunct="1">
              <a:buFontTx/>
              <a:buNone/>
              <a:defRPr/>
            </a:pPr>
            <a:endParaRPr lang="de-AT" altLang="x-none"/>
          </a:p>
        </p:txBody>
      </p:sp>
      <p:grpSp>
        <p:nvGrpSpPr>
          <p:cNvPr id="78851" name="Group 4">
            <a:extLst>
              <a:ext uri="{FF2B5EF4-FFF2-40B4-BE49-F238E27FC236}">
                <a16:creationId xmlns:a16="http://schemas.microsoft.com/office/drawing/2014/main" id="{F1F903D4-1DDA-5543-A190-2911942CEE2D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47109" name="Rectangle 5">
              <a:extLst>
                <a:ext uri="{FF2B5EF4-FFF2-40B4-BE49-F238E27FC236}">
                  <a16:creationId xmlns:a16="http://schemas.microsoft.com/office/drawing/2014/main" id="{88DB350A-9146-394C-9B1C-78E2DD694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110" name="Text Box 6">
              <a:extLst>
                <a:ext uri="{FF2B5EF4-FFF2-40B4-BE49-F238E27FC236}">
                  <a16:creationId xmlns:a16="http://schemas.microsoft.com/office/drawing/2014/main" id="{631B9581-0309-124D-9688-263793AD5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46C00ED-4843-BF42-9BDD-551210D4F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 sz="4000"/>
              <a:t>Reliability Issues of MEMS/NEMS (3/3)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DEF544B-99F0-D840-B907-9156B4297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AT" altLang="x-none" sz="2800"/>
              <a:t>Some of the properties of interest are: Young’s modulus of elasticity, hardness, bending strength, fracture toughness, and fatigue life.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AT" altLang="x-none" sz="2800" b="1"/>
              <a:t>Finite element modeling</a:t>
            </a:r>
            <a:r>
              <a:rPr lang="de-AT" altLang="x-none" sz="2800"/>
              <a:t> is carried out to study the effects of surface roughness and scratches on stresses in nanostructures.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AT" altLang="x-none" sz="2800"/>
              <a:t>When nanostructures are smaller than a fundamental physical length scale, </a:t>
            </a:r>
            <a:r>
              <a:rPr lang="de-AT" altLang="x-none" sz="2800" b="1"/>
              <a:t>conventional theory may no longer apply, and new phenomena may emerge.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AT" altLang="x-none" sz="2800" b="1"/>
              <a:t>Molecular mechanics</a:t>
            </a:r>
            <a:r>
              <a:rPr lang="de-AT" altLang="x-none" sz="2800"/>
              <a:t> is used to simulate the behavior of a nano-object.</a:t>
            </a:r>
          </a:p>
        </p:txBody>
      </p:sp>
      <p:grpSp>
        <p:nvGrpSpPr>
          <p:cNvPr id="80899" name="Group 4">
            <a:extLst>
              <a:ext uri="{FF2B5EF4-FFF2-40B4-BE49-F238E27FC236}">
                <a16:creationId xmlns:a16="http://schemas.microsoft.com/office/drawing/2014/main" id="{6398CA5B-2F9B-CE41-8C18-CD7DD317CAB4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48133" name="Rectangle 5">
              <a:extLst>
                <a:ext uri="{FF2B5EF4-FFF2-40B4-BE49-F238E27FC236}">
                  <a16:creationId xmlns:a16="http://schemas.microsoft.com/office/drawing/2014/main" id="{94E6DD55-7E13-044D-977E-EA2D3589E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134" name="Text Box 6">
              <a:extLst>
                <a:ext uri="{FF2B5EF4-FFF2-40B4-BE49-F238E27FC236}">
                  <a16:creationId xmlns:a16="http://schemas.microsoft.com/office/drawing/2014/main" id="{769EA3B0-F284-6F41-87F4-33D79A78A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7FB4185-D3E9-0947-86C0-10BE9C4B1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492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AT" altLang="x-none" b="1"/>
              <a:t>End of the Introduction</a:t>
            </a:r>
          </a:p>
        </p:txBody>
      </p:sp>
      <p:grpSp>
        <p:nvGrpSpPr>
          <p:cNvPr id="82946" name="Group 7">
            <a:extLst>
              <a:ext uri="{FF2B5EF4-FFF2-40B4-BE49-F238E27FC236}">
                <a16:creationId xmlns:a16="http://schemas.microsoft.com/office/drawing/2014/main" id="{AA5A2590-5F0B-544E-811E-7B0A054989AD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49160" name="Rectangle 8">
              <a:extLst>
                <a:ext uri="{FF2B5EF4-FFF2-40B4-BE49-F238E27FC236}">
                  <a16:creationId xmlns:a16="http://schemas.microsoft.com/office/drawing/2014/main" id="{06627BCE-4326-2845-8E54-C1C7FE33A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161" name="Text Box 9">
              <a:extLst>
                <a:ext uri="{FF2B5EF4-FFF2-40B4-BE49-F238E27FC236}">
                  <a16:creationId xmlns:a16="http://schemas.microsoft.com/office/drawing/2014/main" id="{8A5EACDE-916A-E04E-98DD-3A344B4F1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D4A9C44-CD0D-1A41-B0F6-6D411B9E2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492375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x-none" sz="4000" b="1"/>
              <a:t>Nanostructures, </a:t>
            </a:r>
            <a:br>
              <a:rPr lang="de-AT" altLang="x-none" sz="4000" b="1"/>
            </a:br>
            <a:r>
              <a:rPr lang="de-AT" altLang="x-none" sz="4000" b="1"/>
              <a:t>Micro-/Nanofabrication and </a:t>
            </a:r>
            <a:br>
              <a:rPr lang="de-AT" altLang="x-none" sz="4000" b="1"/>
            </a:br>
            <a:r>
              <a:rPr lang="de-AT" altLang="x-none" sz="4000" b="1"/>
              <a:t>Micro-/Nanodevices</a:t>
            </a:r>
          </a:p>
        </p:txBody>
      </p:sp>
      <p:grpSp>
        <p:nvGrpSpPr>
          <p:cNvPr id="84994" name="Group 9">
            <a:extLst>
              <a:ext uri="{FF2B5EF4-FFF2-40B4-BE49-F238E27FC236}">
                <a16:creationId xmlns:a16="http://schemas.microsoft.com/office/drawing/2014/main" id="{F46C7E9D-0760-194B-B586-318CEA96616F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6491288"/>
            <a:ext cx="7596187" cy="366712"/>
            <a:chOff x="975" y="0"/>
            <a:chExt cx="4785" cy="231"/>
          </a:xfrm>
        </p:grpSpPr>
        <p:sp>
          <p:nvSpPr>
            <p:cNvPr id="50186" name="Rectangle 10">
              <a:extLst>
                <a:ext uri="{FF2B5EF4-FFF2-40B4-BE49-F238E27FC236}">
                  <a16:creationId xmlns:a16="http://schemas.microsoft.com/office/drawing/2014/main" id="{0236A2DF-1029-9E4B-8A8B-CBB5634F8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0"/>
              <a:ext cx="4604" cy="22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0187" name="Text Box 11">
              <a:extLst>
                <a:ext uri="{FF2B5EF4-FFF2-40B4-BE49-F238E27FC236}">
                  <a16:creationId xmlns:a16="http://schemas.microsoft.com/office/drawing/2014/main" id="{762CBDF4-F01D-154E-9882-2FD828F70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0"/>
              <a:ext cx="47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de-AT" altLang="x-none">
                  <a:solidFill>
                    <a:schemeClr val="tx2"/>
                  </a:solidFill>
                  <a:latin typeface="Arial" charset="0"/>
                </a:rPr>
                <a:t>Part A: Nanostructures, micro-/nanofabrication and micro-/nanodevices</a:t>
              </a:r>
              <a:endParaRPr lang="de-AT" altLang="x-none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B362C46-2F87-CA4F-A4DF-29DA7793F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altLang="x-none" sz="4000"/>
              <a:t>Nanomaterials synthesis and applications: molecule based devices</a:t>
            </a:r>
            <a:br>
              <a:rPr lang="de-AT" altLang="x-none" sz="4000"/>
            </a:br>
            <a:endParaRPr lang="de-AT" altLang="x-none" sz="4000"/>
          </a:p>
        </p:txBody>
      </p:sp>
      <p:grpSp>
        <p:nvGrpSpPr>
          <p:cNvPr id="87042" name="Group 5">
            <a:extLst>
              <a:ext uri="{FF2B5EF4-FFF2-40B4-BE49-F238E27FC236}">
                <a16:creationId xmlns:a16="http://schemas.microsoft.com/office/drawing/2014/main" id="{3BB2A305-8790-7E48-A328-49843D79E8CB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6491288"/>
            <a:ext cx="7596187" cy="366712"/>
            <a:chOff x="975" y="0"/>
            <a:chExt cx="4785" cy="231"/>
          </a:xfrm>
        </p:grpSpPr>
        <p:sp>
          <p:nvSpPr>
            <p:cNvPr id="52230" name="Rectangle 6">
              <a:extLst>
                <a:ext uri="{FF2B5EF4-FFF2-40B4-BE49-F238E27FC236}">
                  <a16:creationId xmlns:a16="http://schemas.microsoft.com/office/drawing/2014/main" id="{24351446-790B-A244-AE2D-8905AF8C5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0"/>
              <a:ext cx="4604" cy="22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2231" name="Text Box 7">
              <a:extLst>
                <a:ext uri="{FF2B5EF4-FFF2-40B4-BE49-F238E27FC236}">
                  <a16:creationId xmlns:a16="http://schemas.microsoft.com/office/drawing/2014/main" id="{1777408B-0E4F-B742-944E-7A973E042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0"/>
              <a:ext cx="47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de-AT" altLang="x-none">
                  <a:solidFill>
                    <a:schemeClr val="tx2"/>
                  </a:solidFill>
                  <a:latin typeface="Arial" charset="0"/>
                </a:rPr>
                <a:t>Part A: Nanostructures, micro-/nanofabrication and micro-/nanodevices</a:t>
              </a:r>
              <a:endParaRPr lang="de-AT" altLang="x-none">
                <a:latin typeface="Arial" charset="0"/>
              </a:endParaRPr>
            </a:p>
          </p:txBody>
        </p:sp>
      </p:grpSp>
      <p:grpSp>
        <p:nvGrpSpPr>
          <p:cNvPr id="87043" name="Group 9">
            <a:extLst>
              <a:ext uri="{FF2B5EF4-FFF2-40B4-BE49-F238E27FC236}">
                <a16:creationId xmlns:a16="http://schemas.microsoft.com/office/drawing/2014/main" id="{C44ADCA1-33B4-D346-8259-D0D5EB622445}"/>
              </a:ext>
            </a:extLst>
          </p:cNvPr>
          <p:cNvGrpSpPr>
            <a:grpSpLocks/>
          </p:cNvGrpSpPr>
          <p:nvPr/>
        </p:nvGrpSpPr>
        <p:grpSpPr bwMode="auto">
          <a:xfrm>
            <a:off x="1924050" y="6110288"/>
            <a:ext cx="7219950" cy="366712"/>
            <a:chOff x="758" y="2976"/>
            <a:chExt cx="4548" cy="231"/>
          </a:xfrm>
        </p:grpSpPr>
        <p:sp>
          <p:nvSpPr>
            <p:cNvPr id="52234" name="Rectangle 10">
              <a:extLst>
                <a:ext uri="{FF2B5EF4-FFF2-40B4-BE49-F238E27FC236}">
                  <a16:creationId xmlns:a16="http://schemas.microsoft.com/office/drawing/2014/main" id="{DA277ABC-2E92-EF4D-8DB5-6C58DF90A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976"/>
              <a:ext cx="437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2235" name="Text Box 11">
              <a:extLst>
                <a:ext uri="{FF2B5EF4-FFF2-40B4-BE49-F238E27FC236}">
                  <a16:creationId xmlns:a16="http://schemas.microsoft.com/office/drawing/2014/main" id="{F8D2D853-4A72-F44C-9BCB-A5D3D3EC9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976"/>
              <a:ext cx="4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de-AT" altLang="x-none">
                  <a:solidFill>
                    <a:schemeClr val="tx2"/>
                  </a:solidFill>
                  <a:latin typeface="Arial" charset="0"/>
                </a:rPr>
                <a:t>Nanomaterials synthesis and applications: molecule based devices</a:t>
              </a:r>
              <a:endParaRPr lang="de-AT" altLang="x-none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B72C4363-6FB7-D94C-A253-4EBC2B476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de-AT" altLang="x-none" b="1"/>
              <a:t>top-down</a:t>
            </a:r>
            <a:r>
              <a:rPr lang="de-AT" altLang="x-none"/>
              <a:t> vs. </a:t>
            </a:r>
            <a:r>
              <a:rPr lang="de-AT" altLang="x-none" b="1"/>
              <a:t>bottom-up</a:t>
            </a:r>
            <a:r>
              <a:rPr lang="de-AT" altLang="x-none"/>
              <a:t> approach</a:t>
            </a:r>
          </a:p>
          <a:p>
            <a:pPr eaLnBrk="1" hangingPunct="1">
              <a:defRPr/>
            </a:pPr>
            <a:r>
              <a:rPr lang="de-AT" altLang="x-none" b="1"/>
              <a:t>Nature relies on chemical strategies</a:t>
            </a:r>
            <a:r>
              <a:rPr lang="de-AT" altLang="x-none"/>
              <a:t> to assemble nanoscaled biomolecules.</a:t>
            </a:r>
          </a:p>
          <a:p>
            <a:pPr eaLnBrk="1" hangingPunct="1">
              <a:defRPr/>
            </a:pPr>
            <a:r>
              <a:rPr lang="de-AT" altLang="x-none"/>
              <a:t>mimicking Nature´s bottom-up approach</a:t>
            </a:r>
            <a:r>
              <a:rPr lang="de-AT" altLang="x-none">
                <a:sym typeface="Wingdings" charset="2"/>
              </a:rPr>
              <a:t> first man-made nanohelices, nanotubes, molecular motors</a:t>
            </a:r>
          </a:p>
          <a:p>
            <a:pPr eaLnBrk="1" hangingPunct="1">
              <a:defRPr/>
            </a:pPr>
            <a:r>
              <a:rPr lang="de-AT" altLang="x-none">
                <a:sym typeface="Wingdings" charset="2"/>
              </a:rPr>
              <a:t>molecule based devices</a:t>
            </a:r>
            <a:endParaRPr lang="de-AT" altLang="x-none"/>
          </a:p>
          <a:p>
            <a:pPr eaLnBrk="1" hangingPunct="1">
              <a:defRPr/>
            </a:pPr>
            <a:endParaRPr lang="de-AT" altLang="x-none"/>
          </a:p>
        </p:txBody>
      </p:sp>
      <p:grpSp>
        <p:nvGrpSpPr>
          <p:cNvPr id="89090" name="Group 4">
            <a:extLst>
              <a:ext uri="{FF2B5EF4-FFF2-40B4-BE49-F238E27FC236}">
                <a16:creationId xmlns:a16="http://schemas.microsoft.com/office/drawing/2014/main" id="{31CDF2BE-00E4-6644-ACD4-CF6BE0F05BC9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6491288"/>
            <a:ext cx="7596187" cy="366712"/>
            <a:chOff x="975" y="0"/>
            <a:chExt cx="4785" cy="231"/>
          </a:xfrm>
        </p:grpSpPr>
        <p:sp>
          <p:nvSpPr>
            <p:cNvPr id="51205" name="Rectangle 5">
              <a:extLst>
                <a:ext uri="{FF2B5EF4-FFF2-40B4-BE49-F238E27FC236}">
                  <a16:creationId xmlns:a16="http://schemas.microsoft.com/office/drawing/2014/main" id="{C86EC88B-9074-0949-A1E0-FDF67E89E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0"/>
              <a:ext cx="4604" cy="22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206" name="Text Box 6">
              <a:extLst>
                <a:ext uri="{FF2B5EF4-FFF2-40B4-BE49-F238E27FC236}">
                  <a16:creationId xmlns:a16="http://schemas.microsoft.com/office/drawing/2014/main" id="{55939F4B-D099-0648-9632-B68EC00E1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0"/>
              <a:ext cx="47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de-AT" altLang="x-none">
                  <a:solidFill>
                    <a:schemeClr val="tx2"/>
                  </a:solidFill>
                  <a:latin typeface="Arial" charset="0"/>
                </a:rPr>
                <a:t>Part A: Nanostructures, micro-/nanofabrication and micro-/nanodevices</a:t>
              </a:r>
              <a:endParaRPr lang="de-AT" altLang="x-none">
                <a:latin typeface="Arial" charset="0"/>
              </a:endParaRPr>
            </a:p>
          </p:txBody>
        </p:sp>
      </p:grpSp>
      <p:grpSp>
        <p:nvGrpSpPr>
          <p:cNvPr id="89091" name="Group 10">
            <a:extLst>
              <a:ext uri="{FF2B5EF4-FFF2-40B4-BE49-F238E27FC236}">
                <a16:creationId xmlns:a16="http://schemas.microsoft.com/office/drawing/2014/main" id="{87C9D57B-75C2-7745-BBB1-3F8396C3547E}"/>
              </a:ext>
            </a:extLst>
          </p:cNvPr>
          <p:cNvGrpSpPr>
            <a:grpSpLocks/>
          </p:cNvGrpSpPr>
          <p:nvPr/>
        </p:nvGrpSpPr>
        <p:grpSpPr bwMode="auto">
          <a:xfrm>
            <a:off x="1924050" y="6110288"/>
            <a:ext cx="7219950" cy="366712"/>
            <a:chOff x="758" y="2976"/>
            <a:chExt cx="4548" cy="231"/>
          </a:xfrm>
        </p:grpSpPr>
        <p:sp>
          <p:nvSpPr>
            <p:cNvPr id="51208" name="Rectangle 8">
              <a:extLst>
                <a:ext uri="{FF2B5EF4-FFF2-40B4-BE49-F238E27FC236}">
                  <a16:creationId xmlns:a16="http://schemas.microsoft.com/office/drawing/2014/main" id="{5DCA3A7F-3CF8-264C-B04C-127CB6437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976"/>
              <a:ext cx="437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209" name="Text Box 9">
              <a:extLst>
                <a:ext uri="{FF2B5EF4-FFF2-40B4-BE49-F238E27FC236}">
                  <a16:creationId xmlns:a16="http://schemas.microsoft.com/office/drawing/2014/main" id="{53EFD5E9-4EDC-8B47-8510-1EF09E641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976"/>
              <a:ext cx="4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de-AT" altLang="x-none">
                  <a:solidFill>
                    <a:schemeClr val="tx2"/>
                  </a:solidFill>
                  <a:latin typeface="Arial" charset="0"/>
                </a:rPr>
                <a:t>Nanomaterials synthesis and applications: molecule based devices</a:t>
              </a:r>
              <a:endParaRPr lang="de-AT" altLang="x-none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F04AC07B-C528-2144-90DD-518EA3EDC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1600200"/>
            <a:ext cx="3201987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1026">
            <a:extLst>
              <a:ext uri="{FF2B5EF4-FFF2-40B4-BE49-F238E27FC236}">
                <a16:creationId xmlns:a16="http://schemas.microsoft.com/office/drawing/2014/main" id="{E0E0AE72-7607-AC40-A73B-3969D5F04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 b="1"/>
              <a:t>Recommended Literature</a:t>
            </a:r>
          </a:p>
        </p:txBody>
      </p:sp>
      <p:sp>
        <p:nvSpPr>
          <p:cNvPr id="58371" name="Rectangle 1027">
            <a:extLst>
              <a:ext uri="{FF2B5EF4-FFF2-40B4-BE49-F238E27FC236}">
                <a16:creationId xmlns:a16="http://schemas.microsoft.com/office/drawing/2014/main" id="{6C5245AF-4C19-FF4F-834A-6D3E780F5F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608513" cy="4525963"/>
          </a:xfrm>
        </p:spPr>
        <p:txBody>
          <a:bodyPr/>
          <a:lstStyle/>
          <a:p>
            <a:pPr marL="0" indent="14288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x-none" sz="2800" b="1" dirty="0"/>
              <a:t>Wo die Maschinen wachsen</a:t>
            </a:r>
            <a:br>
              <a:rPr lang="de-AT" altLang="x-none" sz="2800" b="1" dirty="0"/>
            </a:br>
            <a:r>
              <a:rPr lang="de-AT" altLang="x-none" sz="2800" dirty="0"/>
              <a:t>by Ille C. Gebeshuber</a:t>
            </a:r>
          </a:p>
          <a:p>
            <a:pPr marL="0" indent="14288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x-none" sz="2800" dirty="0"/>
              <a:t>(</a:t>
            </a:r>
            <a:r>
              <a:rPr lang="de-AT" altLang="x-none" sz="2800" dirty="0" err="1"/>
              <a:t>Ecowin</a:t>
            </a:r>
            <a:r>
              <a:rPr lang="de-AT" altLang="x-none" sz="2800" dirty="0"/>
              <a:t>, Wals bei Salzburg, 236 </a:t>
            </a:r>
            <a:r>
              <a:rPr lang="de-AT" altLang="x-none" sz="2800" dirty="0" err="1"/>
              <a:t>pages</a:t>
            </a:r>
            <a:r>
              <a:rPr lang="de-AT" altLang="x-none" sz="2800" dirty="0"/>
              <a:t> ) </a:t>
            </a:r>
          </a:p>
          <a:p>
            <a:pPr marL="0" indent="14288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x-none" sz="2800" dirty="0"/>
              <a:t>ISBN </a:t>
            </a:r>
            <a:r>
              <a:rPr lang="is-IS" sz="2800" dirty="0"/>
              <a:t>978-3711000903</a:t>
            </a:r>
            <a:r>
              <a:rPr lang="de-AT" altLang="x-none" sz="2800" dirty="0"/>
              <a:t>  </a:t>
            </a:r>
          </a:p>
          <a:p>
            <a:pPr marL="0" indent="14288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x-none" sz="2800" dirty="0"/>
              <a:t>EUR 24 @ </a:t>
            </a:r>
            <a:r>
              <a:rPr lang="de-AT" altLang="x-none" sz="2800" dirty="0" err="1"/>
              <a:t>amazon.de</a:t>
            </a:r>
            <a:endParaRPr lang="de-AT" altLang="x-none" sz="2800" dirty="0"/>
          </a:p>
          <a:p>
            <a:pPr marL="0" indent="14288" eaLnBrk="1" hangingPunct="1">
              <a:lnSpc>
                <a:spcPct val="90000"/>
              </a:lnSpc>
              <a:buFontTx/>
              <a:buNone/>
              <a:defRPr/>
            </a:pPr>
            <a:r>
              <a:rPr lang="de-AT" altLang="x-none" sz="2800" dirty="0" err="1">
                <a:highlight>
                  <a:srgbClr val="FFFF00"/>
                </a:highlight>
              </a:rPr>
              <a:t>Available</a:t>
            </a:r>
            <a:r>
              <a:rPr lang="de-AT" altLang="x-none" sz="2800" dirty="0">
                <a:highlight>
                  <a:srgbClr val="FFFF00"/>
                </a:highlight>
              </a:rPr>
              <a:t> @ TU Wien Library</a:t>
            </a:r>
          </a:p>
          <a:p>
            <a:pPr marL="0" indent="14288" eaLnBrk="1" hangingPunct="1">
              <a:lnSpc>
                <a:spcPct val="90000"/>
              </a:lnSpc>
              <a:buFontTx/>
              <a:buNone/>
              <a:defRPr/>
            </a:pPr>
            <a:endParaRPr lang="de-AT" altLang="x-none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581B1D4-53B3-DB47-8C15-8A4557F0A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 b="1"/>
              <a:t>Recommended websites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ABCBAA7-5221-D94E-8E4C-4202CCF7C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417638"/>
            <a:ext cx="8820150" cy="51133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AT" altLang="x-none" sz="2400" dirty="0" err="1"/>
              <a:t>Molecular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nanotechnology</a:t>
            </a:r>
            <a:r>
              <a:rPr lang="de-AT" altLang="x-none" sz="2400" dirty="0"/>
              <a:t>, </a:t>
            </a:r>
            <a:r>
              <a:rPr lang="de-AT" altLang="x-none" sz="2400" dirty="0" err="1"/>
              <a:t>many</a:t>
            </a:r>
            <a:r>
              <a:rPr lang="de-AT" altLang="x-none" sz="2400" dirty="0"/>
              <a:t> links:</a:t>
            </a:r>
          </a:p>
          <a:p>
            <a:pPr eaLnBrk="1" hangingPunct="1">
              <a:buFontTx/>
              <a:buNone/>
              <a:defRPr/>
            </a:pPr>
            <a:r>
              <a:rPr lang="de-AT" altLang="x-none" sz="2400" dirty="0">
                <a:hlinkClick r:id="rId3"/>
              </a:rPr>
              <a:t>http://www.zyvex.com/nano/</a:t>
            </a:r>
            <a:endParaRPr lang="de-AT" altLang="x-none" sz="2400" dirty="0"/>
          </a:p>
          <a:p>
            <a:pPr eaLnBrk="1" hangingPunct="1">
              <a:buFontTx/>
              <a:buNone/>
              <a:defRPr/>
            </a:pPr>
            <a:r>
              <a:rPr lang="de-AT" altLang="x-none" sz="2400" dirty="0">
                <a:hlinkClick r:id="rId4"/>
              </a:rPr>
              <a:t>http://www.foresight.org/</a:t>
            </a:r>
            <a:endParaRPr lang="de-AT" altLang="x-none" sz="2400" dirty="0"/>
          </a:p>
          <a:p>
            <a:pPr eaLnBrk="1" hangingPunct="1">
              <a:buFontTx/>
              <a:buNone/>
              <a:defRPr/>
            </a:pPr>
            <a:endParaRPr lang="de-AT" altLang="x-none" sz="1000" dirty="0"/>
          </a:p>
          <a:p>
            <a:pPr eaLnBrk="1" hangingPunct="1">
              <a:buFontTx/>
              <a:buNone/>
              <a:defRPr/>
            </a:pPr>
            <a:r>
              <a:rPr lang="de-AT" altLang="x-none" sz="2400" dirty="0" err="1"/>
              <a:t>NanoTrust</a:t>
            </a:r>
            <a:r>
              <a:rPr lang="de-AT" altLang="x-none" sz="2400" dirty="0"/>
              <a:t> (Austrian Academy </a:t>
            </a:r>
            <a:r>
              <a:rPr lang="de-AT" altLang="x-none" sz="2400" dirty="0" err="1"/>
              <a:t>of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Sciences</a:t>
            </a:r>
            <a:r>
              <a:rPr lang="de-AT" altLang="x-none" sz="2400" dirty="0"/>
              <a:t>):</a:t>
            </a:r>
          </a:p>
          <a:p>
            <a:pPr eaLnBrk="1" hangingPunct="1">
              <a:buFontTx/>
              <a:buNone/>
              <a:defRPr/>
            </a:pPr>
            <a:r>
              <a:rPr lang="de-AT" altLang="x-none" sz="2400" dirty="0">
                <a:hlinkClick r:id="rId5"/>
              </a:rPr>
              <a:t>https://www.oeaw.ac.at/ita/en/projects/nanotrust/overview/</a:t>
            </a:r>
            <a:r>
              <a:rPr lang="de-AT" altLang="x-none" sz="2400" dirty="0"/>
              <a:t> </a:t>
            </a:r>
          </a:p>
          <a:p>
            <a:pPr eaLnBrk="1" hangingPunct="1">
              <a:buFontTx/>
              <a:buNone/>
              <a:defRPr/>
            </a:pPr>
            <a:endParaRPr lang="de-AT" altLang="x-none" sz="1000" dirty="0"/>
          </a:p>
          <a:p>
            <a:pPr eaLnBrk="1" hangingPunct="1">
              <a:buFontTx/>
              <a:buNone/>
              <a:defRPr/>
            </a:pPr>
            <a:r>
              <a:rPr lang="de-AT" altLang="x-none" sz="2400" dirty="0"/>
              <a:t>IBM Research (USA):</a:t>
            </a:r>
          </a:p>
          <a:p>
            <a:pPr eaLnBrk="1" hangingPunct="1">
              <a:buFontTx/>
              <a:buNone/>
              <a:defRPr/>
            </a:pPr>
            <a:r>
              <a:rPr lang="de-AT" altLang="x-none" sz="2400" dirty="0">
                <a:hlinkClick r:id="rId6"/>
              </a:rPr>
              <a:t>http://www.research.ibm.com/pics/nanotech/projects.addl.shtml</a:t>
            </a:r>
            <a:r>
              <a:rPr lang="de-AT" altLang="x-none" sz="2400" dirty="0"/>
              <a:t> </a:t>
            </a:r>
            <a:endParaRPr lang="de-AT" altLang="x-none" sz="1000" dirty="0"/>
          </a:p>
          <a:p>
            <a:pPr eaLnBrk="1" hangingPunct="1">
              <a:buFontTx/>
              <a:buNone/>
              <a:defRPr/>
            </a:pPr>
            <a:endParaRPr lang="de-AT" altLang="x-none" sz="1000" dirty="0"/>
          </a:p>
          <a:p>
            <a:pPr eaLnBrk="1" hangingPunct="1">
              <a:buFontTx/>
              <a:buNone/>
              <a:defRPr/>
            </a:pPr>
            <a:r>
              <a:rPr lang="de-AT" altLang="x-none" sz="2400" dirty="0"/>
              <a:t>Richard P. </a:t>
            </a:r>
            <a:r>
              <a:rPr lang="de-AT" altLang="x-none" sz="2400" dirty="0" err="1"/>
              <a:t>Feynman´s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famous</a:t>
            </a:r>
            <a:r>
              <a:rPr lang="de-AT" altLang="x-none" sz="2400" dirty="0"/>
              <a:t> after </a:t>
            </a:r>
            <a:r>
              <a:rPr lang="de-AT" altLang="x-none" sz="2400" dirty="0" err="1"/>
              <a:t>dinner</a:t>
            </a:r>
            <a:r>
              <a:rPr lang="de-AT" altLang="x-none" sz="2400" dirty="0"/>
              <a:t> </a:t>
            </a:r>
            <a:r>
              <a:rPr lang="de-AT" altLang="x-none" sz="2400" dirty="0" err="1"/>
              <a:t>speech</a:t>
            </a:r>
            <a:r>
              <a:rPr lang="de-AT" altLang="x-none" sz="2400" dirty="0"/>
              <a:t>:</a:t>
            </a:r>
          </a:p>
          <a:p>
            <a:pPr eaLnBrk="1" hangingPunct="1">
              <a:buFontTx/>
              <a:buNone/>
              <a:defRPr/>
            </a:pPr>
            <a:r>
              <a:rPr lang="de-AT" altLang="x-none" sz="2400" dirty="0">
                <a:hlinkClick r:id="rId7"/>
              </a:rPr>
              <a:t>http://www.zyvex.com/nanotech/feynman.html</a:t>
            </a:r>
            <a:endParaRPr lang="de-AT" altLang="x-none" sz="2400" dirty="0"/>
          </a:p>
          <a:p>
            <a:pPr eaLnBrk="1" hangingPunct="1">
              <a:buFontTx/>
              <a:buNone/>
              <a:defRPr/>
            </a:pPr>
            <a:endParaRPr lang="de-AT" altLang="x-none" sz="2800" dirty="0"/>
          </a:p>
          <a:p>
            <a:pPr eaLnBrk="1" hangingPunct="1">
              <a:defRPr/>
            </a:pPr>
            <a:endParaRPr lang="de-AT" altLang="x-none" sz="2800" dirty="0"/>
          </a:p>
          <a:p>
            <a:pPr eaLnBrk="1" hangingPunct="1">
              <a:defRPr/>
            </a:pPr>
            <a:endParaRPr lang="de-AT" altLang="x-non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F571BD97-7AB0-3F45-8BB4-799527D6F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AT" altLang="x-none" sz="4000" b="1"/>
              <a:t>Introduction to Nanotechnology</a:t>
            </a:r>
          </a:p>
        </p:txBody>
      </p:sp>
      <p:grpSp>
        <p:nvGrpSpPr>
          <p:cNvPr id="29698" name="Group 1028">
            <a:extLst>
              <a:ext uri="{FF2B5EF4-FFF2-40B4-BE49-F238E27FC236}">
                <a16:creationId xmlns:a16="http://schemas.microsoft.com/office/drawing/2014/main" id="{531FEBDC-5AA6-234A-8C21-E83A8C2D9FB6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28677" name="Rectangle 1029">
              <a:extLst>
                <a:ext uri="{FF2B5EF4-FFF2-40B4-BE49-F238E27FC236}">
                  <a16:creationId xmlns:a16="http://schemas.microsoft.com/office/drawing/2014/main" id="{41BA0210-E43E-B949-B312-9DD1D79B4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78" name="Text Box 1030">
              <a:extLst>
                <a:ext uri="{FF2B5EF4-FFF2-40B4-BE49-F238E27FC236}">
                  <a16:creationId xmlns:a16="http://schemas.microsoft.com/office/drawing/2014/main" id="{795CF309-C112-7944-98FF-82EEFEB4E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>
            <a:extLst>
              <a:ext uri="{FF2B5EF4-FFF2-40B4-BE49-F238E27FC236}">
                <a16:creationId xmlns:a16="http://schemas.microsoft.com/office/drawing/2014/main" id="{F6036774-5A99-5F4F-B639-66F78E80B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 sz="4000"/>
              <a:t>Background and Definition of Nanotechnology</a:t>
            </a:r>
          </a:p>
        </p:txBody>
      </p:sp>
      <p:sp>
        <p:nvSpPr>
          <p:cNvPr id="30723" name="Rectangle 1027">
            <a:extLst>
              <a:ext uri="{FF2B5EF4-FFF2-40B4-BE49-F238E27FC236}">
                <a16:creationId xmlns:a16="http://schemas.microsoft.com/office/drawing/2014/main" id="{FC3FDEDC-9AD1-D84C-8CCB-F88B745AB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6213" indent="-176213" eaLnBrk="1" hangingPunct="1">
              <a:lnSpc>
                <a:spcPct val="90000"/>
              </a:lnSpc>
              <a:defRPr/>
            </a:pPr>
            <a:r>
              <a:rPr lang="de-AT" altLang="x-none" sz="2800" dirty="0"/>
              <a:t>1959 </a:t>
            </a:r>
            <a:r>
              <a:rPr lang="de-AT" altLang="x-none" sz="2800" b="1" dirty="0" err="1"/>
              <a:t>Feynman</a:t>
            </a:r>
            <a:r>
              <a:rPr lang="de-AT" altLang="x-none" sz="2800" dirty="0" err="1"/>
              <a:t>´s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famous</a:t>
            </a:r>
            <a:r>
              <a:rPr lang="de-AT" altLang="x-none" sz="2800" dirty="0"/>
              <a:t> after </a:t>
            </a:r>
            <a:r>
              <a:rPr lang="de-AT" altLang="x-none" sz="2800" dirty="0" err="1"/>
              <a:t>dinner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speech</a:t>
            </a:r>
            <a:r>
              <a:rPr lang="de-AT" altLang="x-none" sz="2800" dirty="0"/>
              <a:t>.</a:t>
            </a:r>
          </a:p>
          <a:p>
            <a:pPr marL="176213" indent="-176213" eaLnBrk="1" hangingPunct="1">
              <a:lnSpc>
                <a:spcPct val="90000"/>
              </a:lnSpc>
              <a:defRPr/>
            </a:pPr>
            <a:r>
              <a:rPr lang="de-AT" altLang="x-none" sz="2800" dirty="0"/>
              <a:t>Nanotechnology </a:t>
            </a:r>
            <a:r>
              <a:rPr lang="de-AT" altLang="x-none" sz="2800" dirty="0" err="1"/>
              <a:t>literally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means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any</a:t>
            </a:r>
            <a:r>
              <a:rPr lang="de-AT" altLang="x-none" sz="2800" dirty="0"/>
              <a:t> </a:t>
            </a:r>
            <a:r>
              <a:rPr lang="de-AT" altLang="x-none" sz="2800" b="1" dirty="0" err="1"/>
              <a:t>technology</a:t>
            </a:r>
            <a:r>
              <a:rPr lang="de-AT" altLang="x-none" sz="2800" b="1" dirty="0"/>
              <a:t> </a:t>
            </a:r>
            <a:r>
              <a:rPr lang="de-AT" altLang="x-none" sz="2800" b="1" dirty="0" err="1"/>
              <a:t>performed</a:t>
            </a:r>
            <a:r>
              <a:rPr lang="de-AT" altLang="x-none" sz="2800" b="1" dirty="0"/>
              <a:t> on a nanoscale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that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has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applications</a:t>
            </a:r>
            <a:r>
              <a:rPr lang="de-AT" altLang="x-none" sz="2800" dirty="0"/>
              <a:t> in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real </a:t>
            </a:r>
            <a:r>
              <a:rPr lang="de-AT" altLang="x-none" sz="2800" dirty="0" err="1"/>
              <a:t>world</a:t>
            </a:r>
            <a:r>
              <a:rPr lang="de-AT" altLang="x-none" sz="2800" dirty="0"/>
              <a:t>.</a:t>
            </a:r>
          </a:p>
          <a:p>
            <a:pPr marL="176213" indent="-176213" eaLnBrk="1" hangingPunct="1">
              <a:lnSpc>
                <a:spcPct val="90000"/>
              </a:lnSpc>
              <a:defRPr/>
            </a:pPr>
            <a:r>
              <a:rPr lang="en-US" altLang="x-none" sz="2800" dirty="0"/>
              <a:t>Nanotechnology encompasses the </a:t>
            </a:r>
            <a:r>
              <a:rPr lang="en-US" altLang="x-none" sz="2800" b="1" dirty="0"/>
              <a:t>production and application of physical, chemical, and biological systems</a:t>
            </a:r>
            <a:r>
              <a:rPr lang="en-US" altLang="x-none" sz="2800" dirty="0"/>
              <a:t> at scales ranging from individual atoms or molecules to submicron dimensions, as well as the integration of the resulting nanostructures into larger systems.</a:t>
            </a:r>
            <a:endParaRPr lang="de-AT" altLang="x-none" sz="2800" dirty="0"/>
          </a:p>
          <a:p>
            <a:pPr marL="176213" indent="-176213" eaLnBrk="1" hangingPunct="1">
              <a:lnSpc>
                <a:spcPct val="90000"/>
              </a:lnSpc>
              <a:defRPr/>
            </a:pPr>
            <a:r>
              <a:rPr lang="de-AT" altLang="x-none" sz="2800" dirty="0" err="1"/>
              <a:t>It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is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widely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felt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that</a:t>
            </a:r>
            <a:r>
              <a:rPr lang="de-AT" altLang="x-none" sz="2800" dirty="0"/>
              <a:t> </a:t>
            </a:r>
            <a:r>
              <a:rPr lang="de-AT" altLang="x-none" sz="2800" b="1" dirty="0" err="1"/>
              <a:t>nanotechnology</a:t>
            </a:r>
            <a:r>
              <a:rPr lang="de-AT" altLang="x-none" sz="2800" b="1" dirty="0"/>
              <a:t> will </a:t>
            </a:r>
            <a:r>
              <a:rPr lang="de-AT" altLang="x-none" sz="2800" b="1" dirty="0" err="1"/>
              <a:t>be</a:t>
            </a:r>
            <a:r>
              <a:rPr lang="de-AT" altLang="x-none" sz="2800" b="1" dirty="0"/>
              <a:t> </a:t>
            </a:r>
            <a:r>
              <a:rPr lang="de-AT" altLang="x-none" sz="2800" b="1" dirty="0" err="1"/>
              <a:t>the</a:t>
            </a:r>
            <a:r>
              <a:rPr lang="de-AT" altLang="x-none" sz="2800" b="1" dirty="0"/>
              <a:t> </a:t>
            </a:r>
            <a:r>
              <a:rPr lang="de-AT" altLang="x-none" sz="2800" b="1" dirty="0" err="1"/>
              <a:t>next</a:t>
            </a:r>
            <a:r>
              <a:rPr lang="de-AT" altLang="x-none" sz="2800" b="1" dirty="0"/>
              <a:t> </a:t>
            </a:r>
            <a:r>
              <a:rPr lang="de-AT" altLang="x-none" sz="2800" b="1" dirty="0" err="1"/>
              <a:t>industrial</a:t>
            </a:r>
            <a:r>
              <a:rPr lang="de-AT" altLang="x-none" sz="2800" b="1" dirty="0"/>
              <a:t> </a:t>
            </a:r>
            <a:r>
              <a:rPr lang="de-AT" altLang="x-none" sz="2800" b="1" dirty="0" err="1"/>
              <a:t>revolution</a:t>
            </a:r>
            <a:r>
              <a:rPr lang="de-AT" altLang="x-none" sz="2800" dirty="0"/>
              <a:t>.</a:t>
            </a:r>
          </a:p>
          <a:p>
            <a:pPr marL="176213" indent="-176213" eaLnBrk="1" hangingPunct="1">
              <a:lnSpc>
                <a:spcPct val="90000"/>
              </a:lnSpc>
              <a:defRPr/>
            </a:pPr>
            <a:endParaRPr lang="de-AT" altLang="x-none" sz="2800" dirty="0"/>
          </a:p>
        </p:txBody>
      </p:sp>
      <p:grpSp>
        <p:nvGrpSpPr>
          <p:cNvPr id="31747" name="Group 1028">
            <a:extLst>
              <a:ext uri="{FF2B5EF4-FFF2-40B4-BE49-F238E27FC236}">
                <a16:creationId xmlns:a16="http://schemas.microsoft.com/office/drawing/2014/main" id="{E2E404B9-114E-4D44-BCBC-DCCD1D4508E6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30725" name="Rectangle 1029">
              <a:extLst>
                <a:ext uri="{FF2B5EF4-FFF2-40B4-BE49-F238E27FC236}">
                  <a16:creationId xmlns:a16="http://schemas.microsoft.com/office/drawing/2014/main" id="{0C29339B-953A-024C-B706-C28090121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726" name="Text Box 1030">
              <a:extLst>
                <a:ext uri="{FF2B5EF4-FFF2-40B4-BE49-F238E27FC236}">
                  <a16:creationId xmlns:a16="http://schemas.microsoft.com/office/drawing/2014/main" id="{B11E2449-1038-5B44-A82A-848FEE38B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55686DE-EA33-AB4A-99A4-63B2C3912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/>
              <a:t>US Nanotechnology Intitiative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8A13D90-462A-CF42-AA45-920EF8E46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AT" altLang="x-none" sz="2800" dirty="0"/>
              <a:t>The US NTI was </a:t>
            </a:r>
            <a:r>
              <a:rPr lang="de-AT" altLang="x-none" sz="2800" dirty="0" err="1"/>
              <a:t>announced</a:t>
            </a:r>
            <a:r>
              <a:rPr lang="de-AT" altLang="x-none" sz="2800" dirty="0"/>
              <a:t> by </a:t>
            </a:r>
            <a:r>
              <a:rPr lang="de-AT" altLang="x-none" sz="2800" dirty="0" err="1"/>
              <a:t>president</a:t>
            </a:r>
            <a:r>
              <a:rPr lang="de-AT" altLang="x-none" sz="2800" dirty="0"/>
              <a:t> Clinton in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year</a:t>
            </a:r>
            <a:r>
              <a:rPr lang="de-AT" altLang="x-none" sz="2800" dirty="0"/>
              <a:t> 2000.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AT" altLang="x-none" sz="2800" dirty="0"/>
              <a:t>Budget </a:t>
            </a:r>
            <a:r>
              <a:rPr lang="de-AT" altLang="x-none" sz="2800" dirty="0" err="1"/>
              <a:t>for</a:t>
            </a:r>
            <a:r>
              <a:rPr lang="de-AT" altLang="x-none" sz="2800" dirty="0"/>
              <a:t> 2001: </a:t>
            </a:r>
            <a:r>
              <a:rPr lang="de-AT" altLang="x-none" sz="2800" b="1" dirty="0"/>
              <a:t>497 </a:t>
            </a:r>
            <a:r>
              <a:rPr lang="de-AT" altLang="x-none" sz="2800" b="1" dirty="0" err="1"/>
              <a:t>million</a:t>
            </a:r>
            <a:r>
              <a:rPr lang="de-AT" altLang="x-none" sz="2800" b="1" dirty="0"/>
              <a:t> US$.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800" dirty="0"/>
              <a:t>The objective of this initiative was to form a broad-based coalition in which academia, the private sector, and local, state, and federal governments would work together to push the envelope of nanoscience and </a:t>
            </a:r>
            <a:r>
              <a:rPr lang="en-US" altLang="x-none" sz="2800" dirty="0" err="1"/>
              <a:t>nanoengineering</a:t>
            </a:r>
            <a:r>
              <a:rPr lang="en-US" altLang="x-none" sz="2800" dirty="0"/>
              <a:t> to harvest nanotechnology’s potential social and economic benefits.</a:t>
            </a:r>
            <a:endParaRPr lang="de-AT" altLang="x-none" sz="2800" dirty="0"/>
          </a:p>
          <a:p>
            <a:pPr eaLnBrk="1" hangingPunct="1">
              <a:lnSpc>
                <a:spcPct val="90000"/>
              </a:lnSpc>
              <a:defRPr/>
            </a:pPr>
            <a:endParaRPr lang="de-AT" altLang="x-none" sz="28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AT" altLang="x-none" sz="2800" dirty="0"/>
          </a:p>
        </p:txBody>
      </p:sp>
      <p:grpSp>
        <p:nvGrpSpPr>
          <p:cNvPr id="33795" name="Group 4">
            <a:extLst>
              <a:ext uri="{FF2B5EF4-FFF2-40B4-BE49-F238E27FC236}">
                <a16:creationId xmlns:a16="http://schemas.microsoft.com/office/drawing/2014/main" id="{D06CA5A3-04A6-4741-99FE-FEBDCD410C70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32773" name="Rectangle 5">
              <a:extLst>
                <a:ext uri="{FF2B5EF4-FFF2-40B4-BE49-F238E27FC236}">
                  <a16:creationId xmlns:a16="http://schemas.microsoft.com/office/drawing/2014/main" id="{8288FC12-749D-324D-A1BB-A3817E983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774" name="Text Box 6">
              <a:extLst>
                <a:ext uri="{FF2B5EF4-FFF2-40B4-BE49-F238E27FC236}">
                  <a16:creationId xmlns:a16="http://schemas.microsoft.com/office/drawing/2014/main" id="{AD0C0696-EC5D-9A4F-8DB2-42C6B6331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A5DAF74-2800-024D-A601-54122D8B5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x-none" dirty="0"/>
              <a:t>US Nanotechnology Budget 2020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E3C912F-B562-EA4D-9AA5-480A6105C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240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AT" altLang="x-none" sz="2800" dirty="0"/>
              <a:t>The </a:t>
            </a:r>
            <a:r>
              <a:rPr lang="de-AT" altLang="x-none" sz="2800" dirty="0" err="1"/>
              <a:t>President’s</a:t>
            </a:r>
            <a:r>
              <a:rPr lang="de-AT" altLang="x-none" sz="2800" dirty="0"/>
              <a:t> 2020 Budget </a:t>
            </a:r>
            <a:r>
              <a:rPr lang="de-AT" altLang="x-none" sz="2800" dirty="0" err="1"/>
              <a:t>requests</a:t>
            </a:r>
            <a:r>
              <a:rPr lang="de-AT" altLang="x-none" sz="2800" dirty="0"/>
              <a:t> </a:t>
            </a:r>
            <a:r>
              <a:rPr lang="de-AT" altLang="x-none" sz="2800" b="1" dirty="0"/>
              <a:t>$1.4 </a:t>
            </a:r>
            <a:r>
              <a:rPr lang="de-AT" altLang="x-none" sz="2800" b="1" dirty="0" err="1"/>
              <a:t>billion</a:t>
            </a:r>
            <a:r>
              <a:rPr lang="de-AT" altLang="x-none" sz="2800" b="1" dirty="0"/>
              <a:t> </a:t>
            </a:r>
            <a:r>
              <a:rPr lang="de-AT" altLang="x-none" sz="2800" dirty="0" err="1"/>
              <a:t>for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NNI, </a:t>
            </a:r>
            <a:r>
              <a:rPr lang="de-AT" altLang="x-none" sz="2800" dirty="0" err="1"/>
              <a:t>with</a:t>
            </a:r>
            <a:r>
              <a:rPr lang="de-AT" altLang="x-none" sz="2800" dirty="0"/>
              <a:t> a </a:t>
            </a:r>
            <a:r>
              <a:rPr lang="de-AT" altLang="x-none" sz="2800" dirty="0" err="1"/>
              <a:t>cumulative</a:t>
            </a:r>
            <a:r>
              <a:rPr lang="de-AT" altLang="x-none" sz="2800" dirty="0"/>
              <a:t> total </a:t>
            </a:r>
            <a:r>
              <a:rPr lang="de-AT" altLang="x-none" sz="2800" dirty="0" err="1"/>
              <a:t>of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nearly</a:t>
            </a:r>
            <a:r>
              <a:rPr lang="de-AT" altLang="x-none" sz="2800" dirty="0"/>
              <a:t> $29 </a:t>
            </a:r>
            <a:r>
              <a:rPr lang="de-AT" altLang="x-none" sz="2800" dirty="0" err="1"/>
              <a:t>billion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since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inception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of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NNI in 2001 (</a:t>
            </a:r>
            <a:r>
              <a:rPr lang="de-AT" altLang="x-none" sz="2800" dirty="0" err="1"/>
              <a:t>including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2020 </a:t>
            </a:r>
            <a:r>
              <a:rPr lang="de-AT" altLang="x-none" sz="2800" dirty="0" err="1"/>
              <a:t>request</a:t>
            </a:r>
            <a:r>
              <a:rPr lang="de-AT" altLang="x-none" sz="2800" dirty="0"/>
              <a:t>), </a:t>
            </a:r>
            <a:r>
              <a:rPr lang="de-AT" altLang="x-none" sz="2800" dirty="0" err="1"/>
              <a:t>affirming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important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role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that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nanotechnology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continues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to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play</a:t>
            </a:r>
            <a:r>
              <a:rPr lang="de-AT" altLang="x-none" sz="2800" dirty="0"/>
              <a:t> in </a:t>
            </a:r>
            <a:r>
              <a:rPr lang="de-AT" altLang="x-none" sz="2800" dirty="0" err="1"/>
              <a:t>the</a:t>
            </a:r>
            <a:r>
              <a:rPr lang="de-AT" altLang="x-none" sz="2800" dirty="0"/>
              <a:t> </a:t>
            </a:r>
            <a:r>
              <a:rPr lang="de-AT" altLang="x-none" sz="2800" dirty="0" err="1"/>
              <a:t>Administration’s</a:t>
            </a:r>
            <a:r>
              <a:rPr lang="de-AT" altLang="x-none" sz="2800" dirty="0"/>
              <a:t> innovation </a:t>
            </a:r>
            <a:r>
              <a:rPr lang="de-AT" altLang="x-none" sz="2800" dirty="0" err="1"/>
              <a:t>agenda</a:t>
            </a:r>
            <a:r>
              <a:rPr lang="de-AT" altLang="x-none" sz="2800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AT" sz="2800" dirty="0"/>
              <a:t>The NNI </a:t>
            </a:r>
            <a:r>
              <a:rPr lang="de-AT" sz="2800" dirty="0" err="1"/>
              <a:t>investments</a:t>
            </a:r>
            <a:r>
              <a:rPr lang="de-AT" sz="2800" dirty="0"/>
              <a:t> in 2018 </a:t>
            </a:r>
            <a:r>
              <a:rPr lang="de-AT" sz="2800" dirty="0" err="1"/>
              <a:t>and</a:t>
            </a:r>
            <a:r>
              <a:rPr lang="de-AT" sz="2800" dirty="0"/>
              <a:t> 2019 </a:t>
            </a:r>
            <a:r>
              <a:rPr lang="de-AT" sz="2800" dirty="0" err="1"/>
              <a:t>and</a:t>
            </a:r>
            <a:r>
              <a:rPr lang="de-AT" sz="2800" dirty="0"/>
              <a:t> </a:t>
            </a:r>
            <a:r>
              <a:rPr lang="de-AT" sz="2800" dirty="0" err="1"/>
              <a:t>those</a:t>
            </a:r>
            <a:r>
              <a:rPr lang="de-AT" sz="2800" dirty="0"/>
              <a:t> </a:t>
            </a:r>
            <a:r>
              <a:rPr lang="de-AT" sz="2800" dirty="0" err="1"/>
              <a:t>proposed</a:t>
            </a:r>
            <a:r>
              <a:rPr lang="de-AT" sz="2800" dirty="0"/>
              <a:t> </a:t>
            </a:r>
            <a:r>
              <a:rPr lang="de-AT" sz="2800" dirty="0" err="1"/>
              <a:t>for</a:t>
            </a:r>
            <a:r>
              <a:rPr lang="de-AT" sz="2800" dirty="0"/>
              <a:t> 2020 </a:t>
            </a:r>
            <a:r>
              <a:rPr lang="de-AT" sz="2800" dirty="0" err="1"/>
              <a:t>reflect</a:t>
            </a:r>
            <a:r>
              <a:rPr lang="de-AT" sz="2800" dirty="0"/>
              <a:t> a </a:t>
            </a:r>
            <a:r>
              <a:rPr lang="de-AT" sz="2800" dirty="0" err="1"/>
              <a:t>sustained</a:t>
            </a:r>
            <a:r>
              <a:rPr lang="de-AT" sz="2800" dirty="0"/>
              <a:t> </a:t>
            </a:r>
            <a:r>
              <a:rPr lang="de-AT" sz="2800" b="1" dirty="0" err="1"/>
              <a:t>emphasis</a:t>
            </a:r>
            <a:r>
              <a:rPr lang="de-AT" sz="2800" b="1" dirty="0"/>
              <a:t> on </a:t>
            </a:r>
            <a:r>
              <a:rPr lang="de-AT" sz="2800" b="1" dirty="0" err="1"/>
              <a:t>broad</a:t>
            </a:r>
            <a:r>
              <a:rPr lang="de-AT" sz="2800" b="1" dirty="0"/>
              <a:t>, fundamental </a:t>
            </a:r>
            <a:r>
              <a:rPr lang="de-AT" sz="2800" b="1" dirty="0" err="1"/>
              <a:t>research</a:t>
            </a:r>
            <a:r>
              <a:rPr lang="de-AT" sz="2800" b="1" dirty="0"/>
              <a:t> in </a:t>
            </a:r>
            <a:r>
              <a:rPr lang="de-AT" sz="2800" b="1" dirty="0" err="1"/>
              <a:t>nanoscience</a:t>
            </a:r>
            <a:r>
              <a:rPr lang="de-AT" sz="2800" dirty="0"/>
              <a:t>.</a:t>
            </a:r>
            <a:endParaRPr lang="de-AT" altLang="x-none" sz="28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AT" altLang="x-none" sz="2800" dirty="0"/>
          </a:p>
        </p:txBody>
      </p:sp>
      <p:grpSp>
        <p:nvGrpSpPr>
          <p:cNvPr id="35843" name="Group 4">
            <a:extLst>
              <a:ext uri="{FF2B5EF4-FFF2-40B4-BE49-F238E27FC236}">
                <a16:creationId xmlns:a16="http://schemas.microsoft.com/office/drawing/2014/main" id="{56722A41-956C-7D48-BC96-5A5E5A6CDA9A}"/>
              </a:ext>
            </a:extLst>
          </p:cNvPr>
          <p:cNvGrpSpPr>
            <a:grpSpLocks/>
          </p:cNvGrpSpPr>
          <p:nvPr/>
        </p:nvGrpSpPr>
        <p:grpSpPr bwMode="auto">
          <a:xfrm>
            <a:off x="7766050" y="6491288"/>
            <a:ext cx="1377950" cy="366712"/>
            <a:chOff x="4892" y="4089"/>
            <a:chExt cx="868" cy="231"/>
          </a:xfrm>
        </p:grpSpPr>
        <p:sp>
          <p:nvSpPr>
            <p:cNvPr id="32773" name="Rectangle 5">
              <a:extLst>
                <a:ext uri="{FF2B5EF4-FFF2-40B4-BE49-F238E27FC236}">
                  <a16:creationId xmlns:a16="http://schemas.microsoft.com/office/drawing/2014/main" id="{D9E9BB46-4710-3B4E-BD97-C70DA9703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4110"/>
              <a:ext cx="839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774" name="Text Box 6">
              <a:extLst>
                <a:ext uri="{FF2B5EF4-FFF2-40B4-BE49-F238E27FC236}">
                  <a16:creationId xmlns:a16="http://schemas.microsoft.com/office/drawing/2014/main" id="{C0315D93-C36E-8344-865C-88E414EA1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408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de-AT" altLang="x-none">
                  <a:latin typeface="Arial" charset="0"/>
                </a:rPr>
                <a:t>Introduction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1528</Words>
  <Application>Microsoft Macintosh PowerPoint</Application>
  <PresentationFormat>Bildschirmpräsentation (4:3)</PresentationFormat>
  <Paragraphs>218</Paragraphs>
  <Slides>35</Slides>
  <Notes>35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8" baseType="lpstr">
      <vt:lpstr>Arial</vt:lpstr>
      <vt:lpstr>Symbol</vt:lpstr>
      <vt:lpstr>Standarddesign</vt:lpstr>
      <vt:lpstr>Introduction to Nanotechnology 134.152 Wednesday, 16:00ct, SEM134 (Freihaus, Sem.R. DB gelb 05 B) Lecturer: Associate Prof. DI Dr. techn. Ille C. Gebeshuber</vt:lpstr>
      <vt:lpstr>Recommended Literature</vt:lpstr>
      <vt:lpstr>Recommended Literature</vt:lpstr>
      <vt:lpstr>Recommended Literature</vt:lpstr>
      <vt:lpstr>Recommended websites</vt:lpstr>
      <vt:lpstr>Introduction to Nanotechnology</vt:lpstr>
      <vt:lpstr>Background and Definition of Nanotechnology</vt:lpstr>
      <vt:lpstr>US Nanotechnology Intitiative</vt:lpstr>
      <vt:lpstr>US Nanotechnology Budget 2020</vt:lpstr>
      <vt:lpstr>Austria Nanotechnology Budget</vt:lpstr>
      <vt:lpstr>Austria Nanotechnology Budget</vt:lpstr>
      <vt:lpstr>Delphi survey</vt:lpstr>
      <vt:lpstr>Cells - biological nanomachines </vt:lpstr>
      <vt:lpstr>PowerPoint-Präsentation</vt:lpstr>
      <vt:lpstr>Living cells</vt:lpstr>
      <vt:lpstr>DNA</vt:lpstr>
      <vt:lpstr>Ribosome</vt:lpstr>
      <vt:lpstr>Viruses</vt:lpstr>
      <vt:lpstr>Lessons from Nature</vt:lpstr>
      <vt:lpstr>Man-made nanotechnology</vt:lpstr>
      <vt:lpstr>Applications in different fields</vt:lpstr>
      <vt:lpstr>Applications in different fields</vt:lpstr>
      <vt:lpstr>Applications in different fields</vt:lpstr>
      <vt:lpstr>Applications in different fields</vt:lpstr>
      <vt:lpstr>Applications in different fields</vt:lpstr>
      <vt:lpstr>Applications in different fields</vt:lpstr>
      <vt:lpstr>Applications in different fields</vt:lpstr>
      <vt:lpstr>Applications in different fields</vt:lpstr>
      <vt:lpstr>Reliability Issues of MEMS/NEMS (1/3)</vt:lpstr>
      <vt:lpstr>Reliability Issues of MEMS/NEMS (2/3)</vt:lpstr>
      <vt:lpstr>Reliability Issues of MEMS/NEMS (3/3)</vt:lpstr>
      <vt:lpstr>End of the Introduction</vt:lpstr>
      <vt:lpstr>Nanostructures,  Micro-/Nanofabrication and  Micro-/Nanodevices</vt:lpstr>
      <vt:lpstr>Nanomaterials synthesis and applications: molecule based devices </vt:lpstr>
      <vt:lpstr>PowerPoint-Präsentation</vt:lpstr>
    </vt:vector>
  </TitlesOfParts>
  <Company>TU -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Nanotechnology Vorlesung mit Demonstrationen Mittwoch, 16:00ct, SEM134 (5.Stock gelb) Vortragende: Univ. Ass. DI Dr. techn. Ille Gebeshuber, IAP</dc:title>
  <dc:creator>Ille Gebeshuber</dc:creator>
  <cp:lastModifiedBy>Microsoft Office User</cp:lastModifiedBy>
  <cp:revision>141</cp:revision>
  <dcterms:created xsi:type="dcterms:W3CDTF">2004-10-05T12:25:50Z</dcterms:created>
  <dcterms:modified xsi:type="dcterms:W3CDTF">2019-10-09T13:00:31Z</dcterms:modified>
</cp:coreProperties>
</file>