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04" r:id="rId2"/>
    <p:sldId id="305" r:id="rId3"/>
    <p:sldId id="258" r:id="rId4"/>
    <p:sldId id="285" r:id="rId5"/>
    <p:sldId id="259" r:id="rId6"/>
    <p:sldId id="260" r:id="rId7"/>
    <p:sldId id="270" r:id="rId8"/>
    <p:sldId id="261" r:id="rId9"/>
    <p:sldId id="262" r:id="rId10"/>
    <p:sldId id="268" r:id="rId11"/>
    <p:sldId id="263" r:id="rId12"/>
    <p:sldId id="266" r:id="rId13"/>
    <p:sldId id="274" r:id="rId14"/>
    <p:sldId id="287" r:id="rId15"/>
    <p:sldId id="275" r:id="rId16"/>
    <p:sldId id="271" r:id="rId17"/>
    <p:sldId id="288" r:id="rId18"/>
    <p:sldId id="289" r:id="rId19"/>
    <p:sldId id="276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39" r:id="rId43"/>
    <p:sldId id="328" r:id="rId44"/>
    <p:sldId id="329" r:id="rId45"/>
    <p:sldId id="337" r:id="rId46"/>
    <p:sldId id="338" r:id="rId47"/>
    <p:sldId id="330" r:id="rId48"/>
    <p:sldId id="331" r:id="rId49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4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-402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9F8F1-0980-DB4D-85A0-66DD42EA2CB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81F0E-7831-AB4D-A5AC-C9E6F4E23C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26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FEF497-55C5-E048-80F5-EDEB0399D823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noProof="0"/>
              <a:t>Click to edit Master text styles</a:t>
            </a:r>
          </a:p>
          <a:p>
            <a:pPr lvl="1"/>
            <a:r>
              <a:rPr lang="de-AT" noProof="0"/>
              <a:t>Second level</a:t>
            </a:r>
          </a:p>
          <a:p>
            <a:pPr lvl="2"/>
            <a:r>
              <a:rPr lang="de-AT" noProof="0"/>
              <a:t>Third level</a:t>
            </a:r>
          </a:p>
          <a:p>
            <a:pPr lvl="3"/>
            <a:r>
              <a:rPr lang="de-AT" noProof="0"/>
              <a:t>Fourth level</a:t>
            </a:r>
          </a:p>
          <a:p>
            <a:pPr lvl="4"/>
            <a:r>
              <a:rPr lang="de-AT" noProof="0"/>
              <a:t>Fifth level</a:t>
            </a:r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F106B1-8862-7D4F-873B-45C5393839A3}" type="slidenum">
              <a:rPr lang="de-DE" altLang="x-none"/>
              <a:pPr/>
              <a:t>‹Nr.›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fld id="{1D732F9D-3B33-624F-82B1-0B1004A9381D}" type="slidenum">
              <a:rPr lang="en-US" altLang="en-US">
                <a:latin typeface="Arial" charset="0"/>
              </a:rPr>
              <a:pPr/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AT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x-none"/>
              <a:t>http://www.impressions.com.my/endau/erwest5.jpg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fld id="{62172A9B-7FEE-0B4C-B862-8EE88C3E9879}" type="slidenum">
              <a:rPr lang="de-DE" altLang="x-none"/>
              <a:pPr/>
              <a:t>7</a:t>
            </a:fld>
            <a:endParaRPr lang="de-DE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fld id="{16DA0DD6-54D5-0D40-A1C0-A1B48711B190}" type="slidenum">
              <a:rPr lang="en-US" altLang="en-US">
                <a:latin typeface="Arial" charset="0"/>
              </a:rPr>
              <a:pPr/>
              <a:t>33</a:t>
            </a:fld>
            <a:endParaRPr lang="en-US" altLang="en-US">
              <a:latin typeface="Arial" charset="0"/>
            </a:endParaRPr>
          </a:p>
        </p:txBody>
      </p:sp>
      <p:sp>
        <p:nvSpPr>
          <p:cNvPr id="59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fld id="{D67D0A8B-16FF-AD40-A96B-79E619A60B60}" type="slidenum">
              <a:rPr lang="en-US" altLang="en-US">
                <a:latin typeface="Arial" charset="0"/>
              </a:rPr>
              <a:pPr/>
              <a:t>35</a:t>
            </a:fld>
            <a:endParaRPr lang="en-US" altLang="en-US">
              <a:latin typeface="Arial" charset="0"/>
            </a:endParaRPr>
          </a:p>
        </p:txBody>
      </p:sp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fld id="{9B43DB34-A012-DF44-9E96-BB602C953AB0}" type="slidenum">
              <a:rPr lang="en-US" altLang="en-US">
                <a:latin typeface="Arial" charset="0"/>
              </a:rPr>
              <a:pPr/>
              <a:t>37</a:t>
            </a:fld>
            <a:endParaRPr lang="en-US" altLang="en-US">
              <a:latin typeface="Arial" charset="0"/>
            </a:endParaRPr>
          </a:p>
        </p:txBody>
      </p:sp>
      <p:sp>
        <p:nvSpPr>
          <p:cNvPr id="614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fld id="{8A33A198-FA37-4444-A9BE-34AD4E82C6A7}" type="slidenum">
              <a:rPr lang="en-US" altLang="en-US">
                <a:latin typeface="Arial" charset="0"/>
              </a:rPr>
              <a:pPr/>
              <a:t>38</a:t>
            </a:fld>
            <a:endParaRPr lang="en-US" altLang="en-US">
              <a:latin typeface="Arial" charset="0"/>
            </a:endParaRPr>
          </a:p>
        </p:txBody>
      </p:sp>
      <p:sp>
        <p:nvSpPr>
          <p:cNvPr id="624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D0491B-D8FA-F84F-8BCA-241A744B9370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E2567-418E-F54E-A053-4E5234766F33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7551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0E6FD-8D1D-3447-B94A-557E23779096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CE6A-8565-4547-9C11-F50E93B68044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4177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3384A-B6FE-754C-A430-64C11192A931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B3EEB-E24B-1C44-B1D1-FE2695A5ABFC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482003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6"/>
          <p:cNvSpPr txBox="1">
            <a:spLocks noChangeArrowheads="1"/>
          </p:cNvSpPr>
          <p:nvPr userDrawn="1"/>
        </p:nvSpPr>
        <p:spPr bwMode="auto">
          <a:xfrm>
            <a:off x="0" y="6489700"/>
            <a:ext cx="1458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solidFill>
                  <a:srgbClr val="7F7F7F"/>
                </a:solidFill>
              </a:rPr>
              <a:t>www.ille.com</a:t>
            </a:r>
          </a:p>
        </p:txBody>
      </p:sp>
    </p:spTree>
    <p:extLst>
      <p:ext uri="{BB962C8B-B14F-4D97-AF65-F5344CB8AC3E}">
        <p14:creationId xmlns:p14="http://schemas.microsoft.com/office/powerpoint/2010/main" val="72743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-76200" y="6629400"/>
            <a:ext cx="1905000" cy="3048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0F1ED-0778-4140-AE56-7BBB69AD2AA1}" type="slidenum">
              <a:rPr lang="de-AT" altLang="en-US"/>
              <a:pPr/>
              <a:t>‹Nr.›</a:t>
            </a:fld>
            <a:endParaRPr lang="de-AT" altLang="en-US"/>
          </a:p>
        </p:txBody>
      </p:sp>
    </p:spTree>
    <p:extLst>
      <p:ext uri="{BB962C8B-B14F-4D97-AF65-F5344CB8AC3E}">
        <p14:creationId xmlns:p14="http://schemas.microsoft.com/office/powerpoint/2010/main" val="332515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-76200" y="6629400"/>
            <a:ext cx="1905000" cy="3048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www.ille.com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F671F-D2C3-C149-ABD6-A7CF9C6236CF}" type="slidenum">
              <a:rPr lang="en-US" altLang="en-US"/>
              <a:pPr/>
              <a:t>‹Nr.›</a:t>
            </a:fld>
            <a:r>
              <a:rPr lang="en-US" altLang="en-US"/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val="841727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-76200" y="6629400"/>
            <a:ext cx="1905000" cy="3048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www.ille.com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EE6FB-3A21-2C40-B55F-0E610A38E191}" type="slidenum">
              <a:rPr lang="en-US" altLang="en-US"/>
              <a:pPr/>
              <a:t>‹Nr.›</a:t>
            </a:fld>
            <a:r>
              <a:rPr lang="en-US" altLang="en-US"/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val="1433847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-76200" y="6629400"/>
            <a:ext cx="1905000" cy="3048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www.ille.com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017FA-EB29-2441-95A1-BA2EA5F078EF}" type="slidenum">
              <a:rPr lang="en-US" altLang="en-US"/>
              <a:pPr/>
              <a:t>‹Nr.›</a:t>
            </a:fld>
            <a:r>
              <a:rPr lang="en-US" altLang="en-US"/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val="175985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51FA3A-97AB-C548-BE84-CBC1982F6215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57F4F-D642-574B-9691-1D362095C100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56472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AF331B-FD31-8945-9C75-B05133331362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93354-D29F-F149-96AF-2B1A02873E4A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58567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C317BA-337E-E542-B787-57D714B096FF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AC3ED-EB40-4043-B868-9685A7DF7A0C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3422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FF932A-6400-C642-A1F3-C1B46FF82B67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5CF8B-7A87-8A45-9D12-F4EFFF9A6601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2238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D6A2D1-9A43-694B-B85A-C16517C02B29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79A5F-45CC-AC41-B7AF-A12D659A598D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00649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E779C-DC63-4D47-9C7F-02BC439CA7E2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AA31E-EEAE-C641-9652-06E5E69396B4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41282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05AB7C-592D-3A47-B1CF-AEEE59C01A86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1EDA0-175A-684F-98DB-A9C0F7FAE7D7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02250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A877EC-C1FF-9D45-B721-97D9D4E7051B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12EB2-DEA9-7646-A08C-25D6F78C353A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84505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x-none"/>
              <a:t>Click to edit Master title style</a:t>
            </a:r>
            <a:endParaRPr lang="de-DE" altLang="x-non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x-none"/>
              <a:t>Click to edit Master text styles</a:t>
            </a:r>
          </a:p>
          <a:p>
            <a:pPr lvl="1"/>
            <a:r>
              <a:rPr lang="de-AT" altLang="x-none"/>
              <a:t>Second level</a:t>
            </a:r>
          </a:p>
          <a:p>
            <a:pPr lvl="2"/>
            <a:r>
              <a:rPr lang="de-AT" altLang="x-none"/>
              <a:t>Third level</a:t>
            </a:r>
          </a:p>
          <a:p>
            <a:pPr lvl="3"/>
            <a:r>
              <a:rPr lang="de-AT" altLang="x-none"/>
              <a:t>Fourth level</a:t>
            </a:r>
          </a:p>
          <a:p>
            <a:pPr lvl="4"/>
            <a:r>
              <a:rPr lang="de-AT" altLang="x-none"/>
              <a:t>Fifth level</a:t>
            </a:r>
            <a:endParaRPr lang="de-DE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2188A89-AE2E-D549-8343-389A16771435}" type="datetimeFigureOut">
              <a:rPr lang="de-DE" altLang="x-none"/>
              <a:pPr/>
              <a:t>04.12.19</a:t>
            </a:fld>
            <a:endParaRPr lang="de-DE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508D63B-634E-5442-88BD-6CA4BCD82441}" type="slidenum">
              <a:rPr lang="de-DE" altLang="x-none"/>
              <a:pPr/>
              <a:t>‹Nr.›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/Users/ille/Dropbox/Ille_Lehre/TU/NT_Vorlesungen/NT_2019/NT_7_2019_Biomimetics/Selaginella.MOV" TargetMode="External"/><Relationship Id="rId1" Type="http://schemas.microsoft.com/office/2007/relationships/media" Target="file:////Users/ille/Dropbox/Ille_Lehre/TU/NT_Vorlesungen/NT_2019/NT_7_2019_Biomimetics/Selaginella.MOV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file:////Users/ille/Dropbox/Ille_Lehre/TU/NT_Vorlesungen/NT_2019/NT_7_2019_Biomimetics/P1020577.MOV" TargetMode="External"/><Relationship Id="rId7" Type="http://schemas.openxmlformats.org/officeDocument/2006/relationships/image" Target="../media/image70.jpeg"/><Relationship Id="rId2" Type="http://schemas.openxmlformats.org/officeDocument/2006/relationships/video" Target="file:////Users/ille/Dropbox/Ille_Lehre/TU/NT_Vorlesungen/NT_2019/NT_7_2019_Biomimetics/P1020572.MOV" TargetMode="External"/><Relationship Id="rId1" Type="http://schemas.microsoft.com/office/2007/relationships/media" Target="file:////Users/ille/Dropbox/Ille_Lehre/TU/NT_Vorlesungen/NT_2019/NT_7_2019_Biomimetics/P1020572.MOV" TargetMode="External"/><Relationship Id="rId6" Type="http://schemas.openxmlformats.org/officeDocument/2006/relationships/image" Target="../media/image69.jpeg"/><Relationship Id="rId5" Type="http://schemas.openxmlformats.org/officeDocument/2006/relationships/slideLayout" Target="../slideLayouts/slideLayout2.xml"/><Relationship Id="rId4" Type="http://schemas.openxmlformats.org/officeDocument/2006/relationships/video" Target="file:////Users/ille/Dropbox/Ille_Lehre/TU/NT_Vorlesungen/NT_2019/NT_7_2019_Biomimetics/P1020577.MOV" TargetMode="External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gebeshuber@iap.tuwien.ac.at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graupapage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5194300"/>
            <a:ext cx="1916112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4"/>
          <p:cNvSpPr txBox="1">
            <a:spLocks noChangeArrowheads="1"/>
          </p:cNvSpPr>
          <p:nvPr/>
        </p:nvSpPr>
        <p:spPr bwMode="auto">
          <a:xfrm>
            <a:off x="736600" y="1974850"/>
            <a:ext cx="7696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just">
              <a:spcBef>
                <a:spcPct val="20000"/>
              </a:spcBef>
              <a:spcAft>
                <a:spcPts val="1200"/>
              </a:spcAft>
            </a:pPr>
            <a:r>
              <a:rPr lang="ja-JP" altLang="en-US" sz="2800">
                <a:latin typeface="Arial" charset="0"/>
              </a:rPr>
              <a:t>“</a:t>
            </a:r>
            <a:r>
              <a:rPr lang="en-US" altLang="ja-JP" sz="2800">
                <a:latin typeface="Arial" charset="0"/>
              </a:rPr>
              <a:t>Producing each of its creations ... nature intermingled the </a:t>
            </a:r>
            <a:r>
              <a:rPr lang="en-US" altLang="ja-JP" sz="2800" b="1">
                <a:latin typeface="Arial" charset="0"/>
              </a:rPr>
              <a:t>harmony of beauty and</a:t>
            </a:r>
            <a:r>
              <a:rPr lang="en-US" altLang="ja-JP" sz="2800">
                <a:latin typeface="Arial" charset="0"/>
              </a:rPr>
              <a:t> the harmony of </a:t>
            </a:r>
            <a:r>
              <a:rPr lang="en-US" altLang="ja-JP" sz="2800" b="1">
                <a:latin typeface="Arial" charset="0"/>
              </a:rPr>
              <a:t>expediency</a:t>
            </a:r>
            <a:r>
              <a:rPr lang="en-US" altLang="ja-JP" sz="2800">
                <a:latin typeface="Arial" charset="0"/>
              </a:rPr>
              <a:t> and shaped it into the unique form which is perfect from the point of view of an engineer.</a:t>
            </a:r>
            <a:r>
              <a:rPr lang="ja-JP" altLang="en-US" sz="2800">
                <a:latin typeface="Arial" charset="0"/>
              </a:rPr>
              <a:t>”</a:t>
            </a:r>
            <a:endParaRPr lang="en-US" altLang="ja-JP" sz="2800"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2800">
                <a:latin typeface="Arial Bold" charset="0"/>
              </a:rPr>
              <a:t>											M. Tupolev</a:t>
            </a:r>
          </a:p>
        </p:txBody>
      </p:sp>
      <p:pic>
        <p:nvPicPr>
          <p:cNvPr id="7171" name="Picture 5" descr="724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6" b="-14926"/>
          <a:stretch>
            <a:fillRect/>
          </a:stretch>
        </p:blipFill>
        <p:spPr bwMode="auto">
          <a:xfrm>
            <a:off x="4846638" y="5259388"/>
            <a:ext cx="2262187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01613"/>
            <a:ext cx="16668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image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01613"/>
            <a:ext cx="2636837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 descr="images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201613"/>
            <a:ext cx="22828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robin_on_a_branch_png___by_alzstock-d5r97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3941763"/>
            <a:ext cx="2743201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 descr="069-blue_morpho_rhetenor_helen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2513" y="4859338"/>
            <a:ext cx="2376487" cy="1658937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Things to wear in the jungle</a:t>
            </a:r>
          </a:p>
        </p:txBody>
      </p:sp>
      <p:pic>
        <p:nvPicPr>
          <p:cNvPr id="16386" name="Picture 5" descr="Screen shot 2010-02-17 at 4.42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981075"/>
            <a:ext cx="48926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On big expedition</a:t>
            </a:r>
          </a:p>
        </p:txBody>
      </p:sp>
      <p:pic>
        <p:nvPicPr>
          <p:cNvPr id="17410" name="Picture 3" descr="EcoKids CtHun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022475"/>
            <a:ext cx="4089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Gruppnfoto_Bukit_Fras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022475"/>
            <a:ext cx="46180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Rotan</a:t>
            </a:r>
          </a:p>
        </p:txBody>
      </p:sp>
      <p:pic>
        <p:nvPicPr>
          <p:cNvPr id="18434" name="Picture 3" descr="Rattanfruc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266825"/>
            <a:ext cx="32575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Rattan_Illeh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6825"/>
            <a:ext cx="44370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http://www.vega-direct.at/IMAGE_POOL/wga/0810/rattanarm_wga_0810_ue01a_2.jpg</a:t>
            </a:r>
          </a:p>
        </p:txBody>
      </p:sp>
      <p:pic>
        <p:nvPicPr>
          <p:cNvPr id="18437" name="Picture 7" descr="rattanarm_wga_0810_ue01a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71963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 descr="Screen shot 2010-02-17 at 5.10.5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19638"/>
            <a:ext cx="301625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749675"/>
            <a:ext cx="388778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b="1" dirty="0">
                <a:ea typeface="+mj-ea"/>
              </a:rPr>
              <a:t>Tropical </a:t>
            </a:r>
            <a:r>
              <a:rPr lang="de-DE" b="1" dirty="0" err="1">
                <a:ea typeface="+mj-ea"/>
              </a:rPr>
              <a:t>Fruits</a:t>
            </a:r>
            <a:br>
              <a:rPr lang="de-DE" b="1" dirty="0">
                <a:ea typeface="+mj-ea"/>
              </a:rPr>
            </a:br>
            <a:endParaRPr lang="de-DE" b="1" dirty="0">
              <a:ea typeface="+mj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58788" y="6527800"/>
            <a:ext cx="9602788" cy="330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 sz="1500"/>
              <a:t>http://www.stockfood.de/bilder-fotos/Verschiedene%20tropische%20Früchte%20und%20Gewürze-245009.jpg</a:t>
            </a:r>
          </a:p>
        </p:txBody>
      </p:sp>
      <p:pic>
        <p:nvPicPr>
          <p:cNvPr id="19460" name="Picture 4" descr="Verschiedene tropische Früchte und Gewürze-245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871538"/>
            <a:ext cx="4665663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811213" y="6238875"/>
            <a:ext cx="8332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http://www.hot-screensaver.com/wp-myimages/malaysia-durian.jpg</a:t>
            </a:r>
          </a:p>
        </p:txBody>
      </p:sp>
      <p:pic>
        <p:nvPicPr>
          <p:cNvPr id="19462" name="Picture 6" descr="malaysia-duri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871538"/>
            <a:ext cx="3836988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3349625" y="5689600"/>
            <a:ext cx="5794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en-US" altLang="x-none"/>
              <a:t>http://2.bp.blogspot.com/_olhzL-oEec4/SWd8dwM9NJI/AAAAAAAAAIk/COE3ZwrRsAU/s400/mangosteen.jpg</a:t>
            </a:r>
            <a:endParaRPr lang="de-DE" altLang="x-non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Edible bird nests</a:t>
            </a:r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http://www.purenessbirdnest.com.sg/images/cavehousebirdnest.jpg</a:t>
            </a:r>
          </a:p>
        </p:txBody>
      </p:sp>
      <p:pic>
        <p:nvPicPr>
          <p:cNvPr id="20483" name="Picture 5" descr="cavehousebirdn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4159250"/>
            <a:ext cx="47307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bambuslei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417638"/>
            <a:ext cx="387032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15888" y="6126163"/>
            <a:ext cx="9028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http://daviegan.files.wordpress.com/2009/07/swiftletdg.jpg</a:t>
            </a:r>
          </a:p>
        </p:txBody>
      </p:sp>
      <p:pic>
        <p:nvPicPr>
          <p:cNvPr id="20486" name="Picture 8" descr="swiftletd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8655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Blue Fern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x-none"/>
              <a:t>farne</a:t>
            </a:r>
          </a:p>
        </p:txBody>
      </p:sp>
      <p:pic>
        <p:nvPicPr>
          <p:cNvPr id="4" name="Selaginella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1610833"/>
            <a:ext cx="31654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Selaginella_Foozi_Screensho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r="3362"/>
          <a:stretch>
            <a:fillRect/>
          </a:stretch>
        </p:blipFill>
        <p:spPr bwMode="auto">
          <a:xfrm>
            <a:off x="104775" y="1600200"/>
            <a:ext cx="55880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19063" y="6475413"/>
            <a:ext cx="2109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x-none" sz="1600"/>
              <a:t>© Foozi Saad, Malaysia</a:t>
            </a:r>
          </a:p>
        </p:txBody>
      </p:sp>
      <p:pic>
        <p:nvPicPr>
          <p:cNvPr id="21510" name="Picture 7" descr="P100071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4156075"/>
            <a:ext cx="316547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b="1" dirty="0">
                <a:ea typeface="+mj-ea"/>
              </a:rPr>
              <a:t>Animals </a:t>
            </a:r>
            <a:r>
              <a:rPr lang="de-DE" b="1" dirty="0" err="1">
                <a:ea typeface="+mj-ea"/>
              </a:rPr>
              <a:t>and</a:t>
            </a:r>
            <a:r>
              <a:rPr lang="de-DE" b="1" dirty="0">
                <a:ea typeface="+mj-ea"/>
              </a:rPr>
              <a:t> </a:t>
            </a:r>
            <a:r>
              <a:rPr lang="de-DE" b="1" dirty="0" err="1">
                <a:ea typeface="+mj-ea"/>
              </a:rPr>
              <a:t>Plants</a:t>
            </a:r>
            <a:r>
              <a:rPr lang="de-DE" b="1" dirty="0">
                <a:ea typeface="+mj-ea"/>
              </a:rPr>
              <a:t> in </a:t>
            </a:r>
            <a:r>
              <a:rPr lang="de-DE" b="1" dirty="0" err="1">
                <a:ea typeface="+mj-ea"/>
              </a:rPr>
              <a:t>the</a:t>
            </a:r>
            <a:r>
              <a:rPr lang="de-DE" b="1" dirty="0">
                <a:ea typeface="+mj-ea"/>
              </a:rPr>
              <a:t> </a:t>
            </a:r>
            <a:r>
              <a:rPr lang="de-DE" b="1" dirty="0" err="1">
                <a:ea typeface="+mj-ea"/>
              </a:rPr>
              <a:t>Rainforest</a:t>
            </a:r>
            <a:endParaRPr lang="de-DE" b="1" dirty="0">
              <a:ea typeface="+mj-ea"/>
            </a:endParaRPr>
          </a:p>
        </p:txBody>
      </p:sp>
      <p:pic>
        <p:nvPicPr>
          <p:cNvPr id="22530" name="Picture 3" descr="vog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2954338"/>
            <a:ext cx="235426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983038" y="6180138"/>
            <a:ext cx="5160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http://www.MIR.com.my/VThian</a:t>
            </a:r>
          </a:p>
        </p:txBody>
      </p:sp>
      <p:pic>
        <p:nvPicPr>
          <p:cNvPr id="22532" name="Picture 5" descr="Sumatran_ti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788" y="3514725"/>
            <a:ext cx="184626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schlafende_pflanz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3787775"/>
            <a:ext cx="29416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1651000" y="6488113"/>
            <a:ext cx="749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http://bioweb.uwlax.edu/bio203/s2009/houk_step/wallaces-flying-frog.jpg</a:t>
            </a:r>
          </a:p>
        </p:txBody>
      </p:sp>
      <p:pic>
        <p:nvPicPr>
          <p:cNvPr id="22535" name="Picture 8" descr="wallaces-flying-fro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2470150"/>
            <a:ext cx="12890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Screen shot 2010-02-17 at 4.52.0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1263650"/>
            <a:ext cx="128905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Screen shot 2010-02-17 at 4.53.2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49338"/>
            <a:ext cx="1820862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 descr="Screen shot 2010-02-17 at 4.54.2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4551363"/>
            <a:ext cx="2354263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3" descr="Jenny_Vogi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049338"/>
            <a:ext cx="2354263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4" descr="Screen shot 2010-02-17 at 5.01.51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1049338"/>
            <a:ext cx="15748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3870325"/>
            <a:ext cx="22066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-215900" y="6367463"/>
            <a:ext cx="93599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en-US" altLang="x-none" sz="1400"/>
              <a:t>http://1.bp.blogspot.com/_yzw2AzY2du4/So_p9xUoUDI/AAAAAAAADV0/XqxLiF4T13M/s400/Rajah-Brookes-Birdwing-(Fem.jpg</a:t>
            </a:r>
            <a:endParaRPr lang="de-DE" altLang="x-none" sz="1400"/>
          </a:p>
        </p:txBody>
      </p:sp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1651000" y="6550025"/>
            <a:ext cx="749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en-US" altLang="x-none" sz="1400"/>
              <a:t>http://eatk0okies.files.wordpress.com/2008/03/rambutan.jpg</a:t>
            </a:r>
            <a:endParaRPr lang="de-DE" altLang="x-none" sz="1400"/>
          </a:p>
        </p:txBody>
      </p:sp>
      <p:pic>
        <p:nvPicPr>
          <p:cNvPr id="2355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966788"/>
            <a:ext cx="39147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0" y="59563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en-US" altLang="x-none" sz="1400"/>
              <a:t>http://1.bp.blogspot.com/_lFELKwm4ZV8/Sjh4GChSJII/AAAAAAAAC1s/my5-o3oHDuo/s400/DSCF7115+Rajah+Brooke+Birdwing.jpg</a:t>
            </a:r>
            <a:endParaRPr lang="de-DE" altLang="x-none" sz="1400"/>
          </a:p>
        </p:txBody>
      </p:sp>
      <p:pic>
        <p:nvPicPr>
          <p:cNvPr id="2355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966788"/>
            <a:ext cx="3484562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608388"/>
            <a:ext cx="22669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0" y="55276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en-US" altLang="x-none" sz="1400"/>
              <a:t>http://www.cringel.com/files/images/adia-2007-08-04-DSC-2814-hornbill-in-bird-park-malaysia-kuala-lumpur-cringel.com.jpg</a:t>
            </a:r>
            <a:endParaRPr lang="de-DE" altLang="x-none" sz="1400"/>
          </a:p>
        </p:txBody>
      </p:sp>
      <p:pic>
        <p:nvPicPr>
          <p:cNvPr id="23561" name="Picture 12" descr="Geck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3632200"/>
            <a:ext cx="33782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b="1" dirty="0"/>
              <a:t>Animals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Plants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Rainforest</a:t>
            </a:r>
            <a:endParaRPr lang="de-DE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Leeches</a:t>
            </a:r>
          </a:p>
        </p:txBody>
      </p:sp>
      <p:pic>
        <p:nvPicPr>
          <p:cNvPr id="24578" name="Picture 3" descr="lee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058863"/>
            <a:ext cx="333851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Cali-vit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4057650"/>
            <a:ext cx="105886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177800" y="6488113"/>
            <a:ext cx="670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x-none"/>
              <a:t>http://www.bitkisel.gen.tr/katalog_resimleri/Cali-vita.jpg</a:t>
            </a:r>
          </a:p>
        </p:txBody>
      </p:sp>
      <p:pic>
        <p:nvPicPr>
          <p:cNvPr id="9" name="P1020572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1058863"/>
            <a:ext cx="358298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1020577.MO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3857625"/>
            <a:ext cx="358298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Spiders</a:t>
            </a:r>
          </a:p>
        </p:txBody>
      </p:sp>
      <p:pic>
        <p:nvPicPr>
          <p:cNvPr id="25602" name="Picture 3" descr="Spin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417638"/>
            <a:ext cx="7253287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268788"/>
            <a:ext cx="9144000" cy="2536825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1000"/>
              </a:spcAft>
              <a:buFont typeface="Arial"/>
              <a:buNone/>
              <a:defRPr/>
            </a:pPr>
            <a:r>
              <a:rPr lang="en-US" altLang="en-US" sz="2400" dirty="0"/>
              <a:t>Ille C. Gebeshuber</a:t>
            </a:r>
            <a:endParaRPr lang="en-US" altLang="en-US" sz="2400" baseline="300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altLang="en-US" sz="1800" baseline="300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altLang="en-US" sz="1800" baseline="300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en-US" sz="1800" dirty="0"/>
              <a:t>Aramis Technologies, Malaysia (2009-2015)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en-US" sz="1800" dirty="0"/>
              <a:t>Universiti Kebangsaan Malaysia (2009-2015)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en-US" sz="1800" dirty="0"/>
              <a:t>Vienna University of Technology, Austria (from 1999)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altLang="en-US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en-US" sz="1800" dirty="0">
                <a:hlinkClick r:id="rId3"/>
              </a:rPr>
              <a:t>gebeshuber@iap.tuwien.ac.at</a:t>
            </a:r>
            <a:r>
              <a:rPr lang="en-US" altLang="en-US" sz="1800" dirty="0"/>
              <a:t> </a:t>
            </a:r>
            <a:endParaRPr lang="en-US" altLang="en-US" sz="1800" dirty="0">
              <a:solidFill>
                <a:srgbClr val="7575D1"/>
              </a:solidFill>
            </a:endParaRPr>
          </a:p>
        </p:txBody>
      </p:sp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271463"/>
            <a:ext cx="9683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 descr="logo-ac2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6000" b="31952"/>
          <a:stretch>
            <a:fillRect/>
          </a:stretch>
        </p:blipFill>
        <p:spPr bwMode="auto">
          <a:xfrm>
            <a:off x="3338513" y="280988"/>
            <a:ext cx="189706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0663"/>
            <a:ext cx="30654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 descr="new aramis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280988"/>
            <a:ext cx="25336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log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471988"/>
            <a:ext cx="13017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 descr="Bild 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471988"/>
            <a:ext cx="14351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103316"/>
              </p:ext>
            </p:extLst>
          </p:nvPr>
        </p:nvGraphicFramePr>
        <p:xfrm>
          <a:off x="0" y="2027238"/>
          <a:ext cx="9144000" cy="18288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Arial" charset="0"/>
                        </a:rPr>
                        <a:t> Biomimetics – Learning from living nature for better engineering and sustainable economic approaches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457200" y="3589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ヒラギノ角ゴ Pro W3" charset="-128"/>
              </a:rPr>
            </a:br>
            <a:endParaRPr kumimoji="0" lang="de-D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ヒラギノ角ゴ Pro W3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93663" y="2990850"/>
            <a:ext cx="88868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GB" altLang="x-none" sz="3600" i="1">
                <a:latin typeface="Times New Roman" charset="0"/>
              </a:rPr>
              <a:t>We can</a:t>
            </a:r>
            <a:r>
              <a:rPr lang="en-GB" altLang="de-DE" sz="3600" i="1">
                <a:latin typeface="Times New Roman" charset="0"/>
              </a:rPr>
              <a:t>’</a:t>
            </a:r>
            <a:r>
              <a:rPr lang="en-GB" altLang="x-none" sz="3600" i="1">
                <a:latin typeface="Times New Roman" charset="0"/>
              </a:rPr>
              <a:t>t solve problems by using the same kind of thinking we used when we created them</a:t>
            </a:r>
            <a:r>
              <a:rPr lang="en-GB" altLang="x-none" sz="3600">
                <a:latin typeface="Times New Roman" charset="0"/>
              </a:rPr>
              <a:t>.</a:t>
            </a:r>
            <a:endParaRPr lang="en-US" altLang="x-none" sz="3600">
              <a:latin typeface="Times New Roman" charset="0"/>
            </a:endParaRPr>
          </a:p>
          <a:p>
            <a:pPr>
              <a:spcAft>
                <a:spcPts val="600"/>
              </a:spcAft>
            </a:pPr>
            <a:endParaRPr lang="en-GB" altLang="x-none" sz="3600">
              <a:latin typeface="Times New Roman" charset="0"/>
            </a:endParaRPr>
          </a:p>
          <a:p>
            <a:pPr>
              <a:spcAft>
                <a:spcPts val="600"/>
              </a:spcAft>
            </a:pPr>
            <a:r>
              <a:rPr lang="en-GB" altLang="x-none" sz="3600">
                <a:latin typeface="Times New Roman" charset="0"/>
              </a:rPr>
              <a:t>												Albert Einstein</a:t>
            </a:r>
            <a:endParaRPr lang="en-US" altLang="x-none" sz="3600">
              <a:latin typeface="Times New Roman" charset="0"/>
            </a:endParaRPr>
          </a:p>
        </p:txBody>
      </p:sp>
      <p:pic>
        <p:nvPicPr>
          <p:cNvPr id="266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11138"/>
            <a:ext cx="262255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/>
              <a:t>Motivation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685800" y="987425"/>
            <a:ext cx="7772400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GB" sz="2800" dirty="0">
                <a:ea typeface="+mn-ea"/>
              </a:rPr>
              <a:t>Our view of the </a:t>
            </a:r>
            <a:r>
              <a:rPr lang="en-GB" sz="2800" b="1" dirty="0">
                <a:ea typeface="+mn-ea"/>
              </a:rPr>
              <a:t>environment</a:t>
            </a:r>
            <a:r>
              <a:rPr lang="en-GB" sz="2800" dirty="0">
                <a:ea typeface="+mn-ea"/>
              </a:rPr>
              <a:t> has changed from regarding it as a constant that provides resources and acts as a sink for waste towards a more complex view, where the environment is seen as a variable that </a:t>
            </a:r>
            <a:r>
              <a:rPr lang="en-GB" sz="2800" b="1" dirty="0">
                <a:ea typeface="+mn-ea"/>
              </a:rPr>
              <a:t>can be influenced by our activities </a:t>
            </a:r>
            <a:r>
              <a:rPr lang="en-GB" sz="2800" dirty="0">
                <a:ea typeface="+mn-ea"/>
              </a:rPr>
              <a:t>and </a:t>
            </a:r>
            <a:r>
              <a:rPr lang="en-GB" sz="2800" b="1" dirty="0">
                <a:ea typeface="+mn-ea"/>
              </a:rPr>
              <a:t>on which we are utterly dependent</a:t>
            </a:r>
            <a:r>
              <a:rPr lang="en-GB" sz="2800" dirty="0">
                <a:ea typeface="+mn-ea"/>
              </a:rPr>
              <a:t>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GB" sz="2800" b="1" dirty="0">
                <a:ea typeface="+mn-ea"/>
              </a:rPr>
              <a:t>Problems</a:t>
            </a:r>
            <a:r>
              <a:rPr lang="en-GB" sz="2800" dirty="0">
                <a:ea typeface="+mn-ea"/>
              </a:rPr>
              <a:t>: industrialization, species extinction, potential collapse of the marine ecosystem, global challenges, planetary boundaries, etc.</a:t>
            </a:r>
            <a:endParaRPr lang="en-GB" altLang="en-US" sz="2800" dirty="0"/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-107950" y="5965825"/>
            <a:ext cx="92519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300">
                <a:latin typeface="Arial" charset="0"/>
              </a:rPr>
              <a:t>Barnosky A.D. </a:t>
            </a:r>
            <a:r>
              <a:rPr lang="en-US" altLang="en-US" sz="1300" i="1">
                <a:latin typeface="Arial" charset="0"/>
              </a:rPr>
              <a:t>et al. </a:t>
            </a:r>
            <a:r>
              <a:rPr lang="en-US" altLang="en-US" sz="1300">
                <a:latin typeface="Arial" charset="0"/>
              </a:rPr>
              <a:t>(2012) </a:t>
            </a:r>
            <a:r>
              <a:rPr lang="en-US" altLang="en-US" sz="1300" b="1">
                <a:latin typeface="Arial" charset="0"/>
              </a:rPr>
              <a:t>Approaching a state shift in Earth</a:t>
            </a:r>
            <a:r>
              <a:rPr lang="en-US" altLang="en-GB" sz="1300" b="1">
                <a:latin typeface="Arial" charset="0"/>
              </a:rPr>
              <a:t>’</a:t>
            </a:r>
            <a:r>
              <a:rPr lang="en-US" altLang="en-US" sz="1300" b="1">
                <a:latin typeface="Arial" charset="0"/>
              </a:rPr>
              <a:t>s biosphere</a:t>
            </a:r>
            <a:r>
              <a:rPr lang="en-US" altLang="en-US" sz="1300">
                <a:latin typeface="Arial" charset="0"/>
              </a:rPr>
              <a:t>. Nature 486, 52-58.</a:t>
            </a:r>
            <a:br>
              <a:rPr lang="en-US" altLang="en-US" sz="1300">
                <a:latin typeface="Arial" charset="0"/>
              </a:rPr>
            </a:br>
            <a:r>
              <a:rPr lang="en-US" altLang="en-US" sz="1300">
                <a:latin typeface="Arial" charset="0"/>
              </a:rPr>
              <a:t>Barnosky A.D. </a:t>
            </a:r>
            <a:r>
              <a:rPr lang="en-US" altLang="en-US" sz="1300" i="1">
                <a:latin typeface="Arial" charset="0"/>
              </a:rPr>
              <a:t>et al.</a:t>
            </a:r>
            <a:r>
              <a:rPr lang="en-US" altLang="en-US" sz="1300">
                <a:latin typeface="Arial" charset="0"/>
              </a:rPr>
              <a:t> (2011) </a:t>
            </a:r>
            <a:r>
              <a:rPr lang="en-US" altLang="en-US" sz="1300" b="1">
                <a:latin typeface="Arial" charset="0"/>
              </a:rPr>
              <a:t>Has the Earth</a:t>
            </a:r>
            <a:r>
              <a:rPr lang="en-US" altLang="en-GB" sz="1300" b="1">
                <a:latin typeface="Arial" charset="0"/>
              </a:rPr>
              <a:t>’</a:t>
            </a:r>
            <a:r>
              <a:rPr lang="en-US" altLang="en-US" sz="1300" b="1">
                <a:latin typeface="Arial" charset="0"/>
              </a:rPr>
              <a:t>s sixth mass extinction already arrived? </a:t>
            </a:r>
            <a:r>
              <a:rPr lang="en-US" altLang="en-US" sz="1300">
                <a:latin typeface="Arial" charset="0"/>
              </a:rPr>
              <a:t>Nature 471, 51-57.</a:t>
            </a:r>
          </a:p>
          <a:p>
            <a:r>
              <a:rPr lang="en-GB" altLang="x-none" sz="1300">
                <a:latin typeface="Arial" charset="0"/>
              </a:rPr>
              <a:t>Rockström J. </a:t>
            </a:r>
            <a:r>
              <a:rPr lang="en-US" altLang="en-US" sz="1300" i="1">
                <a:latin typeface="Arial" charset="0"/>
              </a:rPr>
              <a:t>et al.</a:t>
            </a:r>
            <a:r>
              <a:rPr lang="en-GB" altLang="x-none" sz="1300">
                <a:latin typeface="Arial" charset="0"/>
              </a:rPr>
              <a:t> (2009) </a:t>
            </a:r>
            <a:r>
              <a:rPr lang="en-GB" altLang="x-none" sz="1300" b="1">
                <a:latin typeface="Arial" charset="0"/>
              </a:rPr>
              <a:t>A safe operating space for humanity. </a:t>
            </a:r>
            <a:r>
              <a:rPr lang="en-GB" altLang="x-none" sz="1300">
                <a:latin typeface="Arial" charset="0"/>
              </a:rPr>
              <a:t>Nature 461, 472-475.</a:t>
            </a:r>
            <a:endParaRPr lang="en-US" altLang="x-none" sz="1300">
              <a:latin typeface="Arial" charset="0"/>
            </a:endParaRPr>
          </a:p>
          <a:p>
            <a:r>
              <a:rPr lang="en-US" altLang="en-US" sz="1300">
                <a:latin typeface="Arial" charset="0"/>
              </a:rPr>
              <a:t>Steffen W. </a:t>
            </a:r>
            <a:r>
              <a:rPr lang="en-US" altLang="en-US" sz="1300" i="1">
                <a:latin typeface="Arial" charset="0"/>
              </a:rPr>
              <a:t>et al.</a:t>
            </a:r>
            <a:r>
              <a:rPr lang="en-US" altLang="en-US" sz="1300">
                <a:latin typeface="Arial" charset="0"/>
              </a:rPr>
              <a:t> </a:t>
            </a:r>
            <a:r>
              <a:rPr lang="en-US" altLang="en-US" sz="1300">
                <a:latin typeface="Arial" charset="0"/>
                <a:sym typeface="Wingdings" charset="2"/>
              </a:rPr>
              <a:t>(2015)</a:t>
            </a:r>
            <a:r>
              <a:rPr lang="en-US" altLang="en-US" sz="1300">
                <a:latin typeface="Arial" charset="0"/>
              </a:rPr>
              <a:t> </a:t>
            </a:r>
            <a:r>
              <a:rPr lang="en-US" altLang="en-US" sz="1300" b="1">
                <a:latin typeface="Arial" charset="0"/>
              </a:rPr>
              <a:t>Planetary boundaries: Guiding human development on a changing planet. </a:t>
            </a:r>
            <a:r>
              <a:rPr lang="en-US" altLang="en-US" sz="1300">
                <a:latin typeface="Arial" charset="0"/>
              </a:rPr>
              <a:t>Science 347, 6223.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/>
              <a:t>Value-based Science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685800" y="1312863"/>
            <a:ext cx="7772400" cy="4114800"/>
          </a:xfrm>
        </p:spPr>
        <p:txBody>
          <a:bodyPr/>
          <a:lstStyle/>
          <a:p>
            <a:r>
              <a:rPr lang="en-GB" altLang="en-US" sz="2800"/>
              <a:t>Responsibility</a:t>
            </a:r>
          </a:p>
          <a:p>
            <a:r>
              <a:rPr lang="en-GB" altLang="en-US" sz="2800"/>
              <a:t>Global Ethics</a:t>
            </a:r>
          </a:p>
          <a:p>
            <a:r>
              <a:rPr lang="en-GB" altLang="en-US" sz="2800"/>
              <a:t>Sustainability</a:t>
            </a:r>
          </a:p>
          <a:p>
            <a:endParaRPr lang="en-GB" altLang="en-US" sz="2800"/>
          </a:p>
          <a:p>
            <a:r>
              <a:rPr lang="en-GB" altLang="en-US" sz="2800"/>
              <a:t>Biomimeticians are already highly interdisciplinary, bridging science, technology and business – good start!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49488" y="6334125"/>
            <a:ext cx="689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x-none" sz="1400" b="1">
                <a:latin typeface="Arial" charset="0"/>
              </a:rPr>
              <a:t>Gebeshuber I.C. (2016) </a:t>
            </a:r>
            <a:r>
              <a:rPr lang="en-US" altLang="x-none" sz="1400" i="1">
                <a:latin typeface="Arial" charset="0"/>
              </a:rPr>
              <a:t>Value based science: What we can learn from micro- and nanotribology.</a:t>
            </a:r>
            <a:r>
              <a:rPr lang="en-US" altLang="x-none" sz="1400">
                <a:latin typeface="Arial" charset="0"/>
              </a:rPr>
              <a:t> Tribology - Materials, Surfaces and Interfaces 10(1), 10-18.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/>
              <a:t>Innovision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685800" y="1406525"/>
            <a:ext cx="7772400" cy="4114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GB" altLang="en-US" sz="2800" dirty="0"/>
              <a:t>** Not just faster, smaller, cheaper. **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GB" altLang="en-US" sz="28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GB" altLang="en-US" sz="2800" dirty="0"/>
              <a:t>The path from innovation to </a:t>
            </a:r>
            <a:r>
              <a:rPr lang="en-GB" altLang="en-US" sz="2800" dirty="0" err="1"/>
              <a:t>innovision</a:t>
            </a:r>
            <a:r>
              <a:rPr lang="en-GB" altLang="en-US" sz="2800" dirty="0"/>
              <a:t> is characterized by a new framework of thinking that is the prerequisite for the provision of solutions.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GB" altLang="en-US" sz="2800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GB" altLang="en-US" sz="2800" dirty="0"/>
              <a:t>This new framework of thinking is based on lessons from living nature. </a:t>
            </a: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2249488" y="6334125"/>
            <a:ext cx="689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400" b="1">
                <a:latin typeface="Arial" charset="0"/>
              </a:rPr>
              <a:t>Gebeshuber I.C. (2016) </a:t>
            </a:r>
            <a:r>
              <a:rPr lang="en-US" altLang="en-US" sz="1400" i="1">
                <a:latin typeface="Arial" charset="0"/>
              </a:rPr>
              <a:t>Ecotribology: Development, Prospects, and Challenges. </a:t>
            </a:r>
            <a:r>
              <a:rPr lang="en-US" altLang="en-US" sz="1400">
                <a:latin typeface="Arial" charset="0"/>
              </a:rPr>
              <a:t>In: Eco-Tribology - Research Developments, (Ed. J. Paulo Davim), Springer, 1-39.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229600" cy="1143000"/>
          </a:xfrm>
        </p:spPr>
        <p:txBody>
          <a:bodyPr/>
          <a:lstStyle/>
          <a:p>
            <a:r>
              <a:rPr lang="en-US" altLang="en-US" b="1"/>
              <a:t>Construction – man-made</a:t>
            </a:r>
          </a:p>
        </p:txBody>
      </p:sp>
      <p:pic>
        <p:nvPicPr>
          <p:cNvPr id="30722" name="Picture 3" descr="iphone-4-2jlx-4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r="-21324"/>
          <a:stretch>
            <a:fillRect/>
          </a:stretch>
        </p:blipFill>
        <p:spPr bwMode="auto">
          <a:xfrm>
            <a:off x="36513" y="1628775"/>
            <a:ext cx="320675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Haus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87825"/>
            <a:ext cx="31130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3678698-man-39-s-winter-kleidung-auf-weissem-hintergr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417638"/>
            <a:ext cx="37909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aut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971675"/>
            <a:ext cx="232251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4240213"/>
            <a:ext cx="408622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/>
              <a:t>Construction – natural</a:t>
            </a:r>
          </a:p>
        </p:txBody>
      </p:sp>
      <p:pic>
        <p:nvPicPr>
          <p:cNvPr id="31747" name="Picture 3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57325"/>
            <a:ext cx="3065462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TH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417638"/>
            <a:ext cx="233045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image--Julius_Kramer_singvogel_sumpfgebiet_webervogel_weide_schilf_pendulinus_feuchtgebiet_meise_remiz_beutelmei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3244850"/>
            <a:ext cx="22098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63525" y="549275"/>
            <a:ext cx="7200900" cy="1143000"/>
          </a:xfrm>
          <a:effectLst>
            <a:outerShdw blurRad="50800" dist="38100" dir="2700000" algn="tl" rotWithShape="0">
              <a:srgbClr val="000000">
                <a:alpha val="89999"/>
              </a:srgbClr>
            </a:outerShdw>
          </a:effectLst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de-AT" b="1" dirty="0">
                <a:solidFill>
                  <a:schemeClr val="bg1"/>
                </a:solidFill>
                <a:ea typeface="+mj-ea"/>
              </a:rPr>
              <a:t>Biomimetics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29"/>
          <p:cNvSpPr txBox="1">
            <a:spLocks noChangeArrowheads="1"/>
          </p:cNvSpPr>
          <p:nvPr/>
        </p:nvSpPr>
        <p:spPr bwMode="auto">
          <a:xfrm>
            <a:off x="457200" y="2228850"/>
            <a:ext cx="8229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ctr"/>
            <a:r>
              <a:rPr lang="de-DE" altLang="en-US" sz="2800" i="1"/>
              <a:t>Biomimetics is the Abstraction </a:t>
            </a:r>
          </a:p>
          <a:p>
            <a:pPr algn="ctr"/>
            <a:r>
              <a:rPr lang="de-DE" altLang="en-US" sz="2800" i="1"/>
              <a:t>of Good Design from Nature.</a:t>
            </a:r>
          </a:p>
          <a:p>
            <a:endParaRPr lang="de-DE" altLang="en-US" sz="2800"/>
          </a:p>
          <a:p>
            <a:r>
              <a:rPr lang="de-DE" altLang="en-US" sz="2800"/>
              <a:t>Center for Biomimetics, UK</a:t>
            </a:r>
          </a:p>
        </p:txBody>
      </p:sp>
      <p:sp>
        <p:nvSpPr>
          <p:cNvPr id="20483" name="Rectangle 2"/>
          <p:cNvSpPr>
            <a:spLocks/>
          </p:cNvSpPr>
          <p:nvPr/>
        </p:nvSpPr>
        <p:spPr bwMode="auto">
          <a:xfrm>
            <a:off x="0" y="0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atin typeface="+mj-lt"/>
                <a:ea typeface="ＭＳ Ｐゴシック" charset="0"/>
                <a:cs typeface="Arial" charset="0"/>
              </a:rPr>
              <a:t>Biomimetics</a:t>
            </a:r>
          </a:p>
        </p:txBody>
      </p:sp>
      <p:pic>
        <p:nvPicPr>
          <p:cNvPr id="33795" name="Picture 1" descr="85411579126763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530600"/>
            <a:ext cx="3479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 descr="Historie_Klettverschluss_k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4557713"/>
            <a:ext cx="21875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 descr="klet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1275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mob4265_12776386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00050"/>
            <a:ext cx="246221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4902200"/>
            <a:ext cx="10175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7" descr="200-x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308600"/>
            <a:ext cx="1714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4" descr="images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4735513"/>
            <a:ext cx="18224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Congugation_40X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0"/>
            <a:ext cx="459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46175" y="-28575"/>
            <a:ext cx="412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b="1" dirty="0">
                <a:latin typeface="+mn-lt"/>
                <a:ea typeface="ＭＳ Ｐゴシック" charset="0"/>
                <a:cs typeface="ＭＳ Ｐゴシック" charset="0"/>
              </a:rPr>
              <a:t>E</a:t>
            </a:r>
            <a:r>
              <a:rPr lang="de-AT" b="1" dirty="0">
                <a:latin typeface="+mn-lt"/>
                <a:ea typeface="ＭＳ Ｐゴシック" charset="0"/>
                <a:cs typeface="ＭＳ Ｐゴシック" charset="0"/>
              </a:rPr>
              <a:t>NGINEERING                 </a:t>
            </a:r>
            <a:r>
              <a:rPr lang="de-AT" sz="2400" b="1" dirty="0">
                <a:latin typeface="+mn-lt"/>
                <a:ea typeface="ＭＳ Ｐゴシック" charset="0"/>
                <a:cs typeface="ＭＳ Ｐゴシック" charset="0"/>
              </a:rPr>
              <a:t>N</a:t>
            </a:r>
            <a:r>
              <a:rPr lang="de-AT" b="1" dirty="0">
                <a:latin typeface="+mn-lt"/>
                <a:ea typeface="ＭＳ Ｐゴシック" charset="0"/>
                <a:cs typeface="ＭＳ Ｐゴシック" charset="0"/>
              </a:rPr>
              <a:t>ATURE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28988" y="5373688"/>
            <a:ext cx="1695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latin typeface="+mn-lt"/>
                <a:ea typeface="ＭＳ Ｐゴシック" charset="0"/>
                <a:cs typeface="ＭＳ Ｐゴシック" charset="0"/>
              </a:rPr>
              <a:t>Basic research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latin typeface="+mn-lt"/>
                <a:ea typeface="ＭＳ Ｐゴシック" charset="0"/>
                <a:cs typeface="ＭＳ Ｐゴシック" charset="0"/>
              </a:rPr>
              <a:t>(concepts)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73225" y="1484313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latin typeface="+mn-lt"/>
                <a:ea typeface="ＭＳ Ｐゴシック" charset="0"/>
                <a:cs typeface="ＭＳ Ｐゴシック" charset="0"/>
              </a:rPr>
              <a:t>Specific </a:t>
            </a:r>
            <a:br>
              <a:rPr lang="de-AT">
                <a:latin typeface="+mn-lt"/>
                <a:ea typeface="ＭＳ Ｐゴシック" charset="0"/>
                <a:cs typeface="ＭＳ Ｐゴシック" charset="0"/>
              </a:rPr>
            </a:br>
            <a:r>
              <a:rPr lang="de-AT">
                <a:latin typeface="+mn-lt"/>
                <a:ea typeface="ＭＳ Ｐゴシック" charset="0"/>
                <a:cs typeface="ＭＳ Ｐゴシック" charset="0"/>
              </a:rPr>
              <a:t>problem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01750" y="404813"/>
            <a:ext cx="3806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Challenges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                   Solutions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136650" y="3076575"/>
            <a:ext cx="1670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Apply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findings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in </a:t>
            </a: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search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of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solutions</a:t>
            </a:r>
            <a:endParaRPr lang="de-AT" dirty="0">
              <a:latin typeface="+mn-lt"/>
              <a:ea typeface="ＭＳ Ｐゴシック" charset="0"/>
              <a:cs typeface="ＭＳ Ｐゴシック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(e.g. </a:t>
            </a: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winglets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003300" y="5229225"/>
            <a:ext cx="14541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Develop</a:t>
            </a:r>
            <a:endParaRPr lang="de-AT" dirty="0">
              <a:latin typeface="+mn-lt"/>
              <a:ea typeface="ＭＳ Ｐゴシック" charset="0"/>
              <a:cs typeface="ＭＳ Ｐゴシック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applications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(e.g. </a:t>
            </a: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self</a:t>
            </a:r>
            <a:endParaRPr lang="de-AT" dirty="0">
              <a:latin typeface="+mn-lt"/>
              <a:ea typeface="ＭＳ Ｐゴシック" charset="0"/>
              <a:cs typeface="ＭＳ Ｐゴシック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cleaning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latin typeface="+mn-lt"/>
                <a:ea typeface="ＭＳ Ｐゴシック" charset="0"/>
                <a:cs typeface="ＭＳ Ｐゴシック" charset="0"/>
              </a:rPr>
              <a:t>surface</a:t>
            </a:r>
            <a:r>
              <a:rPr lang="de-AT" dirty="0">
                <a:latin typeface="+mn-lt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400425" y="1773238"/>
            <a:ext cx="145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latin typeface="+mn-lt"/>
                <a:ea typeface="ＭＳ Ｐゴシック" charset="0"/>
                <a:cs typeface="ＭＳ Ｐゴシック" charset="0"/>
              </a:rPr>
              <a:t>Analoguous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latin typeface="+mn-lt"/>
                <a:ea typeface="ＭＳ Ｐゴシック" charset="0"/>
                <a:cs typeface="ＭＳ Ｐゴシック" charset="0"/>
              </a:rPr>
              <a:t>problem </a:t>
            </a:r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2681288" y="1844675"/>
            <a:ext cx="719137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 flipH="1">
            <a:off x="2681288" y="2420938"/>
            <a:ext cx="64770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 flipH="1">
            <a:off x="2392363" y="5734050"/>
            <a:ext cx="9366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1889125" y="1052513"/>
            <a:ext cx="2727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b="1">
                <a:latin typeface="+mn-lt"/>
                <a:ea typeface="ＭＳ Ｐゴシック" charset="0"/>
                <a:cs typeface="ＭＳ Ｐゴシック" charset="0"/>
              </a:rPr>
              <a:t>B</a:t>
            </a:r>
            <a:r>
              <a:rPr lang="de-AT" sz="1400" b="1">
                <a:latin typeface="+mn-lt"/>
                <a:ea typeface="ＭＳ Ｐゴシック" charset="0"/>
                <a:cs typeface="ＭＳ Ｐゴシック" charset="0"/>
              </a:rPr>
              <a:t>IOMIMETICS</a:t>
            </a:r>
            <a:r>
              <a:rPr lang="de-AT" b="1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AT" sz="1400" b="1">
                <a:latin typeface="+mn-lt"/>
                <a:ea typeface="ＭＳ Ｐゴシック" charset="0"/>
                <a:cs typeface="ＭＳ Ｐゴシック" charset="0"/>
              </a:rPr>
              <a:t>BY</a:t>
            </a:r>
            <a:r>
              <a:rPr lang="de-AT" b="1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AT" sz="1400" b="1">
                <a:latin typeface="+mn-lt"/>
                <a:ea typeface="ＭＳ Ｐゴシック" charset="0"/>
                <a:cs typeface="ＭＳ Ｐゴシック" charset="0"/>
              </a:rPr>
              <a:t>ANALOGY: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1600200" y="4797425"/>
            <a:ext cx="282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b="1">
                <a:latin typeface="+mn-lt"/>
                <a:ea typeface="ＭＳ Ｐゴシック" charset="0"/>
                <a:cs typeface="ＭＳ Ｐゴシック" charset="0"/>
              </a:rPr>
              <a:t>B</a:t>
            </a:r>
            <a:r>
              <a:rPr lang="de-AT" sz="1400" b="1">
                <a:latin typeface="+mn-lt"/>
                <a:ea typeface="ＭＳ Ｐゴシック" charset="0"/>
                <a:cs typeface="ＭＳ Ｐゴシック" charset="0"/>
              </a:rPr>
              <a:t>IOMIMETICS</a:t>
            </a:r>
            <a:r>
              <a:rPr lang="de-AT" b="1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AT" sz="1400" b="1">
                <a:latin typeface="+mn-lt"/>
                <a:ea typeface="ＭＳ Ｐゴシック" charset="0"/>
                <a:cs typeface="ＭＳ Ｐゴシック" charset="0"/>
              </a:rPr>
              <a:t>BY</a:t>
            </a:r>
            <a:r>
              <a:rPr lang="de-AT" b="1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AT" sz="1400" b="1">
                <a:latin typeface="+mn-lt"/>
                <a:ea typeface="ＭＳ Ｐゴシック" charset="0"/>
                <a:cs typeface="ＭＳ Ｐゴシック" charset="0"/>
              </a:rPr>
              <a:t>INDUCTION:</a:t>
            </a:r>
          </a:p>
        </p:txBody>
      </p:sp>
      <p:sp>
        <p:nvSpPr>
          <p:cNvPr id="34830" name="Rectangle 17"/>
          <p:cNvSpPr>
            <a:spLocks noChangeArrowheads="1"/>
          </p:cNvSpPr>
          <p:nvPr/>
        </p:nvSpPr>
        <p:spPr bwMode="auto">
          <a:xfrm>
            <a:off x="6378575" y="5495925"/>
            <a:ext cx="27654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400" b="1">
                <a:latin typeface="Arial" charset="0"/>
              </a:rPr>
              <a:t>Gebeshuber I.C. and Drack M. </a:t>
            </a:r>
            <a:r>
              <a:rPr lang="en-US" altLang="en-US" sz="1400">
                <a:latin typeface="Arial" charset="0"/>
              </a:rPr>
              <a:t>(2008) </a:t>
            </a:r>
            <a:r>
              <a:rPr lang="en-US" altLang="en-US" sz="1400" i="1">
                <a:latin typeface="Arial" charset="0"/>
              </a:rPr>
              <a:t>An attempt to reveal synergies between biology and mechanical engineering.</a:t>
            </a:r>
            <a:r>
              <a:rPr lang="en-US" altLang="en-US" sz="1400">
                <a:latin typeface="Arial" charset="0"/>
              </a:rPr>
              <a:t> Proc. IMechE Part C: J. Mech. Eng. Sci. 222(7), 1281-1287.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73100" y="25987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altLang="en-US" sz="4000" b="1"/>
              <a:t>Materials</a:t>
            </a:r>
            <a:br>
              <a:rPr lang="en-GB" altLang="en-US" sz="4000" b="1"/>
            </a:br>
            <a:br>
              <a:rPr lang="en-GB" altLang="en-US" sz="4000" b="1"/>
            </a:br>
            <a:r>
              <a:rPr lang="en-GB" altLang="x-none" sz="2200"/>
              <a:t>Phytomining – mining with plants – as </a:t>
            </a:r>
            <a:br>
              <a:rPr lang="en-GB" altLang="x-none" sz="2200"/>
            </a:br>
            <a:r>
              <a:rPr lang="en-GB" altLang="x-none" sz="2200"/>
              <a:t>inspiration for biomimetic metal management</a:t>
            </a:r>
            <a:endParaRPr lang="en-GB" altLang="en-US" sz="22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A Journey to the Equator</a:t>
            </a:r>
          </a:p>
        </p:txBody>
      </p:sp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1443038" y="6488113"/>
            <a:ext cx="7700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http://www.josleys.com/htmlgalleries/globe/Sphere.JPG</a:t>
            </a:r>
          </a:p>
        </p:txBody>
      </p:sp>
      <p:pic>
        <p:nvPicPr>
          <p:cNvPr id="9219" name="Picture 4" descr="Sphere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989138"/>
            <a:ext cx="36528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1360488" y="6119813"/>
            <a:ext cx="7783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http://www.roger-mueller.ch/assets/images/Weltkarte.gif</a:t>
            </a:r>
          </a:p>
        </p:txBody>
      </p:sp>
      <p:pic>
        <p:nvPicPr>
          <p:cNvPr id="9221" name="Picture 6" descr="Weltkar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1989138"/>
            <a:ext cx="5087937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7" descr="phytomining_ta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03188"/>
            <a:ext cx="7250113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17"/>
          <p:cNvSpPr>
            <a:spLocks noChangeArrowheads="1"/>
          </p:cNvSpPr>
          <p:nvPr/>
        </p:nvSpPr>
        <p:spPr bwMode="auto">
          <a:xfrm>
            <a:off x="4081463" y="5903913"/>
            <a:ext cx="50625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GB" altLang="en-US" sz="1400" b="1">
                <a:latin typeface="Arial" charset="0"/>
              </a:rPr>
              <a:t>Karman S.B., Diah S.Z.M. and Gebeshuber I.C. </a:t>
            </a:r>
            <a:r>
              <a:rPr lang="en-GB" altLang="en-US" sz="1400">
                <a:latin typeface="Arial" charset="0"/>
              </a:rPr>
              <a:t>(2015) </a:t>
            </a:r>
          </a:p>
          <a:p>
            <a:r>
              <a:rPr lang="en-GB" altLang="en-US" sz="1400" i="1">
                <a:latin typeface="Arial" charset="0"/>
              </a:rPr>
              <a:t>Raw materials synthesis from heavy metal industry effluents with bioremediation and phytomining: A biomimetic resource management approach.</a:t>
            </a:r>
            <a:r>
              <a:rPr lang="en-GB" altLang="en-US" sz="1400">
                <a:latin typeface="Arial" charset="0"/>
              </a:rPr>
              <a:t> Adv. Mat. Sci. Eng. #185071, 21 p.</a:t>
            </a:r>
            <a:endParaRPr lang="en-US" altLang="en-US" sz="1400">
              <a:latin typeface="Arial" charset="0"/>
            </a:endParaRPr>
          </a:p>
        </p:txBody>
      </p:sp>
      <p:pic>
        <p:nvPicPr>
          <p:cNvPr id="36867" name="Picture 13" descr="sunflower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8238"/>
            <a:ext cx="1839913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5" descr="sunflower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2025"/>
            <a:ext cx="1839913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sunflower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673100" y="2598738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en-US" b="1" dirty="0"/>
              <a:t>Structures</a:t>
            </a:r>
            <a:br>
              <a:rPr lang="en-GB" altLang="en-US" b="1" dirty="0"/>
            </a:br>
            <a:br>
              <a:rPr lang="en-GB" altLang="en-US" b="1" dirty="0"/>
            </a:br>
            <a:r>
              <a:rPr lang="en-GB" sz="2400" dirty="0">
                <a:ea typeface="+mj-ea"/>
              </a:rPr>
              <a:t>Optimized functional micro- and nanostructures </a:t>
            </a:r>
            <a:br>
              <a:rPr lang="en-GB" sz="2400" dirty="0">
                <a:ea typeface="+mj-ea"/>
              </a:rPr>
            </a:br>
            <a:r>
              <a:rPr lang="en-GB" sz="2400" dirty="0">
                <a:ea typeface="+mj-ea"/>
              </a:rPr>
              <a:t>inspired by organisms</a:t>
            </a:r>
            <a:r>
              <a:rPr lang="en-US" sz="2400" dirty="0">
                <a:ea typeface="+mj-ea"/>
              </a:rPr>
              <a:t> </a:t>
            </a:r>
            <a:endParaRPr lang="en-GB" altLang="en-US" sz="24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7_Rajah-Brooke-Birdwing-Trogonoptera-brookia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9366" y="6088177"/>
            <a:ext cx="54305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©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seabagg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+mn-lt"/>
              <a:ea typeface="ＭＳ Ｐゴシック" charset="0"/>
              <a:cs typeface="ＭＳ Ｐゴシック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http://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www.flickr.com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/photos/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seabagg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/3923303391/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71450"/>
            <a:ext cx="4562475" cy="5429250"/>
          </a:xfrm>
        </p:spPr>
      </p:pic>
      <p:pic>
        <p:nvPicPr>
          <p:cNvPr id="399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41300"/>
            <a:ext cx="40163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8"/>
          <p:cNvSpPr txBox="1">
            <a:spLocks noChangeArrowheads="1"/>
          </p:cNvSpPr>
          <p:nvPr/>
        </p:nvSpPr>
        <p:spPr bwMode="auto">
          <a:xfrm>
            <a:off x="903288" y="5903913"/>
            <a:ext cx="20097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400">
                <a:latin typeface="Arial" charset="0"/>
              </a:rPr>
              <a:t>Scale bars: </a:t>
            </a:r>
          </a:p>
          <a:p>
            <a:r>
              <a:rPr lang="de-DE" altLang="en-US" sz="1400">
                <a:latin typeface="Arial" charset="0"/>
              </a:rPr>
              <a:t>500nm (A,D, F,G), </a:t>
            </a:r>
          </a:p>
          <a:p>
            <a:r>
              <a:rPr lang="de-DE" altLang="en-US" sz="1400">
                <a:latin typeface="Arial" charset="0"/>
              </a:rPr>
              <a:t>200nm (B,C,E,J,L), </a:t>
            </a:r>
          </a:p>
          <a:p>
            <a:r>
              <a:rPr lang="de-DE" altLang="en-US" sz="1400">
                <a:latin typeface="Arial" charset="0"/>
              </a:rPr>
              <a:t>2um (H), and 1um (K).</a:t>
            </a:r>
          </a:p>
        </p:txBody>
      </p:sp>
      <p:sp>
        <p:nvSpPr>
          <p:cNvPr id="39940" name="TextBox 9"/>
          <p:cNvSpPr txBox="1">
            <a:spLocks noChangeArrowheads="1"/>
          </p:cNvSpPr>
          <p:nvPr/>
        </p:nvSpPr>
        <p:spPr bwMode="auto">
          <a:xfrm>
            <a:off x="5032375" y="5903913"/>
            <a:ext cx="4111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GB" altLang="en-US" sz="1400" b="1">
                <a:latin typeface="Arial" charset="0"/>
              </a:rPr>
              <a:t>Prum R.O., Quinn T. and Torres R.H.  </a:t>
            </a:r>
          </a:p>
          <a:p>
            <a:r>
              <a:rPr lang="en-GB" altLang="en-US" sz="1400" i="1">
                <a:latin typeface="Arial" charset="0"/>
              </a:rPr>
              <a:t>Anatomically diverse butterfly scales all produce structural colours by coherent scattering</a:t>
            </a:r>
          </a:p>
          <a:p>
            <a:r>
              <a:rPr lang="en-GB" altLang="en-US" sz="1400">
                <a:latin typeface="Arial" charset="0"/>
              </a:rPr>
              <a:t>		J. Exp. Biol. 209, 748-765, 2005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8_selaginella-i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3557" r="2798" b="5101"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32660" y="6411343"/>
            <a:ext cx="16372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ea typeface="ＭＳ Ｐゴシック" charset="0"/>
                <a:cs typeface="ＭＳ Ｐゴシック" charset="0"/>
              </a:rPr>
              <a:t>©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ea typeface="ＭＳ Ｐゴシック" charset="0"/>
                <a:cs typeface="ＭＳ Ｐゴシック" charset="0"/>
              </a:rPr>
              <a:t>Foozi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/>
                <a:ea typeface="ＭＳ Ｐゴシック" charset="0"/>
                <a:cs typeface="ＭＳ Ｐゴシック" charset="0"/>
              </a:rPr>
              <a:t>Saad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altLang="en-US" b="1">
                <a:latin typeface="Arial Bold" charset="0"/>
              </a:rPr>
              <a:t>White butterflies</a:t>
            </a:r>
            <a:endParaRPr lang="de-DE" altLang="en-US" b="1"/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032000" y="3700463"/>
            <a:ext cx="3441700" cy="2400300"/>
          </a:xfrm>
        </p:spPr>
        <p:txBody>
          <a:bodyPr/>
          <a:lstStyle/>
          <a:p>
            <a:pPr indent="0" algn="ctr">
              <a:lnSpc>
                <a:spcPct val="90000"/>
              </a:lnSpc>
              <a:buFontTx/>
              <a:buNone/>
            </a:pPr>
            <a:r>
              <a:rPr lang="de-DE" altLang="en-US" sz="2400">
                <a:latin typeface="Arial Bold" charset="0"/>
              </a:rPr>
              <a:t>The beads presu-mably cause the matt-white colour of the wings and increase the reflectance amplitude.</a:t>
            </a:r>
          </a:p>
        </p:txBody>
      </p:sp>
      <p:pic>
        <p:nvPicPr>
          <p:cNvPr id="41987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63" y="944563"/>
            <a:ext cx="2352675" cy="5168900"/>
          </a:xfrm>
        </p:spPr>
      </p:pic>
      <p:pic>
        <p:nvPicPr>
          <p:cNvPr id="41988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1058863"/>
            <a:ext cx="2198688" cy="2540000"/>
          </a:xfrm>
        </p:spPr>
      </p:pic>
      <p:pic>
        <p:nvPicPr>
          <p:cNvPr id="4198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969963"/>
            <a:ext cx="3898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803400" y="3035300"/>
            <a:ext cx="571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600">
                <a:solidFill>
                  <a:schemeClr val="bg1"/>
                </a:solidFill>
                <a:latin typeface="Arial Bold" charset="0"/>
              </a:rPr>
              <a:t>1cm</a:t>
            </a:r>
            <a:endParaRPr lang="de-DE" altLang="en-US" sz="1600">
              <a:latin typeface="Arial" charset="0"/>
            </a:endParaRP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1503363" y="5702300"/>
            <a:ext cx="72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600">
                <a:latin typeface="Arial Bold" charset="0"/>
              </a:rPr>
              <a:t>40um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8307388" y="2730500"/>
            <a:ext cx="606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600">
                <a:latin typeface="Arial Bold" charset="0"/>
              </a:rPr>
              <a:t>5um</a:t>
            </a:r>
            <a:endParaRPr lang="de-DE" altLang="en-US" sz="1600">
              <a:latin typeface="Arial" charset="0"/>
            </a:endParaRP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8291513" y="5562600"/>
            <a:ext cx="606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600">
                <a:latin typeface="Arial Bold" charset="0"/>
              </a:rPr>
              <a:t>1um</a:t>
            </a:r>
            <a:endParaRPr lang="de-DE" altLang="en-US" sz="1600">
              <a:latin typeface="Arial" charset="0"/>
            </a:endParaRP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4084638" y="3022600"/>
            <a:ext cx="58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600">
                <a:latin typeface="Arial" charset="0"/>
              </a:rPr>
              <a:t>1um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3441700" y="1447800"/>
            <a:ext cx="663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600">
                <a:solidFill>
                  <a:schemeClr val="bg1"/>
                </a:solidFill>
                <a:latin typeface="Arial Bold" charset="0"/>
              </a:rPr>
              <a:t>white</a:t>
            </a:r>
            <a:endParaRPr lang="de-DE" altLang="en-US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3381375" y="2578100"/>
            <a:ext cx="67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600">
                <a:latin typeface="Arial Bold" charset="0"/>
              </a:rPr>
              <a:t>black</a:t>
            </a:r>
            <a:endParaRPr lang="de-DE" altLang="en-US" sz="1600">
              <a:latin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98700" y="6119813"/>
            <a:ext cx="6845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latin typeface="+mj-lt"/>
              </a:rPr>
              <a:t>Stavenga</a:t>
            </a:r>
            <a:r>
              <a:rPr lang="en-US" sz="1400" b="1" dirty="0">
                <a:latin typeface="+mj-lt"/>
              </a:rPr>
              <a:t> D.G., Stowe S., </a:t>
            </a:r>
            <a:r>
              <a:rPr lang="en-US" sz="1400" b="1" dirty="0" err="1">
                <a:latin typeface="+mj-lt"/>
              </a:rPr>
              <a:t>Siebke</a:t>
            </a:r>
            <a:r>
              <a:rPr lang="en-US" sz="1400" b="1" dirty="0">
                <a:latin typeface="+mj-lt"/>
              </a:rPr>
              <a:t> K., </a:t>
            </a:r>
            <a:r>
              <a:rPr lang="en-US" sz="1400" b="1" dirty="0" err="1">
                <a:latin typeface="+mj-lt"/>
              </a:rPr>
              <a:t>Zeil</a:t>
            </a:r>
            <a:r>
              <a:rPr lang="en-US" sz="1400" b="1" dirty="0">
                <a:latin typeface="+mj-lt"/>
              </a:rPr>
              <a:t> J. and </a:t>
            </a:r>
            <a:r>
              <a:rPr lang="en-US" sz="1400" b="1" dirty="0" err="1">
                <a:latin typeface="+mj-lt"/>
              </a:rPr>
              <a:t>Arikawa</a:t>
            </a:r>
            <a:r>
              <a:rPr lang="en-US" sz="1400" b="1" dirty="0">
                <a:latin typeface="+mj-lt"/>
              </a:rPr>
              <a:t> K.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atin typeface="+mj-lt"/>
              </a:rPr>
              <a:t>Butterfly wing </a:t>
            </a:r>
            <a:r>
              <a:rPr lang="en-US" sz="1400" i="1" dirty="0" err="1">
                <a:latin typeface="+mj-lt"/>
              </a:rPr>
              <a:t>colours</a:t>
            </a:r>
            <a:r>
              <a:rPr lang="en-US" sz="1400" i="1" dirty="0">
                <a:latin typeface="+mj-lt"/>
              </a:rPr>
              <a:t>: Scale beads make white </a:t>
            </a:r>
            <a:r>
              <a:rPr lang="en-US" sz="1400" i="1" dirty="0" err="1">
                <a:latin typeface="+mj-lt"/>
              </a:rPr>
              <a:t>pierid</a:t>
            </a:r>
            <a:r>
              <a:rPr lang="en-US" sz="1400" i="1" dirty="0">
                <a:latin typeface="+mj-lt"/>
              </a:rPr>
              <a:t> wings brighter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j-lt"/>
              </a:rPr>
              <a:t>Proc. Royal Society B Biol. Sci. 271(1548), 1577-1584, 2004</a:t>
            </a:r>
            <a:endParaRPr lang="de-DE" sz="1400" dirty="0">
              <a:latin typeface="+mj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73100" y="2598738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en-US" b="1" dirty="0"/>
              <a:t>Processes</a:t>
            </a:r>
            <a:br>
              <a:rPr lang="en-GB" altLang="en-US" b="1" dirty="0"/>
            </a:br>
            <a:br>
              <a:rPr lang="en-GB" altLang="en-US" b="1" dirty="0"/>
            </a:br>
            <a:r>
              <a:rPr lang="de-AT" sz="2400" dirty="0" err="1">
                <a:ea typeface="+mj-ea"/>
              </a:rPr>
              <a:t>Biomineralization</a:t>
            </a:r>
            <a:r>
              <a:rPr lang="de-AT" sz="2400" dirty="0">
                <a:ea typeface="+mj-ea"/>
              </a:rPr>
              <a:t> at </a:t>
            </a:r>
            <a:r>
              <a:rPr lang="de-AT" sz="2400" dirty="0" err="1">
                <a:ea typeface="+mj-ea"/>
              </a:rPr>
              <a:t>ambient</a:t>
            </a:r>
            <a:r>
              <a:rPr lang="de-AT" sz="2400" dirty="0">
                <a:ea typeface="+mj-ea"/>
              </a:rPr>
              <a:t> </a:t>
            </a:r>
            <a:r>
              <a:rPr lang="de-AT" sz="2400" dirty="0" err="1">
                <a:ea typeface="+mj-ea"/>
              </a:rPr>
              <a:t>conditions</a:t>
            </a:r>
            <a:endParaRPr lang="en-GB" altLang="en-US" sz="2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7"/>
          <p:cNvSpPr txBox="1">
            <a:spLocks noChangeArrowheads="1"/>
          </p:cNvSpPr>
          <p:nvPr/>
        </p:nvSpPr>
        <p:spPr bwMode="auto">
          <a:xfrm>
            <a:off x="18570575" y="63373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endParaRPr lang="de-DE" altLang="en-US" sz="1200">
              <a:latin typeface="Arial" charset="0"/>
            </a:endParaRPr>
          </a:p>
        </p:txBody>
      </p:sp>
      <p:pic>
        <p:nvPicPr>
          <p:cNvPr id="44034" name="Picture 5" descr="peacok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3446463"/>
            <a:ext cx="104775" cy="9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7" descr="Gebeshuber_NanoToday_2007_2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25394" b="5925"/>
          <a:stretch>
            <a:fillRect/>
          </a:stretch>
        </p:blipFill>
        <p:spPr bwMode="auto">
          <a:xfrm>
            <a:off x="47625" y="4008438"/>
            <a:ext cx="19812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8" descr="Gebeshuber_NanoToday_2007_2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r="7266" b="5925"/>
          <a:stretch>
            <a:fillRect/>
          </a:stretch>
        </p:blipFill>
        <p:spPr bwMode="auto">
          <a:xfrm>
            <a:off x="7234238" y="996950"/>
            <a:ext cx="189071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Gebeshuber_NanoToday_2007_2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649413"/>
            <a:ext cx="5105400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7234238" y="3514725"/>
            <a:ext cx="1673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en-US" sz="1400">
                <a:solidFill>
                  <a:srgbClr val="000000"/>
                </a:solidFill>
                <a:latin typeface="Arial" charset="0"/>
              </a:rPr>
              <a:t>© R.M. Crawford and F. Hinz</a:t>
            </a:r>
          </a:p>
        </p:txBody>
      </p:sp>
      <p:sp>
        <p:nvSpPr>
          <p:cNvPr id="4403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5875"/>
            <a:ext cx="9144000" cy="1143000"/>
          </a:xfrm>
        </p:spPr>
        <p:txBody>
          <a:bodyPr/>
          <a:lstStyle/>
          <a:p>
            <a:r>
              <a:rPr lang="de-DE" altLang="en-US" b="1">
                <a:latin typeface="Arial Bold" charset="0"/>
              </a:rPr>
              <a:t>Biomineralization</a:t>
            </a:r>
            <a:endParaRPr lang="de-DE" altLang="en-US" b="1">
              <a:latin typeface="Helvetica" charset="0"/>
            </a:endParaRPr>
          </a:p>
        </p:txBody>
      </p:sp>
      <p:sp>
        <p:nvSpPr>
          <p:cNvPr id="44040" name="TextBox 4"/>
          <p:cNvSpPr txBox="1">
            <a:spLocks noChangeArrowheads="1"/>
          </p:cNvSpPr>
          <p:nvPr/>
        </p:nvSpPr>
        <p:spPr bwMode="auto">
          <a:xfrm>
            <a:off x="2217738" y="6337300"/>
            <a:ext cx="69262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400">
                <a:latin typeface="Arial" charset="0"/>
              </a:rPr>
              <a:t>I.C. Gebeshuber </a:t>
            </a:r>
            <a:r>
              <a:rPr lang="en-US" altLang="en-US" sz="1400" b="1">
                <a:latin typeface="Arial" charset="0"/>
              </a:rPr>
              <a:t>Biomineralization in marine organisms: status, challenges and prospects for biotechnology</a:t>
            </a:r>
            <a:r>
              <a:rPr lang="en-US" altLang="en-US" sz="1400">
                <a:latin typeface="Arial" charset="0"/>
              </a:rPr>
              <a:t>. Springer Handbook of Marine Biotechnology, 2015. </a:t>
            </a:r>
            <a:endParaRPr lang="de-DE" altLang="en-US" sz="140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7"/>
          <p:cNvSpPr txBox="1">
            <a:spLocks noChangeArrowheads="1"/>
          </p:cNvSpPr>
          <p:nvPr/>
        </p:nvSpPr>
        <p:spPr bwMode="auto">
          <a:xfrm>
            <a:off x="18570575" y="63373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endParaRPr lang="de-DE" altLang="en-US" sz="1200">
              <a:latin typeface="Arial" charset="0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5875"/>
            <a:ext cx="9144000" cy="1143000"/>
          </a:xfrm>
        </p:spPr>
        <p:txBody>
          <a:bodyPr/>
          <a:lstStyle/>
          <a:p>
            <a:r>
              <a:rPr lang="de-DE" altLang="en-US" b="1">
                <a:latin typeface="Arial Bold" charset="0"/>
              </a:rPr>
              <a:t>Biomineralization</a:t>
            </a:r>
            <a:endParaRPr lang="de-DE" altLang="en-US" b="1">
              <a:latin typeface="Helvetica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58788" y="1054100"/>
            <a:ext cx="82264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GB" altLang="x-none" sz="2400">
                <a:latin typeface="Arial" charset="0"/>
              </a:rPr>
              <a:t>More than 70 different materials!</a:t>
            </a:r>
            <a:r>
              <a:rPr lang="en-US" altLang="x-none" sz="2400">
                <a:latin typeface="Arial" charset="0"/>
              </a:rPr>
              <a:t> </a:t>
            </a:r>
          </a:p>
          <a:p>
            <a:r>
              <a:rPr lang="en-US" altLang="x-none" sz="2400">
                <a:latin typeface="Arial" charset="0"/>
              </a:rPr>
              <a:t>Metals, alloys, ceramics, polymers and composites.</a:t>
            </a:r>
          </a:p>
          <a:p>
            <a:r>
              <a:rPr lang="en-US" altLang="x-none" sz="2400">
                <a:latin typeface="Arial" charset="0"/>
              </a:rPr>
              <a:t>With help of proteins @ at ambient conditions.</a:t>
            </a:r>
          </a:p>
          <a:p>
            <a:pPr>
              <a:buFont typeface="Arial" charset="0"/>
              <a:buAutoNum type="arabicPeriod"/>
            </a:pPr>
            <a:endParaRPr lang="en-US" altLang="x-none" sz="240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altLang="x-none" sz="2400">
                <a:latin typeface="Arial" charset="0"/>
              </a:rPr>
              <a:t>Carbonates such as Calcite CaCO</a:t>
            </a:r>
            <a:r>
              <a:rPr lang="en-US" altLang="x-none" sz="2400" baseline="-25000">
                <a:latin typeface="Arial" charset="0"/>
              </a:rPr>
              <a:t>3</a:t>
            </a:r>
            <a:r>
              <a:rPr lang="en-US" altLang="x-none" sz="2400">
                <a:latin typeface="Arial" charset="0"/>
              </a:rPr>
              <a:t> in mussels.</a:t>
            </a:r>
          </a:p>
          <a:p>
            <a:pPr>
              <a:buFont typeface="Arial" charset="0"/>
              <a:buChar char="•"/>
            </a:pPr>
            <a:r>
              <a:rPr lang="en-US" altLang="x-none" sz="2400">
                <a:latin typeface="Arial" charset="0"/>
              </a:rPr>
              <a:t>Phosphates such as Hydrxyapatite Ca</a:t>
            </a:r>
            <a:r>
              <a:rPr lang="en-US" altLang="x-none" sz="2400" baseline="-25000">
                <a:latin typeface="Arial" charset="0"/>
              </a:rPr>
              <a:t>5</a:t>
            </a:r>
            <a:r>
              <a:rPr lang="en-US" altLang="x-none" sz="2400">
                <a:latin typeface="Arial" charset="0"/>
              </a:rPr>
              <a:t>[OH(PO</a:t>
            </a:r>
            <a:r>
              <a:rPr lang="en-US" altLang="x-none" sz="2400" baseline="-25000">
                <a:latin typeface="Arial" charset="0"/>
              </a:rPr>
              <a:t>4</a:t>
            </a:r>
            <a:r>
              <a:rPr lang="en-US" altLang="x-none" sz="2400">
                <a:latin typeface="Arial" charset="0"/>
              </a:rPr>
              <a:t>)</a:t>
            </a:r>
            <a:r>
              <a:rPr lang="en-US" altLang="x-none" sz="2400" baseline="-25000">
                <a:latin typeface="Arial" charset="0"/>
              </a:rPr>
              <a:t>3</a:t>
            </a:r>
            <a:r>
              <a:rPr lang="en-US" altLang="x-none" sz="2400">
                <a:latin typeface="Arial" charset="0"/>
              </a:rPr>
              <a:t>] in bones.</a:t>
            </a:r>
          </a:p>
          <a:p>
            <a:pPr>
              <a:buFont typeface="Arial" charset="0"/>
              <a:buChar char="•"/>
            </a:pPr>
            <a:r>
              <a:rPr lang="en-US" altLang="x-none" sz="2400">
                <a:latin typeface="Arial" charset="0"/>
              </a:rPr>
              <a:t>Oxides such as Magnetite Fe</a:t>
            </a:r>
            <a:r>
              <a:rPr lang="en-US" altLang="x-none" sz="2400" baseline="-25000">
                <a:latin typeface="Arial" charset="0"/>
              </a:rPr>
              <a:t>3</a:t>
            </a:r>
            <a:r>
              <a:rPr lang="en-US" altLang="x-none" sz="2400">
                <a:latin typeface="Arial" charset="0"/>
              </a:rPr>
              <a:t>O</a:t>
            </a:r>
            <a:r>
              <a:rPr lang="en-US" altLang="x-none" sz="2400" baseline="-25000">
                <a:latin typeface="Arial" charset="0"/>
              </a:rPr>
              <a:t>4</a:t>
            </a:r>
            <a:r>
              <a:rPr lang="en-US" altLang="x-none" sz="2400">
                <a:latin typeface="Arial" charset="0"/>
              </a:rPr>
              <a:t> in magnetotactic bacteria.</a:t>
            </a:r>
          </a:p>
          <a:p>
            <a:pPr>
              <a:buFont typeface="Arial" charset="0"/>
              <a:buChar char="•"/>
            </a:pPr>
            <a:r>
              <a:rPr lang="en-US" altLang="x-none" sz="2400">
                <a:latin typeface="Arial" charset="0"/>
              </a:rPr>
              <a:t>Sulfates such as Celestite SrSO</a:t>
            </a:r>
            <a:r>
              <a:rPr lang="en-US" altLang="x-none" sz="2400" baseline="-25000">
                <a:latin typeface="Arial" charset="0"/>
              </a:rPr>
              <a:t>4</a:t>
            </a:r>
            <a:r>
              <a:rPr lang="en-US" altLang="x-none" sz="2400">
                <a:latin typeface="Arial" charset="0"/>
              </a:rPr>
              <a:t> in radiolarians.</a:t>
            </a:r>
          </a:p>
          <a:p>
            <a:pPr>
              <a:buFont typeface="Arial" charset="0"/>
              <a:buChar char="•"/>
            </a:pPr>
            <a:r>
              <a:rPr lang="en-US" altLang="x-none" sz="2400">
                <a:latin typeface="Arial" charset="0"/>
              </a:rPr>
              <a:t>Sulfides such as Pyrite FeS</a:t>
            </a:r>
            <a:r>
              <a:rPr lang="en-US" altLang="x-none" sz="2400" baseline="-25000">
                <a:latin typeface="Arial" charset="0"/>
              </a:rPr>
              <a:t>2</a:t>
            </a:r>
            <a:r>
              <a:rPr lang="en-US" altLang="x-none" sz="2400">
                <a:latin typeface="Arial" charset="0"/>
              </a:rPr>
              <a:t> in magnetotactic bacteria.</a:t>
            </a:r>
          </a:p>
          <a:p>
            <a:pPr>
              <a:buFont typeface="Arial" charset="0"/>
              <a:buChar char="•"/>
            </a:pPr>
            <a:r>
              <a:rPr lang="en-US" altLang="x-none" sz="2400">
                <a:latin typeface="Arial" charset="0"/>
              </a:rPr>
              <a:t>Native elements such as Gold nanocrystals Au in yeast and sponges.</a:t>
            </a:r>
          </a:p>
          <a:p>
            <a:pPr>
              <a:buFont typeface="Arial" charset="0"/>
              <a:buChar char="•"/>
            </a:pPr>
            <a:r>
              <a:rPr lang="en-US" altLang="x-none" sz="2400">
                <a:latin typeface="Arial" charset="0"/>
              </a:rPr>
              <a:t>… and many more!</a:t>
            </a:r>
          </a:p>
          <a:p>
            <a:endParaRPr lang="en-US" altLang="x-none" sz="2400">
              <a:latin typeface="Arial" charset="0"/>
            </a:endParaRP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2217738" y="6337300"/>
            <a:ext cx="69262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400">
                <a:latin typeface="Arial" charset="0"/>
              </a:rPr>
              <a:t>I.C. Gebeshuber </a:t>
            </a:r>
            <a:r>
              <a:rPr lang="en-US" altLang="en-US" sz="1400" b="1">
                <a:latin typeface="Arial" charset="0"/>
              </a:rPr>
              <a:t>Biomineralization in marine organisms: status, challenges and prospects for biotechnology</a:t>
            </a:r>
            <a:r>
              <a:rPr lang="en-US" altLang="en-US" sz="1400">
                <a:latin typeface="Arial" charset="0"/>
              </a:rPr>
              <a:t>. Springer Handbook of Marine Biotechnology, 2015. </a:t>
            </a:r>
            <a:endParaRPr lang="de-DE" altLang="en-US" sz="1400">
              <a:latin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974975"/>
            <a:ext cx="508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4150"/>
            <a:ext cx="465931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9"/>
          <p:cNvSpPr txBox="1">
            <a:spLocks noChangeArrowheads="1"/>
          </p:cNvSpPr>
          <p:nvPr/>
        </p:nvSpPr>
        <p:spPr bwMode="auto">
          <a:xfrm>
            <a:off x="0" y="5780088"/>
            <a:ext cx="3952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x-none" b="1"/>
              <a:t>Young J.R. and Henriksen K.</a:t>
            </a:r>
            <a:r>
              <a:rPr lang="en-US" altLang="x-none"/>
              <a:t> (2003)  </a:t>
            </a:r>
            <a:r>
              <a:rPr lang="en-US" altLang="x-none" i="1"/>
              <a:t>Biomineralization within vesicles: The calcite of coccoliths. </a:t>
            </a:r>
            <a:r>
              <a:rPr lang="en-US" altLang="x-none"/>
              <a:t>Rev. Mineralogy Geochem. 54, 189-216.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2" descr="GEO_Malaysia_Singapore_Malacca_Map_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758825"/>
            <a:ext cx="7818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Malaysia</a:t>
            </a:r>
          </a:p>
        </p:txBody>
      </p:sp>
      <p:sp>
        <p:nvSpPr>
          <p:cNvPr id="10243" name="Rectangle 11"/>
          <p:cNvSpPr>
            <a:spLocks noChangeArrowheads="1"/>
          </p:cNvSpPr>
          <p:nvPr/>
        </p:nvSpPr>
        <p:spPr bwMode="auto">
          <a:xfrm>
            <a:off x="0" y="6496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http://www.defenseindustrydaily.com/images/GEO_Malaysia_Singapore_Malacca_Map_lg.jpg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15_Longhorn_beetle_Batocera_hercules_IMG_8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t="29713" r="21136" b="14995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1477" y="6411343"/>
            <a:ext cx="19084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©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Iwan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  <a:ea typeface="ＭＳ Ｐゴシック" charset="0"/>
                <a:cs typeface="ＭＳ Ｐゴシック" charset="0"/>
              </a:rPr>
              <a:t>Ramawan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2200"/>
          </a:xfrm>
        </p:spPr>
        <p:txBody>
          <a:bodyPr/>
          <a:lstStyle/>
          <a:p>
            <a:r>
              <a:rPr lang="de-DE" altLang="en-US" b="1">
                <a:latin typeface="Arial" charset="0"/>
              </a:rPr>
              <a:t>Towards Sustainability</a:t>
            </a:r>
          </a:p>
        </p:txBody>
      </p:sp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2249488" y="6334125"/>
            <a:ext cx="689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400" b="1">
                <a:latin typeface="Arial" charset="0"/>
              </a:rPr>
              <a:t>Gebeshuber I.C. (2016) </a:t>
            </a:r>
            <a:r>
              <a:rPr lang="en-US" altLang="en-US" sz="1400" i="1">
                <a:latin typeface="Arial" charset="0"/>
              </a:rPr>
              <a:t>Ecotribology: Development, Prospects, and Challenges. </a:t>
            </a:r>
            <a:r>
              <a:rPr lang="en-US" altLang="en-US" sz="1400">
                <a:latin typeface="Arial" charset="0"/>
              </a:rPr>
              <a:t>In: Eco-Tribology - Research Developments, (Ed. J. Paulo Davim), Springer, 1-39. </a:t>
            </a:r>
          </a:p>
        </p:txBody>
      </p:sp>
      <p:pic>
        <p:nvPicPr>
          <p:cNvPr id="4813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65275"/>
            <a:ext cx="841057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altLang="x-non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de-DE">
              <a:ea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de-DE" altLang="en-US" b="1"/>
              <a:t>General Biomimetic Principles</a:t>
            </a:r>
          </a:p>
        </p:txBody>
      </p:sp>
      <p:sp>
        <p:nvSpPr>
          <p:cNvPr id="50178" name="TextBox 3"/>
          <p:cNvSpPr txBox="1">
            <a:spLocks noChangeArrowheads="1"/>
          </p:cNvSpPr>
          <p:nvPr/>
        </p:nvSpPr>
        <p:spPr bwMode="auto">
          <a:xfrm>
            <a:off x="917575" y="6550025"/>
            <a:ext cx="822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400">
                <a:latin typeface="Arial" charset="0"/>
              </a:rPr>
              <a:t>Nachtigall W. (2009) </a:t>
            </a:r>
            <a:r>
              <a:rPr lang="en-US" altLang="en-US" sz="1400" b="1">
                <a:latin typeface="Arial" charset="0"/>
              </a:rPr>
              <a:t>Vorbild Natur: Bionik-Design für funktionelles Gestalten. </a:t>
            </a:r>
            <a:r>
              <a:rPr lang="cs-CZ" altLang="en-US" sz="1400">
                <a:latin typeface="Arial" charset="0"/>
              </a:rPr>
              <a:t>Springer, Berlin.</a:t>
            </a:r>
            <a:endParaRPr lang="de-DE" altLang="en-US" sz="1400">
              <a:latin typeface="Arial" charset="0"/>
            </a:endParaRP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509588" y="1454150"/>
            <a:ext cx="82264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Can be applied by engineers who are not at all involved in biology.</a:t>
            </a:r>
            <a:r>
              <a:rPr lang="en-US" sz="24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sz="2400" dirty="0"/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sz="2400" dirty="0"/>
              <a:t>Integration instead of additive construction</a:t>
            </a:r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sz="2400" dirty="0"/>
              <a:t>Optimization of the whole instead of maximization of a single component feature</a:t>
            </a:r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sz="2400" dirty="0"/>
              <a:t>Multi-functionality instead of mono-functionality</a:t>
            </a:r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sz="2400" dirty="0"/>
              <a:t>Fine-tuning regarding the environment</a:t>
            </a:r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sz="2400" dirty="0"/>
              <a:t>Energy efficiency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de-DE" altLang="en-US" b="1"/>
              <a:t>General Biomimetic Principles</a:t>
            </a:r>
          </a:p>
        </p:txBody>
      </p:sp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917575" y="6550025"/>
            <a:ext cx="822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400">
                <a:latin typeface="Arial" charset="0"/>
              </a:rPr>
              <a:t>Nachtigall W. (2009) </a:t>
            </a:r>
            <a:r>
              <a:rPr lang="en-US" altLang="en-US" sz="1400" b="1">
                <a:latin typeface="Arial" charset="0"/>
              </a:rPr>
              <a:t>Vorbild Natur: Bionik-Design für funktionelles Gestalten. </a:t>
            </a:r>
            <a:r>
              <a:rPr lang="cs-CZ" altLang="en-US" sz="1400">
                <a:latin typeface="Arial" charset="0"/>
              </a:rPr>
              <a:t>Springer, Berlin.</a:t>
            </a:r>
            <a:endParaRPr lang="de-DE" altLang="en-US" sz="1400">
              <a:latin typeface="Arial" charset="0"/>
            </a:endParaRP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509588" y="1454150"/>
            <a:ext cx="82264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Can be applied by engineers who are not at all involved in biology.</a:t>
            </a:r>
            <a:r>
              <a:rPr lang="en-US" sz="24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sz="2400" dirty="0"/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n-US" sz="2400" dirty="0"/>
              <a:t>Direct and indirect usage of solar energy</a:t>
            </a:r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 startAt="6"/>
              <a:defRPr/>
            </a:pPr>
            <a:r>
              <a:rPr lang="en-US" sz="2400" dirty="0"/>
              <a:t>Limitation in time instead of unnecessary durability</a:t>
            </a:r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 startAt="6"/>
              <a:defRPr/>
            </a:pPr>
            <a:r>
              <a:rPr lang="en-US" sz="2400" dirty="0"/>
              <a:t>Full recycling instead of piling waste</a:t>
            </a:r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 startAt="6"/>
              <a:defRPr/>
            </a:pPr>
            <a:r>
              <a:rPr lang="en-US" sz="2400" dirty="0"/>
              <a:t>Interconnectedness as opposed to linearity</a:t>
            </a:r>
          </a:p>
          <a:p>
            <a:pPr marL="444500" indent="-444500"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 startAt="6"/>
              <a:defRPr/>
            </a:pPr>
            <a:r>
              <a:rPr lang="en-US" sz="2400" dirty="0"/>
              <a:t>Development via trial-and-error processes 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379413" y="1501775"/>
            <a:ext cx="8382000" cy="4525963"/>
          </a:xfrm>
        </p:spPr>
        <p:txBody>
          <a:bodyPr rtlCol="0">
            <a:noAutofit/>
          </a:bodyPr>
          <a:lstStyle/>
          <a:p>
            <a:pPr marL="457200" indent="-457200" fontAlgn="auto">
              <a:spcAft>
                <a:spcPts val="0"/>
              </a:spcAft>
              <a:buFontTx/>
              <a:buAutoNum type="arabicPeriod"/>
              <a:defRPr/>
            </a:pPr>
            <a:r>
              <a:rPr lang="en-US" sz="2400" i="1" dirty="0">
                <a:ea typeface="+mn-ea"/>
              </a:rPr>
              <a:t>Evolve to survive</a:t>
            </a:r>
            <a:endParaRPr lang="en-AU" sz="2400" dirty="0">
              <a:ea typeface="+mn-e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400" dirty="0">
                <a:ea typeface="+mn-ea"/>
              </a:rPr>
              <a:t>Sustainability can be ensured when information to ensure enduring performance is continually incorporated and embedded. </a:t>
            </a:r>
            <a:endParaRPr lang="en-AU" sz="2400" dirty="0">
              <a:ea typeface="+mn-e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1000" i="1" dirty="0">
              <a:ea typeface="+mn-e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400" i="1" dirty="0">
                <a:ea typeface="+mn-ea"/>
              </a:rPr>
              <a:t>2. Resource efficiency regarding material and energy</a:t>
            </a:r>
            <a:endParaRPr lang="en-AU" sz="2400" dirty="0">
              <a:ea typeface="+mn-e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400" dirty="0">
                <a:ea typeface="+mn-ea"/>
              </a:rPr>
              <a:t>Skillfully and conservatively take advantage of local resources and opportunities.</a:t>
            </a:r>
            <a:endParaRPr lang="en-AU" sz="2400" dirty="0">
              <a:ea typeface="+mn-e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1000" i="1" dirty="0">
              <a:ea typeface="+mn-e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400" i="1" dirty="0">
                <a:ea typeface="+mn-ea"/>
              </a:rPr>
              <a:t>3. Adaptation to changing conditions</a:t>
            </a:r>
            <a:endParaRPr lang="en-AU" sz="2400" dirty="0">
              <a:ea typeface="+mn-e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400" dirty="0">
                <a:ea typeface="+mn-ea"/>
              </a:rPr>
              <a:t>Appropriately respond to dynamic contexts.</a:t>
            </a:r>
            <a:endParaRPr lang="en-AU" sz="2400" dirty="0">
              <a:ea typeface="+mn-ea"/>
            </a:endParaRP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altLang="en-US" b="1"/>
              <a:t>Principles for </a:t>
            </a:r>
            <a:br>
              <a:rPr lang="de-DE" altLang="en-US" b="1"/>
            </a:br>
            <a:r>
              <a:rPr lang="de-DE" altLang="en-US" b="1"/>
              <a:t>Sustainable Biomimetics</a:t>
            </a:r>
          </a:p>
        </p:txBody>
      </p:sp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579438" y="5973763"/>
            <a:ext cx="85645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600">
                <a:latin typeface="Arial" charset="0"/>
              </a:rPr>
              <a:t>Biomimicry 3.8 in Gebeshuber I.C. (2012) </a:t>
            </a:r>
            <a:r>
              <a:rPr lang="en-US" altLang="en-US" sz="1600" b="1">
                <a:latin typeface="Arial" charset="0"/>
              </a:rPr>
              <a:t>Green Nanotribology and sustainable nanotribology in the frame of the global challenges for humankind. </a:t>
            </a:r>
            <a:r>
              <a:rPr lang="en-US" altLang="en-US" sz="1600">
                <a:latin typeface="Arial" charset="0"/>
              </a:rPr>
              <a:t>in: Green Tribology - Biomimetics, Energy Conservation, and Sustainability, Springer, pp. 105-125.  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Content Placeholder 2"/>
          <p:cNvSpPr>
            <a:spLocks noGrp="1"/>
          </p:cNvSpPr>
          <p:nvPr>
            <p:ph idx="1"/>
          </p:nvPr>
        </p:nvSpPr>
        <p:spPr>
          <a:xfrm>
            <a:off x="379413" y="1501775"/>
            <a:ext cx="83820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400" i="1"/>
              <a:t>4. Integration of development with growth</a:t>
            </a:r>
            <a:endParaRPr lang="en-AU" altLang="en-US" sz="2400"/>
          </a:p>
          <a:p>
            <a:pPr marL="0" indent="0">
              <a:buFontTx/>
              <a:buNone/>
            </a:pPr>
            <a:r>
              <a:rPr lang="en-US" altLang="en-US" sz="2400"/>
              <a:t>Invest optimally in strategies that promote both development and growth.</a:t>
            </a:r>
            <a:endParaRPr lang="en-AU" altLang="en-US" sz="2400"/>
          </a:p>
          <a:p>
            <a:pPr marL="0" indent="0">
              <a:buFontTx/>
              <a:buNone/>
            </a:pPr>
            <a:endParaRPr lang="en-US" altLang="en-US" sz="1000" i="1"/>
          </a:p>
          <a:p>
            <a:pPr marL="0" indent="0">
              <a:buFontTx/>
              <a:buNone/>
            </a:pPr>
            <a:r>
              <a:rPr lang="en-US" altLang="en-US" sz="2400" i="1"/>
              <a:t>5. Responsiveness and being locally attuned</a:t>
            </a:r>
            <a:endParaRPr lang="en-AU" altLang="en-US" sz="2400"/>
          </a:p>
          <a:p>
            <a:pPr marL="0" indent="0">
              <a:buFontTx/>
              <a:buNone/>
            </a:pPr>
            <a:r>
              <a:rPr lang="en-US" altLang="en-US" sz="2400"/>
              <a:t>Fit into and integrate with the surrounding environment.</a:t>
            </a:r>
            <a:endParaRPr lang="en-AU" altLang="en-US" sz="2400"/>
          </a:p>
          <a:p>
            <a:pPr marL="0" indent="0">
              <a:buFontTx/>
              <a:buNone/>
            </a:pPr>
            <a:endParaRPr lang="en-US" altLang="en-US" sz="1000" i="1"/>
          </a:p>
          <a:p>
            <a:pPr marL="0" indent="0">
              <a:buFontTx/>
              <a:buNone/>
            </a:pPr>
            <a:r>
              <a:rPr lang="en-US" altLang="en-US" sz="2400" i="1"/>
              <a:t>6. Usage of life-friendly chemistry</a:t>
            </a:r>
            <a:endParaRPr lang="en-AU" altLang="en-US" sz="2400"/>
          </a:p>
          <a:p>
            <a:pPr marL="0" indent="0">
              <a:buFontTx/>
              <a:buNone/>
            </a:pPr>
            <a:r>
              <a:rPr lang="en-US" altLang="en-US" sz="2400"/>
              <a:t>Use chemistry that supports life processes.</a:t>
            </a:r>
            <a:endParaRPr lang="en-AU" altLang="en-US" sz="2400"/>
          </a:p>
        </p:txBody>
      </p:sp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altLang="en-US" b="1"/>
              <a:t>Principles for </a:t>
            </a:r>
            <a:br>
              <a:rPr lang="de-DE" altLang="en-US" b="1"/>
            </a:br>
            <a:r>
              <a:rPr lang="de-DE" altLang="en-US" b="1"/>
              <a:t>Sustainable Biomimetics</a:t>
            </a:r>
          </a:p>
        </p:txBody>
      </p:sp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579438" y="5973763"/>
            <a:ext cx="85645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600">
                <a:latin typeface="Arial" charset="0"/>
              </a:rPr>
              <a:t>Biomimicry 3.8 in Gebeshuber I.C. (2012) </a:t>
            </a:r>
            <a:r>
              <a:rPr lang="en-US" altLang="en-US" sz="1600" b="1">
                <a:latin typeface="Arial" charset="0"/>
              </a:rPr>
              <a:t>Green Nanotribology and sustainable nanotribology in the frame of the global challenges for humankind. </a:t>
            </a:r>
            <a:r>
              <a:rPr lang="en-US" altLang="en-US" sz="1600">
                <a:latin typeface="Arial" charset="0"/>
              </a:rPr>
              <a:t>in: Green Tribology - Biomimetics, Energy Conservation, and Sustainability, Springer, pp. 105-125.  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Biomimicry38_Lifes_Birthday_Geological_Timelin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402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5684838" y="6119813"/>
            <a:ext cx="34591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en-US" sz="1400">
                <a:latin typeface="Arial" charset="0"/>
              </a:rPr>
              <a:t>http://ben.biomimicry.net/wp-content/</a:t>
            </a:r>
          </a:p>
          <a:p>
            <a:r>
              <a:rPr lang="en-US" altLang="en-US" sz="1400">
                <a:latin typeface="Arial" charset="0"/>
              </a:rPr>
              <a:t>uploads/2013/02/Biomimicry38_</a:t>
            </a:r>
          </a:p>
          <a:p>
            <a:r>
              <a:rPr lang="en-US" altLang="en-US" sz="1400">
                <a:latin typeface="Arial" charset="0"/>
              </a:rPr>
              <a:t>Lifes_Birthday_Geological_Timeline6.jpg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/>
              <a:t>Recommended Reading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381000" y="1196975"/>
            <a:ext cx="8145463" cy="4114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altLang="en-US" sz="2200" b="1"/>
              <a:t>Nano Risk Governance: </a:t>
            </a:r>
            <a:br>
              <a:rPr lang="en-GB" altLang="en-US" sz="2200"/>
            </a:br>
            <a:r>
              <a:rPr lang="en-GB" altLang="en-US" sz="1600"/>
              <a:t>Gebeshuber I.C. (2014) Grüne und nachhaltige Nanotribologie, in: Nano Risiko Governance Der gesellschaftliche Umgang mit Nanotechnologien (Eds. Gazsó A. and Haslinger J.), Springer</a:t>
            </a:r>
          </a:p>
          <a:p>
            <a:pPr>
              <a:lnSpc>
                <a:spcPct val="80000"/>
              </a:lnSpc>
            </a:pPr>
            <a:r>
              <a:rPr lang="en-GB" altLang="en-US" sz="2200" b="1"/>
              <a:t>Biomimetics – Materials: </a:t>
            </a:r>
            <a:br>
              <a:rPr lang="en-GB" altLang="en-US" sz="2200"/>
            </a:br>
            <a:r>
              <a:rPr lang="en-GB" altLang="en-US" sz="1600"/>
              <a:t>Karman, Diah and Gebeshuber (2015) Phytomining, Adv. Mat. Sci. Eng.</a:t>
            </a:r>
          </a:p>
          <a:p>
            <a:pPr>
              <a:lnSpc>
                <a:spcPct val="80000"/>
              </a:lnSpc>
            </a:pPr>
            <a:r>
              <a:rPr lang="en-GB" altLang="en-US" sz="2200" b="1"/>
              <a:t>Biomimetics – Structures: </a:t>
            </a:r>
            <a:br>
              <a:rPr lang="en-GB" altLang="en-US" sz="2200" b="1"/>
            </a:br>
            <a:r>
              <a:rPr lang="en-GB" altLang="en-US" sz="1600"/>
              <a:t>Gebeshuber and Lee (2016) Nanostructures for Coloration, Springer Encyclopaedia of Nanotechnology, Springer</a:t>
            </a:r>
          </a:p>
          <a:p>
            <a:pPr>
              <a:lnSpc>
                <a:spcPct val="80000"/>
              </a:lnSpc>
            </a:pPr>
            <a:r>
              <a:rPr lang="en-GB" altLang="en-US" sz="2200" b="1"/>
              <a:t>Biomimetics – Processes: </a:t>
            </a:r>
            <a:br>
              <a:rPr lang="en-GB" altLang="en-US" sz="2200" b="1"/>
            </a:br>
            <a:r>
              <a:rPr lang="en-GB" altLang="en-US" sz="1600"/>
              <a:t>Gebeshuber (2015) Biomineralization in Marine Organisms, Springer Handbook of Marine Biotechnology, Springer</a:t>
            </a:r>
          </a:p>
          <a:p>
            <a:pPr>
              <a:lnSpc>
                <a:spcPct val="80000"/>
              </a:lnSpc>
            </a:pPr>
            <a:r>
              <a:rPr lang="en-GB" altLang="en-US" sz="2200" b="1"/>
              <a:t>Sustainable Biomimetics:</a:t>
            </a:r>
            <a:br>
              <a:rPr lang="en-GB" altLang="en-US" sz="2200" b="1"/>
            </a:br>
            <a:r>
              <a:rPr lang="en-US" altLang="en-US" sz="1600"/>
              <a:t>Gebeshuber I.C. (2012) Green Nanotribology and sustainable nanotribology in the frame of the global challenges for humankind. Green Tribology, Springer</a:t>
            </a:r>
            <a:endParaRPr lang="en-GB" altLang="en-US" sz="1600"/>
          </a:p>
          <a:p>
            <a:pPr>
              <a:lnSpc>
                <a:spcPct val="80000"/>
              </a:lnSpc>
            </a:pPr>
            <a:endParaRPr lang="en-GB" altLang="en-US" sz="22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2"/>
          <p:cNvSpPr>
            <a:spLocks noChangeArrowheads="1"/>
          </p:cNvSpPr>
          <p:nvPr/>
        </p:nvSpPr>
        <p:spPr bwMode="auto">
          <a:xfrm>
            <a:off x="457200" y="6488113"/>
            <a:ext cx="868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http://toshiokhoo.com/wp-content/gallery/a-malay-wedding/mw-09.jpg</a:t>
            </a:r>
          </a:p>
        </p:txBody>
      </p:sp>
      <p:pic>
        <p:nvPicPr>
          <p:cNvPr id="11266" name="Picture 13" descr="mw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073150"/>
            <a:ext cx="2887663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4"/>
          <p:cNvSpPr>
            <a:spLocks noChangeArrowheads="1"/>
          </p:cNvSpPr>
          <p:nvPr/>
        </p:nvSpPr>
        <p:spPr bwMode="auto">
          <a:xfrm>
            <a:off x="457200" y="6210300"/>
            <a:ext cx="868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http://www.pixcellence.co.uk/assets/images/HinduWeddingPhotography_4404b.jpg</a:t>
            </a:r>
          </a:p>
        </p:txBody>
      </p:sp>
      <p:pic>
        <p:nvPicPr>
          <p:cNvPr id="11268" name="Picture 15" descr="HinduWeddingPhotography_440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4877" r="7088" b="4877"/>
          <a:stretch>
            <a:fillRect/>
          </a:stretch>
        </p:blipFill>
        <p:spPr bwMode="auto">
          <a:xfrm>
            <a:off x="4029075" y="1073150"/>
            <a:ext cx="16652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6"/>
          <p:cNvSpPr>
            <a:spLocks noChangeArrowheads="1"/>
          </p:cNvSpPr>
          <p:nvPr/>
        </p:nvSpPr>
        <p:spPr bwMode="auto">
          <a:xfrm>
            <a:off x="458788" y="5951538"/>
            <a:ext cx="8685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http://www.brunomedici.com/images/F&amp;C-Man_213.jpg</a:t>
            </a:r>
          </a:p>
        </p:txBody>
      </p:sp>
      <p:pic>
        <p:nvPicPr>
          <p:cNvPr id="11270" name="Picture 17" descr="F&amp;C-Man_2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462338"/>
            <a:ext cx="171926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18"/>
          <p:cNvSpPr>
            <a:spLocks noChangeArrowheads="1"/>
          </p:cNvSpPr>
          <p:nvPr/>
        </p:nvSpPr>
        <p:spPr bwMode="auto">
          <a:xfrm>
            <a:off x="441325" y="5667375"/>
            <a:ext cx="8702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http://www.marryabroad.co.uk/Assets/General/marryeurope.jpg</a:t>
            </a:r>
          </a:p>
        </p:txBody>
      </p:sp>
      <p:pic>
        <p:nvPicPr>
          <p:cNvPr id="11272" name="Picture 19" descr="marryeuro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3795713"/>
            <a:ext cx="232092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20"/>
          <p:cNvSpPr>
            <a:spLocks noChangeArrowheads="1"/>
          </p:cNvSpPr>
          <p:nvPr/>
        </p:nvSpPr>
        <p:spPr bwMode="auto">
          <a:xfrm>
            <a:off x="457200" y="5407025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http://farm4.static.flickr.com/3204/2920212185_168f5c44dd.jpg</a:t>
            </a:r>
          </a:p>
        </p:txBody>
      </p:sp>
      <p:pic>
        <p:nvPicPr>
          <p:cNvPr id="11274" name="Picture 21" descr="2920212185_168f5c44d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14162"/>
          <a:stretch>
            <a:fillRect/>
          </a:stretch>
        </p:blipFill>
        <p:spPr bwMode="auto">
          <a:xfrm>
            <a:off x="255588" y="1073150"/>
            <a:ext cx="3646487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Malays, Chinese and Indians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A Diverse Country </a:t>
            </a:r>
          </a:p>
        </p:txBody>
      </p:sp>
      <p:pic>
        <p:nvPicPr>
          <p:cNvPr id="12290" name="Picture 3" descr="Petronas Tow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3013075"/>
            <a:ext cx="23653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DSC_01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143000"/>
            <a:ext cx="2154237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DSC_01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143000"/>
            <a:ext cx="33543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http://www.malaysia-travel-info.com/images/Perhentian-Islands.jpg</a:t>
            </a:r>
          </a:p>
        </p:txBody>
      </p:sp>
      <p:pic>
        <p:nvPicPr>
          <p:cNvPr id="12294" name="Picture 8" descr="Perhentian-Island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143000"/>
            <a:ext cx="23653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has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4549775"/>
            <a:ext cx="21542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1863725" y="6165850"/>
            <a:ext cx="728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x-none"/>
              <a:t>http://ericstona.files.wordpress.com/2007/04/kuala-lumpur.jpg</a:t>
            </a:r>
          </a:p>
        </p:txBody>
      </p:sp>
      <p:pic>
        <p:nvPicPr>
          <p:cNvPr id="12297" name="Picture 11" descr="kuala-lumpu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649663"/>
            <a:ext cx="3354388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Orang Asli</a:t>
            </a:r>
          </a:p>
        </p:txBody>
      </p:sp>
      <p:pic>
        <p:nvPicPr>
          <p:cNvPr id="13314" name="Picture 3" descr="Orang_Asli_Villa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1401763"/>
            <a:ext cx="301466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http://www.backpackingmalaysia.com/images/gallery/Orang_Asli_Village2.jpg</a:t>
            </a: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0" y="6119813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http://farm4.static.flickr.com/3204/2920212185_168f5c44dd.jpg</a:t>
            </a:r>
          </a:p>
        </p:txBody>
      </p:sp>
      <p:pic>
        <p:nvPicPr>
          <p:cNvPr id="13317" name="Picture 6" descr="2920212185_168f5c44d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14162"/>
          <a:stretch>
            <a:fillRect/>
          </a:stretch>
        </p:blipFill>
        <p:spPr bwMode="auto">
          <a:xfrm>
            <a:off x="4348163" y="3708400"/>
            <a:ext cx="34020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0" y="5756275"/>
            <a:ext cx="885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http://www.impressions.com.my/endau/erwest5.jpg</a:t>
            </a:r>
          </a:p>
        </p:txBody>
      </p:sp>
      <p:pic>
        <p:nvPicPr>
          <p:cNvPr id="13319" name="Picture 8" descr="erwest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401763"/>
            <a:ext cx="3268662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What is a mosquito?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-109538" y="6488113"/>
            <a:ext cx="925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http://static.panoramio.com/photos/original/15707908.jpg</a:t>
            </a:r>
          </a:p>
        </p:txBody>
      </p:sp>
      <p:pic>
        <p:nvPicPr>
          <p:cNvPr id="14339" name="Picture 4" descr="157079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1430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altLang="x-none" b="1"/>
              <a:t>What is a mosquito?</a:t>
            </a:r>
          </a:p>
        </p:txBody>
      </p:sp>
      <p:pic>
        <p:nvPicPr>
          <p:cNvPr id="15362" name="Picture 3" descr="flugze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998538"/>
            <a:ext cx="21256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5240338" y="5059363"/>
            <a:ext cx="390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x-none"/>
              <a:t>http://www.ariva.de/flugzeug_a259374</a:t>
            </a:r>
          </a:p>
        </p:txBody>
      </p:sp>
      <p:pic>
        <p:nvPicPr>
          <p:cNvPr id="15364" name="Picture 5" descr="nasenaff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b="11205"/>
          <a:stretch>
            <a:fillRect/>
          </a:stretch>
        </p:blipFill>
        <p:spPr bwMode="auto">
          <a:xfrm>
            <a:off x="3019425" y="3252788"/>
            <a:ext cx="21177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4548188" y="5710238"/>
            <a:ext cx="4595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x-none"/>
              <a:t>http://magazin.naturspot.de/pict/nasenaffe.gif</a:t>
            </a:r>
          </a:p>
        </p:txBody>
      </p:sp>
      <p:pic>
        <p:nvPicPr>
          <p:cNvPr id="15366" name="Picture 7" descr="zungezeig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98538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2630488" y="6026150"/>
            <a:ext cx="6513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http://amstetten.evang.at/Bilder/zungezeigen.jpg</a:t>
            </a:r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0" y="65420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/>
              <a:t>http://www.tz-online.de/bilder/2008/11/25/22210/1841099979-ohr_475px.9.jpg</a:t>
            </a:r>
          </a:p>
        </p:txBody>
      </p:sp>
      <p:pic>
        <p:nvPicPr>
          <p:cNvPr id="15369" name="Picture 10" descr="1841099979-ohr_475px.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998538"/>
            <a:ext cx="16859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66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22613"/>
            <a:ext cx="25717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12"/>
          <p:cNvSpPr>
            <a:spLocks noChangeArrowheads="1"/>
          </p:cNvSpPr>
          <p:nvPr/>
        </p:nvSpPr>
        <p:spPr bwMode="auto">
          <a:xfrm>
            <a:off x="5187950" y="5386388"/>
            <a:ext cx="3956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de-DE" altLang="x-none"/>
              <a:t>http://www.ekir.de/pep/images/668.jpg </a:t>
            </a:r>
          </a:p>
        </p:txBody>
      </p:sp>
      <p:pic>
        <p:nvPicPr>
          <p:cNvPr id="15372" name="Picture 14" descr="Screen shot 2010-02-17 at 4.32.0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998538"/>
            <a:ext cx="180181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Rectangle 15"/>
          <p:cNvSpPr>
            <a:spLocks noChangeArrowheads="1"/>
          </p:cNvSpPr>
          <p:nvPr/>
        </p:nvSpPr>
        <p:spPr bwMode="auto">
          <a:xfrm>
            <a:off x="-23813" y="6311900"/>
            <a:ext cx="9144001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 algn="r"/>
            <a:r>
              <a:rPr lang="de-DE" altLang="x-none" sz="1500"/>
              <a:t>http://4.bp.blogspot.com/_NdzbS_1Yx4s/R-PY40uX7II/AAAAAAAAAGE/hcn44-mDKHY/s320/grammophon2.jpg</a:t>
            </a:r>
          </a:p>
        </p:txBody>
      </p:sp>
      <p:pic>
        <p:nvPicPr>
          <p:cNvPr id="15374" name="Picture 16" descr="grammophon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2490788"/>
            <a:ext cx="1690687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4303713"/>
            <a:ext cx="6905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8"/>
          <p:cNvSpPr>
            <a:spLocks noChangeArrowheads="1"/>
          </p:cNvSpPr>
          <p:nvPr/>
        </p:nvSpPr>
        <p:spPr bwMode="auto">
          <a:xfrm>
            <a:off x="179388" y="6026150"/>
            <a:ext cx="4073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r>
              <a:rPr lang="en-US" altLang="x-none"/>
              <a:t>http://sum1.onreact.com/bilder/auge.jpg</a:t>
            </a:r>
            <a:endParaRPr lang="de-DE" altLang="x-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2176</Words>
  <Application>Microsoft Macintosh PowerPoint</Application>
  <PresentationFormat>Bildschirmpräsentation (4:3)</PresentationFormat>
  <Paragraphs>216</Paragraphs>
  <Slides>48</Slides>
  <Notes>6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4" baseType="lpstr">
      <vt:lpstr>Arial</vt:lpstr>
      <vt:lpstr>Arial Bold</vt:lpstr>
      <vt:lpstr>Calibri</vt:lpstr>
      <vt:lpstr>Helvetica</vt:lpstr>
      <vt:lpstr>Times New Roman</vt:lpstr>
      <vt:lpstr>Office Theme</vt:lpstr>
      <vt:lpstr>PowerPoint-Präsentation</vt:lpstr>
      <vt:lpstr>PowerPoint-Präsentation</vt:lpstr>
      <vt:lpstr>A Journey to the Equator</vt:lpstr>
      <vt:lpstr>Malaysia</vt:lpstr>
      <vt:lpstr>Malays, Chinese and Indians</vt:lpstr>
      <vt:lpstr>A Diverse Country </vt:lpstr>
      <vt:lpstr>Orang Asli</vt:lpstr>
      <vt:lpstr>What is a mosquito?</vt:lpstr>
      <vt:lpstr>What is a mosquito?</vt:lpstr>
      <vt:lpstr>Things to wear in the jungle</vt:lpstr>
      <vt:lpstr>On big expedition</vt:lpstr>
      <vt:lpstr>Rotan</vt:lpstr>
      <vt:lpstr>Tropical Fruits </vt:lpstr>
      <vt:lpstr>Edible bird nests</vt:lpstr>
      <vt:lpstr>Blue Fern</vt:lpstr>
      <vt:lpstr>Animals and Plants in the Rainforest</vt:lpstr>
      <vt:lpstr>PowerPoint-Präsentation</vt:lpstr>
      <vt:lpstr>Leeches</vt:lpstr>
      <vt:lpstr>Spiders</vt:lpstr>
      <vt:lpstr>PowerPoint-Präsentation</vt:lpstr>
      <vt:lpstr>Motivation</vt:lpstr>
      <vt:lpstr>Value-based Science</vt:lpstr>
      <vt:lpstr>Innovision</vt:lpstr>
      <vt:lpstr>Construction – man-made</vt:lpstr>
      <vt:lpstr>Construction – natural</vt:lpstr>
      <vt:lpstr>Biomimetics</vt:lpstr>
      <vt:lpstr>PowerPoint-Präsentation</vt:lpstr>
      <vt:lpstr>PowerPoint-Präsentation</vt:lpstr>
      <vt:lpstr>Materials  Phytomining – mining with plants – as  inspiration for biomimetic metal management</vt:lpstr>
      <vt:lpstr>PowerPoint-Präsentation</vt:lpstr>
      <vt:lpstr>Structures  Optimized functional micro- and nanostructures  inspired by organisms </vt:lpstr>
      <vt:lpstr>PowerPoint-Präsentation</vt:lpstr>
      <vt:lpstr>PowerPoint-Präsentation</vt:lpstr>
      <vt:lpstr>PowerPoint-Präsentation</vt:lpstr>
      <vt:lpstr>White butterflies</vt:lpstr>
      <vt:lpstr>Processes  Biomineralization at ambient conditions</vt:lpstr>
      <vt:lpstr>Biomineralization</vt:lpstr>
      <vt:lpstr>Biomineralization</vt:lpstr>
      <vt:lpstr>PowerPoint-Präsentation</vt:lpstr>
      <vt:lpstr>PowerPoint-Präsentation</vt:lpstr>
      <vt:lpstr>Towards Sustainability</vt:lpstr>
      <vt:lpstr>PowerPoint-Präsentation</vt:lpstr>
      <vt:lpstr>General Biomimetic Principles</vt:lpstr>
      <vt:lpstr>General Biomimetic Principles</vt:lpstr>
      <vt:lpstr>Principles for  Sustainable Biomimetics</vt:lpstr>
      <vt:lpstr>Principles for  Sustainable Biomimetics</vt:lpstr>
      <vt:lpstr>PowerPoint-Präsentation</vt:lpstr>
      <vt:lpstr>Recommended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Dschungel als Forschungslabor </dc:title>
  <dc:creator>Ille Gebeshuber</dc:creator>
  <cp:lastModifiedBy>Microsoft Office User</cp:lastModifiedBy>
  <cp:revision>99</cp:revision>
  <dcterms:created xsi:type="dcterms:W3CDTF">2010-02-20T15:39:43Z</dcterms:created>
  <dcterms:modified xsi:type="dcterms:W3CDTF">2019-12-04T11:30:16Z</dcterms:modified>
</cp:coreProperties>
</file>