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5" r:id="rId8"/>
    <p:sldId id="262"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40"/>
    <p:restoredTop sz="94712"/>
  </p:normalViewPr>
  <p:slideViewPr>
    <p:cSldViewPr snapToGrid="0" snapToObjects="1">
      <p:cViewPr varScale="1">
        <p:scale>
          <a:sx n="86" d="100"/>
          <a:sy n="86" d="100"/>
        </p:scale>
        <p:origin x="232" y="9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1F90D-674D-AB44-BB43-89BC6496618C}" type="datetimeFigureOut">
              <a:rPr lang="de-DE" smtClean="0"/>
              <a:t>20.11.19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7EC69-7365-1349-8DD6-6C59FA68D42A}" type="slidenum">
              <a:rPr lang="de-DE" smtClean="0"/>
              <a:t>‹Nr.›</a:t>
            </a:fld>
            <a:endParaRPr lang="de-DE"/>
          </a:p>
        </p:txBody>
      </p:sp>
    </p:spTree>
    <p:extLst>
      <p:ext uri="{BB962C8B-B14F-4D97-AF65-F5344CB8AC3E}">
        <p14:creationId xmlns:p14="http://schemas.microsoft.com/office/powerpoint/2010/main" val="2838135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022B5-842B-764E-890A-575427484C3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6F31B0B-EF05-1347-AFC2-FAD801E99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C89826E-30A1-7843-A5B2-C2C94E5F986F}"/>
              </a:ext>
            </a:extLst>
          </p:cNvPr>
          <p:cNvSpPr>
            <a:spLocks noGrp="1"/>
          </p:cNvSpPr>
          <p:nvPr>
            <p:ph type="dt" sz="half" idx="10"/>
          </p:nvPr>
        </p:nvSpPr>
        <p:spPr/>
        <p:txBody>
          <a:bodyPr/>
          <a:lstStyle/>
          <a:p>
            <a:fld id="{EEC0EB0D-FE20-3042-A43B-0AEA5BEDB91B}" type="datetime1">
              <a:rPr lang="de-AT" smtClean="0"/>
              <a:t>20.11.19</a:t>
            </a:fld>
            <a:endParaRPr lang="de-DE"/>
          </a:p>
        </p:txBody>
      </p:sp>
      <p:sp>
        <p:nvSpPr>
          <p:cNvPr id="5" name="Fußzeilenplatzhalter 4">
            <a:extLst>
              <a:ext uri="{FF2B5EF4-FFF2-40B4-BE49-F238E27FC236}">
                <a16:creationId xmlns:a16="http://schemas.microsoft.com/office/drawing/2014/main" id="{B82ECE5F-EF5D-2649-A17C-372D77CF39C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870A2C4-BDDB-064F-95C5-621BA6835538}"/>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1217391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7B009-7F61-594B-92EA-507CD8748A4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6A3FCD8-C503-0643-95E2-2CCA087C944B}"/>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2490CE8-16C7-6C47-90EB-087CF83F3AB1}"/>
              </a:ext>
            </a:extLst>
          </p:cNvPr>
          <p:cNvSpPr>
            <a:spLocks noGrp="1"/>
          </p:cNvSpPr>
          <p:nvPr>
            <p:ph type="dt" sz="half" idx="10"/>
          </p:nvPr>
        </p:nvSpPr>
        <p:spPr/>
        <p:txBody>
          <a:bodyPr/>
          <a:lstStyle/>
          <a:p>
            <a:fld id="{97AC27D6-343B-F04F-A961-891D109E8D07}" type="datetime1">
              <a:rPr lang="de-AT" smtClean="0"/>
              <a:t>20.11.19</a:t>
            </a:fld>
            <a:endParaRPr lang="de-DE"/>
          </a:p>
        </p:txBody>
      </p:sp>
      <p:sp>
        <p:nvSpPr>
          <p:cNvPr id="5" name="Fußzeilenplatzhalter 4">
            <a:extLst>
              <a:ext uri="{FF2B5EF4-FFF2-40B4-BE49-F238E27FC236}">
                <a16:creationId xmlns:a16="http://schemas.microsoft.com/office/drawing/2014/main" id="{01ECC94B-D826-CC4E-AEF0-3824DA80CB8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40B0A07-FD5A-A546-82DA-CB1E5F639FF6}"/>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1242404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C0115BD-CC41-4746-9111-7893D714639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B7F7B47-D9D4-E349-B459-DE89A4D7E7CC}"/>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AB09B84-ED40-D74A-81ED-CE1447788723}"/>
              </a:ext>
            </a:extLst>
          </p:cNvPr>
          <p:cNvSpPr>
            <a:spLocks noGrp="1"/>
          </p:cNvSpPr>
          <p:nvPr>
            <p:ph type="dt" sz="half" idx="10"/>
          </p:nvPr>
        </p:nvSpPr>
        <p:spPr/>
        <p:txBody>
          <a:bodyPr/>
          <a:lstStyle/>
          <a:p>
            <a:fld id="{444A3788-EC49-7C42-BC70-85A785BFD66F}" type="datetime1">
              <a:rPr lang="de-AT" smtClean="0"/>
              <a:t>20.11.19</a:t>
            </a:fld>
            <a:endParaRPr lang="de-DE"/>
          </a:p>
        </p:txBody>
      </p:sp>
      <p:sp>
        <p:nvSpPr>
          <p:cNvPr id="5" name="Fußzeilenplatzhalter 4">
            <a:extLst>
              <a:ext uri="{FF2B5EF4-FFF2-40B4-BE49-F238E27FC236}">
                <a16:creationId xmlns:a16="http://schemas.microsoft.com/office/drawing/2014/main" id="{96045079-9A88-C14D-86DB-7EC11F6317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41C03E-0CBF-364E-885D-FE87A4DA21E2}"/>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1254723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330F2-1B1D-574C-87E7-5050A34CA31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0F9FCB1-4F4F-0D44-AF9D-001847CA3DEF}"/>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FFEAD471-5CE6-6741-ACAC-C5F97AC2BEF9}"/>
              </a:ext>
            </a:extLst>
          </p:cNvPr>
          <p:cNvSpPr>
            <a:spLocks noGrp="1"/>
          </p:cNvSpPr>
          <p:nvPr>
            <p:ph type="dt" sz="half" idx="10"/>
          </p:nvPr>
        </p:nvSpPr>
        <p:spPr/>
        <p:txBody>
          <a:bodyPr/>
          <a:lstStyle/>
          <a:p>
            <a:fld id="{F36107B7-BF32-7949-8424-D8643208128F}" type="datetime1">
              <a:rPr lang="de-AT" smtClean="0"/>
              <a:t>20.11.19</a:t>
            </a:fld>
            <a:endParaRPr lang="de-DE"/>
          </a:p>
        </p:txBody>
      </p:sp>
      <p:sp>
        <p:nvSpPr>
          <p:cNvPr id="5" name="Fußzeilenplatzhalter 4">
            <a:extLst>
              <a:ext uri="{FF2B5EF4-FFF2-40B4-BE49-F238E27FC236}">
                <a16:creationId xmlns:a16="http://schemas.microsoft.com/office/drawing/2014/main" id="{2C399E2F-9C7C-5C4B-B5FC-9AFE66A40C8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CA7F969-D21E-1E45-81DE-C3842993B29D}"/>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133758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5AC14-4424-9644-88B5-42E29E5CCEE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BA06FDB-6493-3445-B00A-870C087346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D536046-9A19-8A41-82D8-73AF8A3876BE}"/>
              </a:ext>
            </a:extLst>
          </p:cNvPr>
          <p:cNvSpPr>
            <a:spLocks noGrp="1"/>
          </p:cNvSpPr>
          <p:nvPr>
            <p:ph type="dt" sz="half" idx="10"/>
          </p:nvPr>
        </p:nvSpPr>
        <p:spPr/>
        <p:txBody>
          <a:bodyPr/>
          <a:lstStyle/>
          <a:p>
            <a:fld id="{43253836-C512-C549-A4A3-6A355196BA6D}" type="datetime1">
              <a:rPr lang="de-AT" smtClean="0"/>
              <a:t>20.11.19</a:t>
            </a:fld>
            <a:endParaRPr lang="de-DE"/>
          </a:p>
        </p:txBody>
      </p:sp>
      <p:sp>
        <p:nvSpPr>
          <p:cNvPr id="5" name="Fußzeilenplatzhalter 4">
            <a:extLst>
              <a:ext uri="{FF2B5EF4-FFF2-40B4-BE49-F238E27FC236}">
                <a16:creationId xmlns:a16="http://schemas.microsoft.com/office/drawing/2014/main" id="{79E8410C-AA00-C343-882D-C311B814E5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377C6F-669D-444C-9CE1-B714A1586EA9}"/>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119499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4E70BA-FB9E-E24E-88BF-30C7CF421A8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720DC11-49B1-A843-9A0C-0FF94B202E9E}"/>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327A1542-101F-1E47-8ECA-1DE56503A3FD}"/>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0466988-0F3A-FF41-82AE-F913B30B0BBB}"/>
              </a:ext>
            </a:extLst>
          </p:cNvPr>
          <p:cNvSpPr>
            <a:spLocks noGrp="1"/>
          </p:cNvSpPr>
          <p:nvPr>
            <p:ph type="dt" sz="half" idx="10"/>
          </p:nvPr>
        </p:nvSpPr>
        <p:spPr/>
        <p:txBody>
          <a:bodyPr/>
          <a:lstStyle/>
          <a:p>
            <a:fld id="{97993720-D4B0-A745-AEFE-DC6A7DC90C3D}" type="datetime1">
              <a:rPr lang="de-AT" smtClean="0"/>
              <a:t>20.11.19</a:t>
            </a:fld>
            <a:endParaRPr lang="de-DE"/>
          </a:p>
        </p:txBody>
      </p:sp>
      <p:sp>
        <p:nvSpPr>
          <p:cNvPr id="6" name="Fußzeilenplatzhalter 5">
            <a:extLst>
              <a:ext uri="{FF2B5EF4-FFF2-40B4-BE49-F238E27FC236}">
                <a16:creationId xmlns:a16="http://schemas.microsoft.com/office/drawing/2014/main" id="{7A48C3B8-5729-124E-A4BB-86E38FA1DA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21D4FF-81AE-5E45-AED6-52B5351DF1CA}"/>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371866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CDF8E-B020-F64B-9B43-1E620CBA9B3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1CD6E0E-765B-8448-A997-D1AD687197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546040D8-D5DC-1440-AD6F-DDF2B4A79442}"/>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F28549C5-CCE9-D14A-B89D-C4A9434A84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C2FFD47A-F7F0-594E-9202-D38AF1F57255}"/>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70F486B9-FAAF-CA4B-A0A4-F53990678ACF}"/>
              </a:ext>
            </a:extLst>
          </p:cNvPr>
          <p:cNvSpPr>
            <a:spLocks noGrp="1"/>
          </p:cNvSpPr>
          <p:nvPr>
            <p:ph type="dt" sz="half" idx="10"/>
          </p:nvPr>
        </p:nvSpPr>
        <p:spPr/>
        <p:txBody>
          <a:bodyPr/>
          <a:lstStyle/>
          <a:p>
            <a:fld id="{50F889F3-FF7B-764B-9E50-EAE57D58D88F}" type="datetime1">
              <a:rPr lang="de-AT" smtClean="0"/>
              <a:t>20.11.19</a:t>
            </a:fld>
            <a:endParaRPr lang="de-DE"/>
          </a:p>
        </p:txBody>
      </p:sp>
      <p:sp>
        <p:nvSpPr>
          <p:cNvPr id="8" name="Fußzeilenplatzhalter 7">
            <a:extLst>
              <a:ext uri="{FF2B5EF4-FFF2-40B4-BE49-F238E27FC236}">
                <a16:creationId xmlns:a16="http://schemas.microsoft.com/office/drawing/2014/main" id="{EDDC7A18-17F3-EF4C-8773-D499FFF606F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B658DBE-F186-F44D-83F1-3EAA1D56677B}"/>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3265492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55BCE-A0E3-5641-940E-44EB2460F23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4A6F8D2-8DAF-414D-B458-A46CCF860A7F}"/>
              </a:ext>
            </a:extLst>
          </p:cNvPr>
          <p:cNvSpPr>
            <a:spLocks noGrp="1"/>
          </p:cNvSpPr>
          <p:nvPr>
            <p:ph type="dt" sz="half" idx="10"/>
          </p:nvPr>
        </p:nvSpPr>
        <p:spPr/>
        <p:txBody>
          <a:bodyPr/>
          <a:lstStyle/>
          <a:p>
            <a:fld id="{596D8B39-F131-F049-8EA9-66DF354371D3}" type="datetime1">
              <a:rPr lang="de-AT" smtClean="0"/>
              <a:t>20.11.19</a:t>
            </a:fld>
            <a:endParaRPr lang="de-DE"/>
          </a:p>
        </p:txBody>
      </p:sp>
      <p:sp>
        <p:nvSpPr>
          <p:cNvPr id="4" name="Fußzeilenplatzhalter 3">
            <a:extLst>
              <a:ext uri="{FF2B5EF4-FFF2-40B4-BE49-F238E27FC236}">
                <a16:creationId xmlns:a16="http://schemas.microsoft.com/office/drawing/2014/main" id="{1FA93672-C569-3D46-A913-3662F5BEAD2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EB38C11-53B3-8043-8798-D7A6D4ED2937}"/>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2390491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B948F15-532B-F647-AF16-3FCF5B553A20}"/>
              </a:ext>
            </a:extLst>
          </p:cNvPr>
          <p:cNvSpPr>
            <a:spLocks noGrp="1"/>
          </p:cNvSpPr>
          <p:nvPr>
            <p:ph type="dt" sz="half" idx="10"/>
          </p:nvPr>
        </p:nvSpPr>
        <p:spPr/>
        <p:txBody>
          <a:bodyPr/>
          <a:lstStyle/>
          <a:p>
            <a:fld id="{24CC83B0-0BF0-2A4A-8EE1-298EDA915416}" type="datetime1">
              <a:rPr lang="de-AT" smtClean="0"/>
              <a:t>20.11.19</a:t>
            </a:fld>
            <a:endParaRPr lang="de-DE"/>
          </a:p>
        </p:txBody>
      </p:sp>
      <p:sp>
        <p:nvSpPr>
          <p:cNvPr id="3" name="Fußzeilenplatzhalter 2">
            <a:extLst>
              <a:ext uri="{FF2B5EF4-FFF2-40B4-BE49-F238E27FC236}">
                <a16:creationId xmlns:a16="http://schemas.microsoft.com/office/drawing/2014/main" id="{B9A1CDAD-FAB9-B343-A5BB-25A5082F8F8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CD923C5-8E33-854B-A260-1369808C6D8A}"/>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181688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00075-68B4-1B4E-BB89-9939BA43E5D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BEDB80C-6AFB-784C-A89B-8527C5044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7C03F46C-B250-204D-A067-02E389CFE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4DCAE645-FCFF-764C-B6DB-577AE8908D60}"/>
              </a:ext>
            </a:extLst>
          </p:cNvPr>
          <p:cNvSpPr>
            <a:spLocks noGrp="1"/>
          </p:cNvSpPr>
          <p:nvPr>
            <p:ph type="dt" sz="half" idx="10"/>
          </p:nvPr>
        </p:nvSpPr>
        <p:spPr/>
        <p:txBody>
          <a:bodyPr/>
          <a:lstStyle/>
          <a:p>
            <a:fld id="{B62810CE-62C3-9847-ACF7-FC08CD2CE759}" type="datetime1">
              <a:rPr lang="de-AT" smtClean="0"/>
              <a:t>20.11.19</a:t>
            </a:fld>
            <a:endParaRPr lang="de-DE"/>
          </a:p>
        </p:txBody>
      </p:sp>
      <p:sp>
        <p:nvSpPr>
          <p:cNvPr id="6" name="Fußzeilenplatzhalter 5">
            <a:extLst>
              <a:ext uri="{FF2B5EF4-FFF2-40B4-BE49-F238E27FC236}">
                <a16:creationId xmlns:a16="http://schemas.microsoft.com/office/drawing/2014/main" id="{8E466B1F-CB83-3E4A-8F59-14FBD694B31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44C10FE-8154-744C-B3A1-DB154C5E95E7}"/>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298808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87C774-8218-5E46-BE36-E1BB6B5E41A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5152021-E66C-C549-836A-4857B0B12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F757597-4241-5241-B0BB-E70122FFE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094872CF-721A-BC40-BE4C-0B9D5208095F}"/>
              </a:ext>
            </a:extLst>
          </p:cNvPr>
          <p:cNvSpPr>
            <a:spLocks noGrp="1"/>
          </p:cNvSpPr>
          <p:nvPr>
            <p:ph type="dt" sz="half" idx="10"/>
          </p:nvPr>
        </p:nvSpPr>
        <p:spPr/>
        <p:txBody>
          <a:bodyPr/>
          <a:lstStyle/>
          <a:p>
            <a:fld id="{DFFE2300-C552-D64B-8F85-AFF4EA29E9E1}" type="datetime1">
              <a:rPr lang="de-AT" smtClean="0"/>
              <a:t>20.11.19</a:t>
            </a:fld>
            <a:endParaRPr lang="de-DE"/>
          </a:p>
        </p:txBody>
      </p:sp>
      <p:sp>
        <p:nvSpPr>
          <p:cNvPr id="6" name="Fußzeilenplatzhalter 5">
            <a:extLst>
              <a:ext uri="{FF2B5EF4-FFF2-40B4-BE49-F238E27FC236}">
                <a16:creationId xmlns:a16="http://schemas.microsoft.com/office/drawing/2014/main" id="{ED5E9DE0-ACF1-4442-80C1-C578BE02101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8E32EB6-FFB7-BB43-8F4A-C6423624FEFD}"/>
              </a:ext>
            </a:extLst>
          </p:cNvPr>
          <p:cNvSpPr>
            <a:spLocks noGrp="1"/>
          </p:cNvSpPr>
          <p:nvPr>
            <p:ph type="sldNum" sz="quarter" idx="12"/>
          </p:nvPr>
        </p:nvSpPr>
        <p:spPr/>
        <p:txBody>
          <a:bodyPr/>
          <a:lstStyle/>
          <a:p>
            <a:fld id="{F14B8807-E2BC-EC41-9CD8-1B0245B6ED60}" type="slidenum">
              <a:rPr lang="de-DE" smtClean="0"/>
              <a:t>‹Nr.›</a:t>
            </a:fld>
            <a:endParaRPr lang="de-DE"/>
          </a:p>
        </p:txBody>
      </p:sp>
    </p:spTree>
    <p:extLst>
      <p:ext uri="{BB962C8B-B14F-4D97-AF65-F5344CB8AC3E}">
        <p14:creationId xmlns:p14="http://schemas.microsoft.com/office/powerpoint/2010/main" val="131600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82C4956-D560-5747-9126-F7AE841B19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FABFDA0-90D3-094B-9C2D-0F926A372C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2A9CFFE2-E2F0-3F4A-B2DF-0DF5A8A08C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547FA-CB5F-E143-85AF-8D9404658AF6}" type="datetime1">
              <a:rPr lang="de-AT" smtClean="0"/>
              <a:t>20.11.19</a:t>
            </a:fld>
            <a:endParaRPr lang="de-DE"/>
          </a:p>
        </p:txBody>
      </p:sp>
      <p:sp>
        <p:nvSpPr>
          <p:cNvPr id="5" name="Fußzeilenplatzhalter 4">
            <a:extLst>
              <a:ext uri="{FF2B5EF4-FFF2-40B4-BE49-F238E27FC236}">
                <a16:creationId xmlns:a16="http://schemas.microsoft.com/office/drawing/2014/main" id="{8FF4B406-D7DE-624B-957B-FF469EBE93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58776C3-F9D2-DC4A-9FE7-05CC276A24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B8807-E2BC-EC41-9CD8-1B0245B6ED60}" type="slidenum">
              <a:rPr lang="de-DE" smtClean="0"/>
              <a:t>‹Nr.›</a:t>
            </a:fld>
            <a:endParaRPr lang="de-DE"/>
          </a:p>
        </p:txBody>
      </p:sp>
    </p:spTree>
    <p:extLst>
      <p:ext uri="{BB962C8B-B14F-4D97-AF65-F5344CB8AC3E}">
        <p14:creationId xmlns:p14="http://schemas.microsoft.com/office/powerpoint/2010/main" val="2882854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6E68F-1766-D740-B3B0-7A27889FE890}"/>
              </a:ext>
            </a:extLst>
          </p:cNvPr>
          <p:cNvSpPr>
            <a:spLocks noGrp="1"/>
          </p:cNvSpPr>
          <p:nvPr>
            <p:ph type="ctrTitle"/>
          </p:nvPr>
        </p:nvSpPr>
        <p:spPr/>
        <p:txBody>
          <a:bodyPr>
            <a:normAutofit fontScale="90000"/>
          </a:bodyPr>
          <a:lstStyle/>
          <a:p>
            <a:r>
              <a:rPr lang="de-DE" dirty="0"/>
              <a:t>Environment, </a:t>
            </a:r>
            <a:r>
              <a:rPr lang="de-DE" dirty="0" err="1"/>
              <a:t>Health</a:t>
            </a:r>
            <a:r>
              <a:rPr lang="de-DE" dirty="0"/>
              <a:t> </a:t>
            </a:r>
            <a:r>
              <a:rPr lang="de-DE" dirty="0" err="1"/>
              <a:t>and</a:t>
            </a:r>
            <a:r>
              <a:rPr lang="de-DE" dirty="0"/>
              <a:t> </a:t>
            </a:r>
            <a:r>
              <a:rPr lang="de-DE" dirty="0" err="1"/>
              <a:t>Safety</a:t>
            </a:r>
            <a:r>
              <a:rPr lang="de-DE" dirty="0"/>
              <a:t> </a:t>
            </a:r>
            <a:r>
              <a:rPr lang="de-DE" dirty="0" err="1"/>
              <a:t>Issues</a:t>
            </a:r>
            <a:r>
              <a:rPr lang="de-DE" dirty="0"/>
              <a:t> in Nanotechnology</a:t>
            </a:r>
          </a:p>
        </p:txBody>
      </p:sp>
      <p:sp>
        <p:nvSpPr>
          <p:cNvPr id="3" name="Untertitel 2">
            <a:extLst>
              <a:ext uri="{FF2B5EF4-FFF2-40B4-BE49-F238E27FC236}">
                <a16:creationId xmlns:a16="http://schemas.microsoft.com/office/drawing/2014/main" id="{D5C0000E-CF77-BB46-91BF-C499EA25546D}"/>
              </a:ext>
            </a:extLst>
          </p:cNvPr>
          <p:cNvSpPr>
            <a:spLocks noGrp="1"/>
          </p:cNvSpPr>
          <p:nvPr>
            <p:ph type="subTitle" idx="1"/>
          </p:nvPr>
        </p:nvSpPr>
        <p:spPr/>
        <p:txBody>
          <a:bodyPr/>
          <a:lstStyle/>
          <a:p>
            <a:r>
              <a:rPr lang="de-DE" dirty="0"/>
              <a:t>Ille C. </a:t>
            </a:r>
            <a:r>
              <a:rPr lang="de-DE" dirty="0" err="1"/>
              <a:t>Gebeshuber</a:t>
            </a:r>
            <a:r>
              <a:rPr lang="de-DE" dirty="0"/>
              <a:t>, IAP TU Wien</a:t>
            </a:r>
          </a:p>
          <a:p>
            <a:endParaRPr lang="de-DE" dirty="0"/>
          </a:p>
          <a:p>
            <a:r>
              <a:rPr lang="de-DE" dirty="0"/>
              <a:t>Quelle: Springer HB </a:t>
            </a:r>
            <a:r>
              <a:rPr lang="de-DE" dirty="0" err="1"/>
              <a:t>of</a:t>
            </a:r>
            <a:r>
              <a:rPr lang="de-DE" dirty="0"/>
              <a:t> Nanotechnology, B. Bhushan (Ed.), 2017</a:t>
            </a:r>
          </a:p>
        </p:txBody>
      </p:sp>
      <p:pic>
        <p:nvPicPr>
          <p:cNvPr id="4" name="Picture 3">
            <a:extLst>
              <a:ext uri="{FF2B5EF4-FFF2-40B4-BE49-F238E27FC236}">
                <a16:creationId xmlns:a16="http://schemas.microsoft.com/office/drawing/2014/main" id="{87ACC6D5-C711-0D43-9BB2-5AEB54E53AA3}"/>
              </a:ext>
            </a:extLst>
          </p:cNvPr>
          <p:cNvPicPr>
            <a:picLocks noChangeAspect="1"/>
          </p:cNvPicPr>
          <p:nvPr/>
        </p:nvPicPr>
        <p:blipFill>
          <a:blip r:embed="rId2"/>
          <a:stretch>
            <a:fillRect/>
          </a:stretch>
        </p:blipFill>
        <p:spPr>
          <a:xfrm>
            <a:off x="445274" y="5226188"/>
            <a:ext cx="4158401" cy="1631812"/>
          </a:xfrm>
          <a:prstGeom prst="rect">
            <a:avLst/>
          </a:prstGeom>
        </p:spPr>
      </p:pic>
      <p:pic>
        <p:nvPicPr>
          <p:cNvPr id="5" name="Picture 4">
            <a:extLst>
              <a:ext uri="{FF2B5EF4-FFF2-40B4-BE49-F238E27FC236}">
                <a16:creationId xmlns:a16="http://schemas.microsoft.com/office/drawing/2014/main" id="{FAE345B5-C55F-CC44-A46A-ADD8CBDEE98A}"/>
              </a:ext>
            </a:extLst>
          </p:cNvPr>
          <p:cNvPicPr>
            <a:picLocks noChangeAspect="1"/>
          </p:cNvPicPr>
          <p:nvPr/>
        </p:nvPicPr>
        <p:blipFill>
          <a:blip r:embed="rId3"/>
          <a:stretch>
            <a:fillRect/>
          </a:stretch>
        </p:blipFill>
        <p:spPr>
          <a:xfrm>
            <a:off x="5682401" y="5226188"/>
            <a:ext cx="2186965" cy="1631812"/>
          </a:xfrm>
          <a:prstGeom prst="rect">
            <a:avLst/>
          </a:prstGeom>
        </p:spPr>
      </p:pic>
      <p:pic>
        <p:nvPicPr>
          <p:cNvPr id="6" name="Picture 5">
            <a:extLst>
              <a:ext uri="{FF2B5EF4-FFF2-40B4-BE49-F238E27FC236}">
                <a16:creationId xmlns:a16="http://schemas.microsoft.com/office/drawing/2014/main" id="{026770CC-7DC8-194C-89DE-BB326F3205E9}"/>
              </a:ext>
            </a:extLst>
          </p:cNvPr>
          <p:cNvPicPr>
            <a:picLocks noChangeAspect="1"/>
          </p:cNvPicPr>
          <p:nvPr/>
        </p:nvPicPr>
        <p:blipFill>
          <a:blip r:embed="rId4"/>
          <a:stretch>
            <a:fillRect/>
          </a:stretch>
        </p:blipFill>
        <p:spPr>
          <a:xfrm>
            <a:off x="9294549" y="5226188"/>
            <a:ext cx="2452177" cy="1631812"/>
          </a:xfrm>
          <a:prstGeom prst="rect">
            <a:avLst/>
          </a:prstGeom>
        </p:spPr>
      </p:pic>
      <p:sp>
        <p:nvSpPr>
          <p:cNvPr id="7" name="Foliennummernplatzhalter 6">
            <a:extLst>
              <a:ext uri="{FF2B5EF4-FFF2-40B4-BE49-F238E27FC236}">
                <a16:creationId xmlns:a16="http://schemas.microsoft.com/office/drawing/2014/main" id="{CE0965DC-FCD3-A34D-BBAF-79C19F4E00B0}"/>
              </a:ext>
            </a:extLst>
          </p:cNvPr>
          <p:cNvSpPr>
            <a:spLocks noGrp="1"/>
          </p:cNvSpPr>
          <p:nvPr>
            <p:ph type="sldNum" sz="quarter" idx="12"/>
          </p:nvPr>
        </p:nvSpPr>
        <p:spPr/>
        <p:txBody>
          <a:bodyPr/>
          <a:lstStyle/>
          <a:p>
            <a:fld id="{F14B8807-E2BC-EC41-9CD8-1B0245B6ED60}" type="slidenum">
              <a:rPr lang="de-DE" smtClean="0"/>
              <a:t>1</a:t>
            </a:fld>
            <a:endParaRPr lang="de-DE"/>
          </a:p>
        </p:txBody>
      </p:sp>
    </p:spTree>
    <p:extLst>
      <p:ext uri="{BB962C8B-B14F-4D97-AF65-F5344CB8AC3E}">
        <p14:creationId xmlns:p14="http://schemas.microsoft.com/office/powerpoint/2010/main" val="2691538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AF0B5-6252-494A-9B61-3EF43A4165C5}"/>
              </a:ext>
            </a:extLst>
          </p:cNvPr>
          <p:cNvSpPr>
            <a:spLocks noGrp="1"/>
          </p:cNvSpPr>
          <p:nvPr>
            <p:ph type="title"/>
          </p:nvPr>
        </p:nvSpPr>
        <p:spPr>
          <a:xfrm>
            <a:off x="838200" y="0"/>
            <a:ext cx="10515600" cy="1325563"/>
          </a:xfrm>
        </p:spPr>
        <p:txBody>
          <a:bodyPr>
            <a:normAutofit/>
          </a:bodyPr>
          <a:lstStyle/>
          <a:p>
            <a:pPr algn="ctr"/>
            <a:r>
              <a:rPr lang="en" dirty="0"/>
              <a:t>Elements and processes in an occupational exposure scenario</a:t>
            </a:r>
            <a:endParaRPr lang="de-DE" dirty="0"/>
          </a:p>
        </p:txBody>
      </p:sp>
      <p:pic>
        <p:nvPicPr>
          <p:cNvPr id="4" name="Grafik 3">
            <a:extLst>
              <a:ext uri="{FF2B5EF4-FFF2-40B4-BE49-F238E27FC236}">
                <a16:creationId xmlns:a16="http://schemas.microsoft.com/office/drawing/2014/main" id="{5CA20BE3-25DD-AF48-8870-6B495E87DB2A}"/>
              </a:ext>
            </a:extLst>
          </p:cNvPr>
          <p:cNvPicPr>
            <a:picLocks noChangeAspect="1"/>
          </p:cNvPicPr>
          <p:nvPr/>
        </p:nvPicPr>
        <p:blipFill>
          <a:blip r:embed="rId2"/>
          <a:stretch>
            <a:fillRect/>
          </a:stretch>
        </p:blipFill>
        <p:spPr>
          <a:xfrm>
            <a:off x="2831709" y="1325563"/>
            <a:ext cx="6528582" cy="5532437"/>
          </a:xfrm>
          <a:prstGeom prst="rect">
            <a:avLst/>
          </a:prstGeom>
        </p:spPr>
      </p:pic>
      <p:sp>
        <p:nvSpPr>
          <p:cNvPr id="3" name="Foliennummernplatzhalter 2">
            <a:extLst>
              <a:ext uri="{FF2B5EF4-FFF2-40B4-BE49-F238E27FC236}">
                <a16:creationId xmlns:a16="http://schemas.microsoft.com/office/drawing/2014/main" id="{AE43F331-9015-F746-BD3B-B87308B11741}"/>
              </a:ext>
            </a:extLst>
          </p:cNvPr>
          <p:cNvSpPr>
            <a:spLocks noGrp="1"/>
          </p:cNvSpPr>
          <p:nvPr>
            <p:ph type="sldNum" sz="quarter" idx="12"/>
          </p:nvPr>
        </p:nvSpPr>
        <p:spPr/>
        <p:txBody>
          <a:bodyPr/>
          <a:lstStyle/>
          <a:p>
            <a:fld id="{F14B8807-E2BC-EC41-9CD8-1B0245B6ED60}" type="slidenum">
              <a:rPr lang="de-DE" smtClean="0"/>
              <a:t>10</a:t>
            </a:fld>
            <a:endParaRPr lang="de-DE"/>
          </a:p>
        </p:txBody>
      </p:sp>
    </p:spTree>
    <p:extLst>
      <p:ext uri="{BB962C8B-B14F-4D97-AF65-F5344CB8AC3E}">
        <p14:creationId xmlns:p14="http://schemas.microsoft.com/office/powerpoint/2010/main" val="209168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A3DBE45-F1C4-C246-AE20-0AB098544F11}"/>
              </a:ext>
            </a:extLst>
          </p:cNvPr>
          <p:cNvSpPr>
            <a:spLocks noGrp="1"/>
          </p:cNvSpPr>
          <p:nvPr>
            <p:ph idx="1"/>
          </p:nvPr>
        </p:nvSpPr>
        <p:spPr>
          <a:xfrm>
            <a:off x="838199" y="1027386"/>
            <a:ext cx="10515600" cy="4351338"/>
          </a:xfrm>
        </p:spPr>
        <p:txBody>
          <a:bodyPr/>
          <a:lstStyle/>
          <a:p>
            <a:r>
              <a:rPr lang="en" dirty="0"/>
              <a:t>The most accurate estimation of NMs that could potentially be released to the environment may be the one that is based on the production volume of the raw nanomaterials.</a:t>
            </a:r>
          </a:p>
          <a:p>
            <a:r>
              <a:rPr lang="en" dirty="0"/>
              <a:t>NMs like silica, </a:t>
            </a:r>
            <a:r>
              <a:rPr lang="en" dirty="0" err="1"/>
              <a:t>titania</a:t>
            </a:r>
            <a:r>
              <a:rPr lang="en" dirty="0"/>
              <a:t>, alumina, iron oxides, and zinc oxides dominate the engineered nanomaterials (ENM) market in terms of mass flow through the global economy.</a:t>
            </a:r>
          </a:p>
          <a:p>
            <a:endParaRPr lang="de-DE" dirty="0"/>
          </a:p>
        </p:txBody>
      </p:sp>
      <p:pic>
        <p:nvPicPr>
          <p:cNvPr id="4" name="Picture 3">
            <a:extLst>
              <a:ext uri="{FF2B5EF4-FFF2-40B4-BE49-F238E27FC236}">
                <a16:creationId xmlns:a16="http://schemas.microsoft.com/office/drawing/2014/main" id="{76946E71-4D9D-A449-A2DB-B46494510BD5}"/>
              </a:ext>
            </a:extLst>
          </p:cNvPr>
          <p:cNvPicPr>
            <a:picLocks noChangeAspect="1"/>
          </p:cNvPicPr>
          <p:nvPr/>
        </p:nvPicPr>
        <p:blipFill>
          <a:blip r:embed="rId2"/>
          <a:stretch>
            <a:fillRect/>
          </a:stretch>
        </p:blipFill>
        <p:spPr>
          <a:xfrm>
            <a:off x="4998388" y="4281113"/>
            <a:ext cx="2195223" cy="2195223"/>
          </a:xfrm>
          <a:prstGeom prst="rect">
            <a:avLst/>
          </a:prstGeom>
        </p:spPr>
      </p:pic>
      <p:sp>
        <p:nvSpPr>
          <p:cNvPr id="2" name="Foliennummernplatzhalter 1">
            <a:extLst>
              <a:ext uri="{FF2B5EF4-FFF2-40B4-BE49-F238E27FC236}">
                <a16:creationId xmlns:a16="http://schemas.microsoft.com/office/drawing/2014/main" id="{F04A96A8-DEC2-2A45-87F9-81BBA7F595BC}"/>
              </a:ext>
            </a:extLst>
          </p:cNvPr>
          <p:cNvSpPr>
            <a:spLocks noGrp="1"/>
          </p:cNvSpPr>
          <p:nvPr>
            <p:ph type="sldNum" sz="quarter" idx="12"/>
          </p:nvPr>
        </p:nvSpPr>
        <p:spPr/>
        <p:txBody>
          <a:bodyPr/>
          <a:lstStyle/>
          <a:p>
            <a:fld id="{F14B8807-E2BC-EC41-9CD8-1B0245B6ED60}" type="slidenum">
              <a:rPr lang="de-DE" smtClean="0"/>
              <a:t>11</a:t>
            </a:fld>
            <a:endParaRPr lang="de-DE"/>
          </a:p>
        </p:txBody>
      </p:sp>
    </p:spTree>
    <p:extLst>
      <p:ext uri="{BB962C8B-B14F-4D97-AF65-F5344CB8AC3E}">
        <p14:creationId xmlns:p14="http://schemas.microsoft.com/office/powerpoint/2010/main" val="33504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E23F8D-A4FE-4E4B-AD2B-EB62C3293842}"/>
              </a:ext>
            </a:extLst>
          </p:cNvPr>
          <p:cNvSpPr>
            <a:spLocks noGrp="1"/>
          </p:cNvSpPr>
          <p:nvPr>
            <p:ph type="title"/>
          </p:nvPr>
        </p:nvSpPr>
        <p:spPr>
          <a:xfrm>
            <a:off x="838200" y="0"/>
            <a:ext cx="10515600" cy="1325563"/>
          </a:xfrm>
        </p:spPr>
        <p:txBody>
          <a:bodyPr>
            <a:normAutofit fontScale="90000"/>
          </a:bodyPr>
          <a:lstStyle/>
          <a:p>
            <a:r>
              <a:rPr lang="en" dirty="0"/>
              <a:t>Production/utilization quantities of ten nanomaterials in the world and in Europe (in t/</a:t>
            </a:r>
            <a:r>
              <a:rPr lang="en" dirty="0" err="1"/>
              <a:t>yr</a:t>
            </a:r>
            <a:r>
              <a:rPr lang="en" dirty="0"/>
              <a:t>)</a:t>
            </a:r>
            <a:endParaRPr lang="de-DE" dirty="0"/>
          </a:p>
        </p:txBody>
      </p:sp>
      <p:sp>
        <p:nvSpPr>
          <p:cNvPr id="3" name="Inhaltsplatzhalter 2">
            <a:extLst>
              <a:ext uri="{FF2B5EF4-FFF2-40B4-BE49-F238E27FC236}">
                <a16:creationId xmlns:a16="http://schemas.microsoft.com/office/drawing/2014/main" id="{4D61CA5B-5756-1E40-8156-196FD4C83FE3}"/>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CC1B0F6D-4095-0841-98B8-49FB7602F06E}"/>
              </a:ext>
            </a:extLst>
          </p:cNvPr>
          <p:cNvPicPr>
            <a:picLocks noChangeAspect="1"/>
          </p:cNvPicPr>
          <p:nvPr/>
        </p:nvPicPr>
        <p:blipFill>
          <a:blip r:embed="rId2"/>
          <a:stretch>
            <a:fillRect/>
          </a:stretch>
        </p:blipFill>
        <p:spPr>
          <a:xfrm>
            <a:off x="0" y="1484542"/>
            <a:ext cx="12192000" cy="5033503"/>
          </a:xfrm>
          <a:prstGeom prst="rect">
            <a:avLst/>
          </a:prstGeom>
        </p:spPr>
      </p:pic>
      <p:sp>
        <p:nvSpPr>
          <p:cNvPr id="5" name="Foliennummernplatzhalter 4">
            <a:extLst>
              <a:ext uri="{FF2B5EF4-FFF2-40B4-BE49-F238E27FC236}">
                <a16:creationId xmlns:a16="http://schemas.microsoft.com/office/drawing/2014/main" id="{D6780586-D6D6-3543-A2FF-3B5BB58C5D29}"/>
              </a:ext>
            </a:extLst>
          </p:cNvPr>
          <p:cNvSpPr>
            <a:spLocks noGrp="1"/>
          </p:cNvSpPr>
          <p:nvPr>
            <p:ph type="sldNum" sz="quarter" idx="12"/>
          </p:nvPr>
        </p:nvSpPr>
        <p:spPr/>
        <p:txBody>
          <a:bodyPr/>
          <a:lstStyle/>
          <a:p>
            <a:fld id="{F14B8807-E2BC-EC41-9CD8-1B0245B6ED60}" type="slidenum">
              <a:rPr lang="de-DE" smtClean="0"/>
              <a:t>12</a:t>
            </a:fld>
            <a:endParaRPr lang="de-DE"/>
          </a:p>
        </p:txBody>
      </p:sp>
    </p:spTree>
    <p:extLst>
      <p:ext uri="{BB962C8B-B14F-4D97-AF65-F5344CB8AC3E}">
        <p14:creationId xmlns:p14="http://schemas.microsoft.com/office/powerpoint/2010/main" val="973150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416210-B4AB-3041-A71E-C7DA54E72FC6}"/>
              </a:ext>
            </a:extLst>
          </p:cNvPr>
          <p:cNvSpPr>
            <a:spLocks noGrp="1"/>
          </p:cNvSpPr>
          <p:nvPr>
            <p:ph idx="1"/>
          </p:nvPr>
        </p:nvSpPr>
        <p:spPr>
          <a:xfrm>
            <a:off x="838200" y="531081"/>
            <a:ext cx="10515600" cy="4351338"/>
          </a:xfrm>
        </p:spPr>
        <p:txBody>
          <a:bodyPr/>
          <a:lstStyle/>
          <a:p>
            <a:pPr marL="0" indent="0">
              <a:buNone/>
            </a:pPr>
            <a:r>
              <a:rPr lang="en" dirty="0"/>
              <a:t>The modeling of the NM’s flow should generally track its entire life cycle ...</a:t>
            </a:r>
          </a:p>
          <a:p>
            <a:endParaRPr lang="de-DE" dirty="0"/>
          </a:p>
        </p:txBody>
      </p:sp>
      <p:pic>
        <p:nvPicPr>
          <p:cNvPr id="4" name="Grafik 3">
            <a:extLst>
              <a:ext uri="{FF2B5EF4-FFF2-40B4-BE49-F238E27FC236}">
                <a16:creationId xmlns:a16="http://schemas.microsoft.com/office/drawing/2014/main" id="{A6A8BE78-DFAA-0B4A-BA91-D3C484ADB5AD}"/>
              </a:ext>
            </a:extLst>
          </p:cNvPr>
          <p:cNvPicPr>
            <a:picLocks noChangeAspect="1"/>
          </p:cNvPicPr>
          <p:nvPr/>
        </p:nvPicPr>
        <p:blipFill>
          <a:blip r:embed="rId2"/>
          <a:stretch>
            <a:fillRect/>
          </a:stretch>
        </p:blipFill>
        <p:spPr>
          <a:xfrm>
            <a:off x="1452372" y="1694659"/>
            <a:ext cx="9037542" cy="4640900"/>
          </a:xfrm>
          <a:prstGeom prst="rect">
            <a:avLst/>
          </a:prstGeom>
        </p:spPr>
      </p:pic>
      <p:sp>
        <p:nvSpPr>
          <p:cNvPr id="2" name="Foliennummernplatzhalter 1">
            <a:extLst>
              <a:ext uri="{FF2B5EF4-FFF2-40B4-BE49-F238E27FC236}">
                <a16:creationId xmlns:a16="http://schemas.microsoft.com/office/drawing/2014/main" id="{CD6626D3-07C7-2D48-8723-7A6F3C411DD0}"/>
              </a:ext>
            </a:extLst>
          </p:cNvPr>
          <p:cNvSpPr>
            <a:spLocks noGrp="1"/>
          </p:cNvSpPr>
          <p:nvPr>
            <p:ph type="sldNum" sz="quarter" idx="12"/>
          </p:nvPr>
        </p:nvSpPr>
        <p:spPr/>
        <p:txBody>
          <a:bodyPr/>
          <a:lstStyle/>
          <a:p>
            <a:fld id="{F14B8807-E2BC-EC41-9CD8-1B0245B6ED60}" type="slidenum">
              <a:rPr lang="de-DE" smtClean="0"/>
              <a:t>13</a:t>
            </a:fld>
            <a:endParaRPr lang="de-DE"/>
          </a:p>
        </p:txBody>
      </p:sp>
    </p:spTree>
    <p:extLst>
      <p:ext uri="{BB962C8B-B14F-4D97-AF65-F5344CB8AC3E}">
        <p14:creationId xmlns:p14="http://schemas.microsoft.com/office/powerpoint/2010/main" val="2349435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8ECBD43-1537-DF45-B7F2-B43ECF73831A}"/>
              </a:ext>
            </a:extLst>
          </p:cNvPr>
          <p:cNvSpPr>
            <a:spLocks noGrp="1"/>
          </p:cNvSpPr>
          <p:nvPr>
            <p:ph idx="1"/>
          </p:nvPr>
        </p:nvSpPr>
        <p:spPr/>
        <p:txBody>
          <a:bodyPr>
            <a:normAutofit lnSpcReduction="10000"/>
          </a:bodyPr>
          <a:lstStyle/>
          <a:p>
            <a:pPr marL="0" indent="0">
              <a:buNone/>
            </a:pPr>
            <a:r>
              <a:rPr lang="en" dirty="0"/>
              <a:t>… this includes </a:t>
            </a:r>
          </a:p>
          <a:p>
            <a:r>
              <a:rPr lang="en" dirty="0"/>
              <a:t>ENM </a:t>
            </a:r>
            <a:r>
              <a:rPr lang="en" b="1" dirty="0"/>
              <a:t>production</a:t>
            </a:r>
            <a:r>
              <a:rPr lang="en" dirty="0"/>
              <a:t>, </a:t>
            </a:r>
          </a:p>
          <a:p>
            <a:r>
              <a:rPr lang="en" b="1" dirty="0"/>
              <a:t>incorporation</a:t>
            </a:r>
            <a:r>
              <a:rPr lang="en" dirty="0"/>
              <a:t> into products, </a:t>
            </a:r>
          </a:p>
          <a:p>
            <a:r>
              <a:rPr lang="en" dirty="0"/>
              <a:t>ENM </a:t>
            </a:r>
            <a:r>
              <a:rPr lang="en" b="1" dirty="0"/>
              <a:t>release</a:t>
            </a:r>
            <a:r>
              <a:rPr lang="en" dirty="0"/>
              <a:t> from products during use, transport and disposal of ENM</a:t>
            </a:r>
          </a:p>
          <a:p>
            <a:r>
              <a:rPr lang="en" dirty="0"/>
              <a:t>during and after recycling processes, </a:t>
            </a:r>
          </a:p>
          <a:p>
            <a:r>
              <a:rPr lang="en" dirty="0"/>
              <a:t>transfer to air, soil, water and sediments (ecosphere), </a:t>
            </a:r>
          </a:p>
          <a:p>
            <a:r>
              <a:rPr lang="en" dirty="0"/>
              <a:t>and </a:t>
            </a:r>
            <a:r>
              <a:rPr lang="en" b="1" dirty="0"/>
              <a:t>transport</a:t>
            </a:r>
            <a:r>
              <a:rPr lang="en" dirty="0"/>
              <a:t> within environmental compartments of the nature system.</a:t>
            </a:r>
          </a:p>
          <a:p>
            <a:pPr marL="0" indent="0">
              <a:buNone/>
            </a:pPr>
            <a:r>
              <a:rPr lang="de-DE" sz="1800" dirty="0"/>
              <a:t>ENM .. </a:t>
            </a:r>
            <a:r>
              <a:rPr lang="de-DE" sz="1800" dirty="0" err="1"/>
              <a:t>engineered</a:t>
            </a:r>
            <a:r>
              <a:rPr lang="de-DE" sz="1800" dirty="0"/>
              <a:t> nanomaterial</a:t>
            </a:r>
          </a:p>
        </p:txBody>
      </p:sp>
      <p:pic>
        <p:nvPicPr>
          <p:cNvPr id="4" name="Picture 3">
            <a:extLst>
              <a:ext uri="{FF2B5EF4-FFF2-40B4-BE49-F238E27FC236}">
                <a16:creationId xmlns:a16="http://schemas.microsoft.com/office/drawing/2014/main" id="{44C723CD-526F-EC4F-AE24-C8E881888515}"/>
              </a:ext>
            </a:extLst>
          </p:cNvPr>
          <p:cNvPicPr>
            <a:picLocks noChangeAspect="1"/>
          </p:cNvPicPr>
          <p:nvPr/>
        </p:nvPicPr>
        <p:blipFill>
          <a:blip r:embed="rId2"/>
          <a:stretch>
            <a:fillRect/>
          </a:stretch>
        </p:blipFill>
        <p:spPr>
          <a:xfrm>
            <a:off x="6909681" y="71562"/>
            <a:ext cx="4921859" cy="3048099"/>
          </a:xfrm>
          <a:prstGeom prst="rect">
            <a:avLst/>
          </a:prstGeom>
        </p:spPr>
      </p:pic>
      <p:sp>
        <p:nvSpPr>
          <p:cNvPr id="2" name="Foliennummernplatzhalter 1">
            <a:extLst>
              <a:ext uri="{FF2B5EF4-FFF2-40B4-BE49-F238E27FC236}">
                <a16:creationId xmlns:a16="http://schemas.microsoft.com/office/drawing/2014/main" id="{2518B210-59AF-3D43-BF13-AA30D96284BD}"/>
              </a:ext>
            </a:extLst>
          </p:cNvPr>
          <p:cNvSpPr>
            <a:spLocks noGrp="1"/>
          </p:cNvSpPr>
          <p:nvPr>
            <p:ph type="sldNum" sz="quarter" idx="12"/>
          </p:nvPr>
        </p:nvSpPr>
        <p:spPr/>
        <p:txBody>
          <a:bodyPr/>
          <a:lstStyle/>
          <a:p>
            <a:fld id="{F14B8807-E2BC-EC41-9CD8-1B0245B6ED60}" type="slidenum">
              <a:rPr lang="de-DE" smtClean="0"/>
              <a:t>14</a:t>
            </a:fld>
            <a:endParaRPr lang="de-DE"/>
          </a:p>
        </p:txBody>
      </p:sp>
    </p:spTree>
    <p:extLst>
      <p:ext uri="{BB962C8B-B14F-4D97-AF65-F5344CB8AC3E}">
        <p14:creationId xmlns:p14="http://schemas.microsoft.com/office/powerpoint/2010/main" val="4183773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CE4F77A-8C8A-4C42-AF27-30E935D2E0E5}"/>
              </a:ext>
            </a:extLst>
          </p:cNvPr>
          <p:cNvSpPr>
            <a:spLocks noGrp="1"/>
          </p:cNvSpPr>
          <p:nvPr>
            <p:ph idx="1"/>
          </p:nvPr>
        </p:nvSpPr>
        <p:spPr/>
        <p:txBody>
          <a:bodyPr/>
          <a:lstStyle/>
          <a:p>
            <a:pPr marL="0" indent="0">
              <a:buNone/>
            </a:pPr>
            <a:r>
              <a:rPr lang="en" dirty="0"/>
              <a:t>In nanotechnology there are two principle nanoscale manufacturing strategies: the top-down and the bottom up approach</a:t>
            </a:r>
          </a:p>
          <a:p>
            <a:endParaRPr lang="de-DE" dirty="0"/>
          </a:p>
        </p:txBody>
      </p:sp>
      <p:pic>
        <p:nvPicPr>
          <p:cNvPr id="4" name="Grafik 3">
            <a:extLst>
              <a:ext uri="{FF2B5EF4-FFF2-40B4-BE49-F238E27FC236}">
                <a16:creationId xmlns:a16="http://schemas.microsoft.com/office/drawing/2014/main" id="{1080FC51-0580-CF4B-B788-339BF230D51C}"/>
              </a:ext>
            </a:extLst>
          </p:cNvPr>
          <p:cNvPicPr>
            <a:picLocks noChangeAspect="1"/>
          </p:cNvPicPr>
          <p:nvPr/>
        </p:nvPicPr>
        <p:blipFill>
          <a:blip r:embed="rId2"/>
          <a:stretch>
            <a:fillRect/>
          </a:stretch>
        </p:blipFill>
        <p:spPr>
          <a:xfrm>
            <a:off x="3507550" y="3325811"/>
            <a:ext cx="5176899" cy="2460625"/>
          </a:xfrm>
          <a:prstGeom prst="rect">
            <a:avLst/>
          </a:prstGeom>
        </p:spPr>
      </p:pic>
      <p:sp>
        <p:nvSpPr>
          <p:cNvPr id="2" name="Foliennummernplatzhalter 1">
            <a:extLst>
              <a:ext uri="{FF2B5EF4-FFF2-40B4-BE49-F238E27FC236}">
                <a16:creationId xmlns:a16="http://schemas.microsoft.com/office/drawing/2014/main" id="{9159BACB-EA87-DF44-9385-70F983685D3D}"/>
              </a:ext>
            </a:extLst>
          </p:cNvPr>
          <p:cNvSpPr>
            <a:spLocks noGrp="1"/>
          </p:cNvSpPr>
          <p:nvPr>
            <p:ph type="sldNum" sz="quarter" idx="12"/>
          </p:nvPr>
        </p:nvSpPr>
        <p:spPr/>
        <p:txBody>
          <a:bodyPr/>
          <a:lstStyle/>
          <a:p>
            <a:fld id="{F14B8807-E2BC-EC41-9CD8-1B0245B6ED60}" type="slidenum">
              <a:rPr lang="de-DE" smtClean="0"/>
              <a:t>15</a:t>
            </a:fld>
            <a:endParaRPr lang="de-DE"/>
          </a:p>
        </p:txBody>
      </p:sp>
    </p:spTree>
    <p:extLst>
      <p:ext uri="{BB962C8B-B14F-4D97-AF65-F5344CB8AC3E}">
        <p14:creationId xmlns:p14="http://schemas.microsoft.com/office/powerpoint/2010/main" val="3295039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7A25F53-B102-A64C-9838-1CCB155D1ADF}"/>
              </a:ext>
            </a:extLst>
          </p:cNvPr>
          <p:cNvSpPr>
            <a:spLocks noGrp="1"/>
          </p:cNvSpPr>
          <p:nvPr>
            <p:ph idx="1"/>
          </p:nvPr>
        </p:nvSpPr>
        <p:spPr/>
        <p:txBody>
          <a:bodyPr/>
          <a:lstStyle/>
          <a:p>
            <a:r>
              <a:rPr lang="en" dirty="0"/>
              <a:t>The </a:t>
            </a:r>
            <a:r>
              <a:rPr lang="en" b="1" dirty="0"/>
              <a:t>top-down approach </a:t>
            </a:r>
            <a:r>
              <a:rPr lang="en" dirty="0"/>
              <a:t>dominates compared to the bottom-up approach, but it is believed to produce more waste. </a:t>
            </a:r>
          </a:p>
          <a:p>
            <a:r>
              <a:rPr lang="en" dirty="0"/>
              <a:t>It has been suggested that the </a:t>
            </a:r>
            <a:r>
              <a:rPr lang="en" b="1" dirty="0"/>
              <a:t>bottom-up approach </a:t>
            </a:r>
            <a:r>
              <a:rPr lang="en" dirty="0"/>
              <a:t>represents should be emphasized in order to minimizing the unwanted waste for sustainable development in nanotechnology</a:t>
            </a:r>
          </a:p>
          <a:p>
            <a:endParaRPr lang="de-DE" dirty="0"/>
          </a:p>
        </p:txBody>
      </p:sp>
      <p:sp>
        <p:nvSpPr>
          <p:cNvPr id="2" name="Foliennummernplatzhalter 1">
            <a:extLst>
              <a:ext uri="{FF2B5EF4-FFF2-40B4-BE49-F238E27FC236}">
                <a16:creationId xmlns:a16="http://schemas.microsoft.com/office/drawing/2014/main" id="{A31D2E89-F944-F741-BDED-B5FC7B995167}"/>
              </a:ext>
            </a:extLst>
          </p:cNvPr>
          <p:cNvSpPr>
            <a:spLocks noGrp="1"/>
          </p:cNvSpPr>
          <p:nvPr>
            <p:ph type="sldNum" sz="quarter" idx="12"/>
          </p:nvPr>
        </p:nvSpPr>
        <p:spPr/>
        <p:txBody>
          <a:bodyPr/>
          <a:lstStyle/>
          <a:p>
            <a:fld id="{F14B8807-E2BC-EC41-9CD8-1B0245B6ED60}" type="slidenum">
              <a:rPr lang="de-DE" smtClean="0"/>
              <a:t>16</a:t>
            </a:fld>
            <a:endParaRPr lang="de-DE"/>
          </a:p>
        </p:txBody>
      </p:sp>
    </p:spTree>
    <p:extLst>
      <p:ext uri="{BB962C8B-B14F-4D97-AF65-F5344CB8AC3E}">
        <p14:creationId xmlns:p14="http://schemas.microsoft.com/office/powerpoint/2010/main" val="985842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D16B76-EC21-DC4A-8E98-C748BDE96199}"/>
              </a:ext>
            </a:extLst>
          </p:cNvPr>
          <p:cNvSpPr>
            <a:spLocks noGrp="1"/>
          </p:cNvSpPr>
          <p:nvPr>
            <p:ph type="title"/>
          </p:nvPr>
        </p:nvSpPr>
        <p:spPr/>
        <p:txBody>
          <a:bodyPr>
            <a:normAutofit/>
          </a:bodyPr>
          <a:lstStyle/>
          <a:p>
            <a:r>
              <a:rPr lang="de-DE" dirty="0"/>
              <a:t>2. </a:t>
            </a:r>
            <a:r>
              <a:rPr lang="en" dirty="0"/>
              <a:t>Current Progress of the Most Important Nanomaterials</a:t>
            </a:r>
            <a:endParaRPr lang="de-DE" dirty="0"/>
          </a:p>
        </p:txBody>
      </p:sp>
      <p:sp>
        <p:nvSpPr>
          <p:cNvPr id="3" name="Inhaltsplatzhalter 2">
            <a:extLst>
              <a:ext uri="{FF2B5EF4-FFF2-40B4-BE49-F238E27FC236}">
                <a16:creationId xmlns:a16="http://schemas.microsoft.com/office/drawing/2014/main" id="{581B0262-C74F-A640-8F26-81EFD81B3420}"/>
              </a:ext>
            </a:extLst>
          </p:cNvPr>
          <p:cNvSpPr>
            <a:spLocks noGrp="1"/>
          </p:cNvSpPr>
          <p:nvPr>
            <p:ph idx="1"/>
          </p:nvPr>
        </p:nvSpPr>
        <p:spPr/>
        <p:txBody>
          <a:bodyPr/>
          <a:lstStyle/>
          <a:p>
            <a:pPr marL="0" indent="0">
              <a:buNone/>
            </a:pPr>
            <a:r>
              <a:rPr lang="de-AT" dirty="0"/>
              <a:t>2.1 Carbon </a:t>
            </a:r>
            <a:r>
              <a:rPr lang="de-AT" dirty="0" err="1"/>
              <a:t>Nanotubes</a:t>
            </a:r>
            <a:endParaRPr lang="de-AT" dirty="0"/>
          </a:p>
          <a:p>
            <a:pPr marL="0" indent="0">
              <a:buNone/>
            </a:pPr>
            <a:r>
              <a:rPr lang="de-AT" dirty="0"/>
              <a:t>2.2 </a:t>
            </a:r>
            <a:r>
              <a:rPr lang="de-AT" dirty="0" err="1"/>
              <a:t>Silver</a:t>
            </a:r>
            <a:r>
              <a:rPr lang="de-AT" dirty="0"/>
              <a:t> </a:t>
            </a:r>
            <a:r>
              <a:rPr lang="de-AT" dirty="0" err="1"/>
              <a:t>Nanoparticles</a:t>
            </a:r>
            <a:endParaRPr lang="de-AT" dirty="0"/>
          </a:p>
          <a:p>
            <a:pPr marL="0" indent="0">
              <a:buNone/>
            </a:pPr>
            <a:r>
              <a:rPr lang="de-AT" dirty="0"/>
              <a:t>2.3 </a:t>
            </a:r>
            <a:r>
              <a:rPr lang="de-AT" dirty="0" err="1"/>
              <a:t>Zinc</a:t>
            </a:r>
            <a:r>
              <a:rPr lang="de-AT" dirty="0"/>
              <a:t> Oxide </a:t>
            </a:r>
            <a:r>
              <a:rPr lang="de-AT" dirty="0" err="1"/>
              <a:t>Nanoparticles</a:t>
            </a:r>
            <a:r>
              <a:rPr lang="de-AT" dirty="0"/>
              <a:t> </a:t>
            </a:r>
          </a:p>
          <a:p>
            <a:endParaRPr lang="de-DE" dirty="0"/>
          </a:p>
        </p:txBody>
      </p:sp>
      <p:pic>
        <p:nvPicPr>
          <p:cNvPr id="4" name="Picture 3">
            <a:extLst>
              <a:ext uri="{FF2B5EF4-FFF2-40B4-BE49-F238E27FC236}">
                <a16:creationId xmlns:a16="http://schemas.microsoft.com/office/drawing/2014/main" id="{A60FE31B-23CF-B943-859C-976C0077421B}"/>
              </a:ext>
            </a:extLst>
          </p:cNvPr>
          <p:cNvPicPr>
            <a:picLocks noChangeAspect="1"/>
          </p:cNvPicPr>
          <p:nvPr/>
        </p:nvPicPr>
        <p:blipFill>
          <a:blip r:embed="rId2"/>
          <a:stretch>
            <a:fillRect/>
          </a:stretch>
        </p:blipFill>
        <p:spPr>
          <a:xfrm>
            <a:off x="0" y="4533900"/>
            <a:ext cx="3492500" cy="2324100"/>
          </a:xfrm>
          <a:prstGeom prst="rect">
            <a:avLst/>
          </a:prstGeom>
        </p:spPr>
      </p:pic>
      <p:pic>
        <p:nvPicPr>
          <p:cNvPr id="5" name="Picture 4">
            <a:extLst>
              <a:ext uri="{FF2B5EF4-FFF2-40B4-BE49-F238E27FC236}">
                <a16:creationId xmlns:a16="http://schemas.microsoft.com/office/drawing/2014/main" id="{5C896AB8-7CDD-F040-B30F-22682250ED13}"/>
              </a:ext>
            </a:extLst>
          </p:cNvPr>
          <p:cNvPicPr>
            <a:picLocks noChangeAspect="1"/>
          </p:cNvPicPr>
          <p:nvPr/>
        </p:nvPicPr>
        <p:blipFill>
          <a:blip r:embed="rId3"/>
          <a:stretch>
            <a:fillRect/>
          </a:stretch>
        </p:blipFill>
        <p:spPr>
          <a:xfrm>
            <a:off x="3148715" y="4533900"/>
            <a:ext cx="5519736" cy="2324100"/>
          </a:xfrm>
          <a:prstGeom prst="rect">
            <a:avLst/>
          </a:prstGeom>
        </p:spPr>
      </p:pic>
      <p:pic>
        <p:nvPicPr>
          <p:cNvPr id="6" name="Picture 5">
            <a:extLst>
              <a:ext uri="{FF2B5EF4-FFF2-40B4-BE49-F238E27FC236}">
                <a16:creationId xmlns:a16="http://schemas.microsoft.com/office/drawing/2014/main" id="{280167F9-18DC-914B-ACA7-24E4336C1F12}"/>
              </a:ext>
            </a:extLst>
          </p:cNvPr>
          <p:cNvPicPr>
            <a:picLocks noChangeAspect="1"/>
          </p:cNvPicPr>
          <p:nvPr/>
        </p:nvPicPr>
        <p:blipFill>
          <a:blip r:embed="rId4"/>
          <a:stretch>
            <a:fillRect/>
          </a:stretch>
        </p:blipFill>
        <p:spPr>
          <a:xfrm>
            <a:off x="8668451" y="4533900"/>
            <a:ext cx="3332440" cy="2324100"/>
          </a:xfrm>
          <a:prstGeom prst="rect">
            <a:avLst/>
          </a:prstGeom>
        </p:spPr>
      </p:pic>
      <p:sp>
        <p:nvSpPr>
          <p:cNvPr id="7" name="Foliennummernplatzhalter 6">
            <a:extLst>
              <a:ext uri="{FF2B5EF4-FFF2-40B4-BE49-F238E27FC236}">
                <a16:creationId xmlns:a16="http://schemas.microsoft.com/office/drawing/2014/main" id="{70436BC3-E2D9-B045-A742-A61A1956B702}"/>
              </a:ext>
            </a:extLst>
          </p:cNvPr>
          <p:cNvSpPr>
            <a:spLocks noGrp="1"/>
          </p:cNvSpPr>
          <p:nvPr>
            <p:ph type="sldNum" sz="quarter" idx="12"/>
          </p:nvPr>
        </p:nvSpPr>
        <p:spPr/>
        <p:txBody>
          <a:bodyPr/>
          <a:lstStyle/>
          <a:p>
            <a:fld id="{F14B8807-E2BC-EC41-9CD8-1B0245B6ED60}" type="slidenum">
              <a:rPr lang="de-DE" smtClean="0"/>
              <a:t>17</a:t>
            </a:fld>
            <a:endParaRPr lang="de-DE"/>
          </a:p>
        </p:txBody>
      </p:sp>
      <p:sp>
        <p:nvSpPr>
          <p:cNvPr id="8" name="Textfeld 7">
            <a:extLst>
              <a:ext uri="{FF2B5EF4-FFF2-40B4-BE49-F238E27FC236}">
                <a16:creationId xmlns:a16="http://schemas.microsoft.com/office/drawing/2014/main" id="{67C2EE48-C568-6646-BAEC-D1F76701A5B4}"/>
              </a:ext>
            </a:extLst>
          </p:cNvPr>
          <p:cNvSpPr txBox="1"/>
          <p:nvPr/>
        </p:nvSpPr>
        <p:spPr>
          <a:xfrm>
            <a:off x="7929797" y="3687580"/>
            <a:ext cx="2918299" cy="353943"/>
          </a:xfrm>
          <a:prstGeom prst="rect">
            <a:avLst/>
          </a:prstGeom>
          <a:noFill/>
        </p:spPr>
        <p:txBody>
          <a:bodyPr wrap="none" rtlCol="0">
            <a:spAutoFit/>
          </a:bodyPr>
          <a:lstStyle/>
          <a:p>
            <a:r>
              <a:rPr lang="de-DE" sz="1700" dirty="0"/>
              <a:t>ROS .. </a:t>
            </a:r>
            <a:r>
              <a:rPr lang="de-AT" sz="1700" dirty="0" err="1"/>
              <a:t>Reactive</a:t>
            </a:r>
            <a:r>
              <a:rPr lang="de-AT" sz="1700" dirty="0"/>
              <a:t> Oxygen </a:t>
            </a:r>
            <a:r>
              <a:rPr lang="de-AT" sz="1700" dirty="0" err="1"/>
              <a:t>Species</a:t>
            </a:r>
            <a:endParaRPr lang="de-DE" sz="1700" dirty="0"/>
          </a:p>
        </p:txBody>
      </p:sp>
    </p:spTree>
    <p:extLst>
      <p:ext uri="{BB962C8B-B14F-4D97-AF65-F5344CB8AC3E}">
        <p14:creationId xmlns:p14="http://schemas.microsoft.com/office/powerpoint/2010/main" val="340635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10730-E27F-B146-91C5-FACF3C9ADB22}"/>
              </a:ext>
            </a:extLst>
          </p:cNvPr>
          <p:cNvSpPr>
            <a:spLocks noGrp="1"/>
          </p:cNvSpPr>
          <p:nvPr>
            <p:ph type="title"/>
          </p:nvPr>
        </p:nvSpPr>
        <p:spPr/>
        <p:txBody>
          <a:bodyPr/>
          <a:lstStyle/>
          <a:p>
            <a:r>
              <a:rPr lang="de-DE" dirty="0"/>
              <a:t>2.1 Carbon </a:t>
            </a:r>
            <a:r>
              <a:rPr lang="de-DE" dirty="0" err="1"/>
              <a:t>Nanotubes</a:t>
            </a:r>
            <a:endParaRPr lang="de-DE" dirty="0"/>
          </a:p>
        </p:txBody>
      </p:sp>
      <p:sp>
        <p:nvSpPr>
          <p:cNvPr id="3" name="Inhaltsplatzhalter 2">
            <a:extLst>
              <a:ext uri="{FF2B5EF4-FFF2-40B4-BE49-F238E27FC236}">
                <a16:creationId xmlns:a16="http://schemas.microsoft.com/office/drawing/2014/main" id="{F9E31562-CC7B-C24E-A949-3A00EC79EA03}"/>
              </a:ext>
            </a:extLst>
          </p:cNvPr>
          <p:cNvSpPr>
            <a:spLocks noGrp="1"/>
          </p:cNvSpPr>
          <p:nvPr>
            <p:ph idx="1"/>
          </p:nvPr>
        </p:nvSpPr>
        <p:spPr/>
        <p:txBody>
          <a:bodyPr/>
          <a:lstStyle/>
          <a:p>
            <a:r>
              <a:rPr lang="en" dirty="0"/>
              <a:t>CNTs have a needle-like shape and are strong and tough in character, similar to asbestos.</a:t>
            </a:r>
          </a:p>
          <a:p>
            <a:r>
              <a:rPr lang="en" i="1" dirty="0"/>
              <a:t>In vitro</a:t>
            </a:r>
            <a:r>
              <a:rPr lang="en" dirty="0"/>
              <a:t> evidence showed that exposure to CNTs could </a:t>
            </a:r>
            <a:r>
              <a:rPr lang="de-AT" dirty="0" err="1"/>
              <a:t>reduce</a:t>
            </a:r>
            <a:r>
              <a:rPr lang="de-AT" dirty="0"/>
              <a:t> </a:t>
            </a:r>
            <a:r>
              <a:rPr lang="de-AT" dirty="0" err="1"/>
              <a:t>viability</a:t>
            </a:r>
            <a:r>
              <a:rPr lang="de-AT" dirty="0"/>
              <a:t>, </a:t>
            </a:r>
            <a:r>
              <a:rPr lang="de-AT" dirty="0" err="1"/>
              <a:t>induce</a:t>
            </a:r>
            <a:r>
              <a:rPr lang="de-AT" dirty="0"/>
              <a:t> </a:t>
            </a:r>
            <a:r>
              <a:rPr lang="de-AT" dirty="0" err="1"/>
              <a:t>apoptosis</a:t>
            </a:r>
            <a:r>
              <a:rPr lang="de-AT" dirty="0"/>
              <a:t>, </a:t>
            </a:r>
            <a:r>
              <a:rPr lang="de-AT" dirty="0" err="1"/>
              <a:t>and</a:t>
            </a:r>
            <a:r>
              <a:rPr lang="de-AT" dirty="0"/>
              <a:t> </a:t>
            </a:r>
            <a:r>
              <a:rPr lang="de-AT" dirty="0" err="1"/>
              <a:t>cause</a:t>
            </a:r>
            <a:r>
              <a:rPr lang="de-AT" dirty="0"/>
              <a:t> DNA (</a:t>
            </a:r>
            <a:r>
              <a:rPr lang="de-AT" dirty="0" err="1"/>
              <a:t>deoxyribonucleic</a:t>
            </a:r>
            <a:r>
              <a:rPr lang="de-AT" dirty="0"/>
              <a:t> </a:t>
            </a:r>
            <a:r>
              <a:rPr lang="de-AT" dirty="0" err="1"/>
              <a:t>acid</a:t>
            </a:r>
            <a:r>
              <a:rPr lang="de-AT" dirty="0"/>
              <a:t>) </a:t>
            </a:r>
            <a:r>
              <a:rPr lang="de-AT" dirty="0" err="1"/>
              <a:t>damage</a:t>
            </a:r>
            <a:endParaRPr lang="de-AT" dirty="0"/>
          </a:p>
          <a:p>
            <a:endParaRPr lang="en" dirty="0"/>
          </a:p>
          <a:p>
            <a:endParaRPr lang="de-DE" dirty="0"/>
          </a:p>
        </p:txBody>
      </p:sp>
      <p:pic>
        <p:nvPicPr>
          <p:cNvPr id="4" name="Grafik 3">
            <a:extLst>
              <a:ext uri="{FF2B5EF4-FFF2-40B4-BE49-F238E27FC236}">
                <a16:creationId xmlns:a16="http://schemas.microsoft.com/office/drawing/2014/main" id="{3BB1BC2B-9EED-A64F-8215-9ED1E1C842FD}"/>
              </a:ext>
            </a:extLst>
          </p:cNvPr>
          <p:cNvPicPr>
            <a:picLocks noChangeAspect="1"/>
          </p:cNvPicPr>
          <p:nvPr/>
        </p:nvPicPr>
        <p:blipFill>
          <a:blip r:embed="rId2"/>
          <a:stretch>
            <a:fillRect/>
          </a:stretch>
        </p:blipFill>
        <p:spPr>
          <a:xfrm>
            <a:off x="3672681" y="3919487"/>
            <a:ext cx="4846638" cy="2938513"/>
          </a:xfrm>
          <a:prstGeom prst="rect">
            <a:avLst/>
          </a:prstGeom>
        </p:spPr>
      </p:pic>
      <p:sp>
        <p:nvSpPr>
          <p:cNvPr id="5" name="Foliennummernplatzhalter 4">
            <a:extLst>
              <a:ext uri="{FF2B5EF4-FFF2-40B4-BE49-F238E27FC236}">
                <a16:creationId xmlns:a16="http://schemas.microsoft.com/office/drawing/2014/main" id="{AE5E2557-F63F-AF4A-8BF3-3C4501C3796F}"/>
              </a:ext>
            </a:extLst>
          </p:cNvPr>
          <p:cNvSpPr>
            <a:spLocks noGrp="1"/>
          </p:cNvSpPr>
          <p:nvPr>
            <p:ph type="sldNum" sz="quarter" idx="12"/>
          </p:nvPr>
        </p:nvSpPr>
        <p:spPr/>
        <p:txBody>
          <a:bodyPr/>
          <a:lstStyle/>
          <a:p>
            <a:fld id="{F14B8807-E2BC-EC41-9CD8-1B0245B6ED60}" type="slidenum">
              <a:rPr lang="de-DE" smtClean="0"/>
              <a:t>18</a:t>
            </a:fld>
            <a:endParaRPr lang="de-DE"/>
          </a:p>
        </p:txBody>
      </p:sp>
    </p:spTree>
    <p:extLst>
      <p:ext uri="{BB962C8B-B14F-4D97-AF65-F5344CB8AC3E}">
        <p14:creationId xmlns:p14="http://schemas.microsoft.com/office/powerpoint/2010/main" val="2283583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E66D24B-FC47-C542-A4D6-1F271B6FB820}"/>
              </a:ext>
            </a:extLst>
          </p:cNvPr>
          <p:cNvSpPr>
            <a:spLocks noGrp="1"/>
          </p:cNvSpPr>
          <p:nvPr>
            <p:ph idx="1"/>
          </p:nvPr>
        </p:nvSpPr>
        <p:spPr/>
        <p:txBody>
          <a:bodyPr/>
          <a:lstStyle/>
          <a:p>
            <a:r>
              <a:rPr lang="de-AT" i="1" dirty="0"/>
              <a:t>In vivo </a:t>
            </a:r>
            <a:r>
              <a:rPr lang="de-AT" dirty="0" err="1"/>
              <a:t>pulmonary</a:t>
            </a:r>
            <a:r>
              <a:rPr lang="de-AT" dirty="0"/>
              <a:t> </a:t>
            </a:r>
            <a:r>
              <a:rPr lang="de-AT" dirty="0" err="1"/>
              <a:t>tox</a:t>
            </a:r>
            <a:r>
              <a:rPr lang="en" dirty="0" err="1"/>
              <a:t>icity</a:t>
            </a:r>
            <a:r>
              <a:rPr lang="en" dirty="0"/>
              <a:t> studies usually show CNT causing clear adverse toxicity effects</a:t>
            </a:r>
            <a:r>
              <a:rPr lang="de-DE" dirty="0"/>
              <a:t>.</a:t>
            </a:r>
          </a:p>
          <a:p>
            <a:r>
              <a:rPr lang="en" dirty="0"/>
              <a:t>Long CNTs (longer than 15</a:t>
            </a:r>
            <a:r>
              <a:rPr lang="en" sz="2900" dirty="0">
                <a:latin typeface="Symbol" pitchFamily="2" charset="2"/>
              </a:rPr>
              <a:t>m</a:t>
            </a:r>
            <a:r>
              <a:rPr lang="en" dirty="0"/>
              <a:t>m) in mice result in asbestos-like, length-dependent, pathogenic behaviors including inflammation and granulomas.</a:t>
            </a:r>
          </a:p>
          <a:p>
            <a:r>
              <a:rPr lang="de-AT" dirty="0"/>
              <a:t>F</a:t>
            </a:r>
            <a:r>
              <a:rPr lang="en" dirty="0" err="1"/>
              <a:t>rustrated</a:t>
            </a:r>
            <a:r>
              <a:rPr lang="en" dirty="0"/>
              <a:t> phagocytosis</a:t>
            </a:r>
          </a:p>
          <a:p>
            <a:endParaRPr lang="en" dirty="0"/>
          </a:p>
          <a:p>
            <a:endParaRPr lang="en" dirty="0"/>
          </a:p>
        </p:txBody>
      </p:sp>
      <p:pic>
        <p:nvPicPr>
          <p:cNvPr id="4" name="Grafik 3">
            <a:extLst>
              <a:ext uri="{FF2B5EF4-FFF2-40B4-BE49-F238E27FC236}">
                <a16:creationId xmlns:a16="http://schemas.microsoft.com/office/drawing/2014/main" id="{916C2D2E-EFF8-824E-B470-5D8F9397A8C2}"/>
              </a:ext>
            </a:extLst>
          </p:cNvPr>
          <p:cNvPicPr>
            <a:picLocks noChangeAspect="1"/>
          </p:cNvPicPr>
          <p:nvPr/>
        </p:nvPicPr>
        <p:blipFill>
          <a:blip r:embed="rId2"/>
          <a:stretch>
            <a:fillRect/>
          </a:stretch>
        </p:blipFill>
        <p:spPr>
          <a:xfrm>
            <a:off x="3108492" y="4633161"/>
            <a:ext cx="5397500" cy="2019300"/>
          </a:xfrm>
          <a:prstGeom prst="rect">
            <a:avLst/>
          </a:prstGeom>
        </p:spPr>
      </p:pic>
      <p:sp>
        <p:nvSpPr>
          <p:cNvPr id="2" name="Foliennummernplatzhalter 1">
            <a:extLst>
              <a:ext uri="{FF2B5EF4-FFF2-40B4-BE49-F238E27FC236}">
                <a16:creationId xmlns:a16="http://schemas.microsoft.com/office/drawing/2014/main" id="{75EA0E3E-173D-2848-B48C-589A302D924F}"/>
              </a:ext>
            </a:extLst>
          </p:cNvPr>
          <p:cNvSpPr>
            <a:spLocks noGrp="1"/>
          </p:cNvSpPr>
          <p:nvPr>
            <p:ph type="sldNum" sz="quarter" idx="12"/>
          </p:nvPr>
        </p:nvSpPr>
        <p:spPr/>
        <p:txBody>
          <a:bodyPr/>
          <a:lstStyle/>
          <a:p>
            <a:fld id="{F14B8807-E2BC-EC41-9CD8-1B0245B6ED60}" type="slidenum">
              <a:rPr lang="de-DE" smtClean="0"/>
              <a:t>19</a:t>
            </a:fld>
            <a:endParaRPr lang="de-DE"/>
          </a:p>
        </p:txBody>
      </p:sp>
    </p:spTree>
    <p:extLst>
      <p:ext uri="{BB962C8B-B14F-4D97-AF65-F5344CB8AC3E}">
        <p14:creationId xmlns:p14="http://schemas.microsoft.com/office/powerpoint/2010/main" val="2083002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E80D2-7165-0846-BDF6-89E041F5EE98}"/>
              </a:ext>
            </a:extLst>
          </p:cNvPr>
          <p:cNvSpPr>
            <a:spLocks noGrp="1"/>
          </p:cNvSpPr>
          <p:nvPr>
            <p:ph type="title"/>
          </p:nvPr>
        </p:nvSpPr>
        <p:spPr/>
        <p:txBody>
          <a:bodyPr/>
          <a:lstStyle/>
          <a:p>
            <a:endParaRPr lang="de-DE"/>
          </a:p>
        </p:txBody>
      </p:sp>
      <p:pic>
        <p:nvPicPr>
          <p:cNvPr id="4" name="Inhaltsplatzhalter 3">
            <a:extLst>
              <a:ext uri="{FF2B5EF4-FFF2-40B4-BE49-F238E27FC236}">
                <a16:creationId xmlns:a16="http://schemas.microsoft.com/office/drawing/2014/main" id="{D3B967DF-8336-4841-9BFC-6A06CE3047A5}"/>
              </a:ext>
            </a:extLst>
          </p:cNvPr>
          <p:cNvPicPr>
            <a:picLocks noGrp="1" noChangeAspect="1"/>
          </p:cNvPicPr>
          <p:nvPr>
            <p:ph idx="1"/>
          </p:nvPr>
        </p:nvPicPr>
        <p:blipFill>
          <a:blip r:embed="rId2"/>
          <a:stretch>
            <a:fillRect/>
          </a:stretch>
        </p:blipFill>
        <p:spPr>
          <a:xfrm>
            <a:off x="1352883" y="0"/>
            <a:ext cx="8697951" cy="6858000"/>
          </a:xfrm>
        </p:spPr>
      </p:pic>
      <p:sp>
        <p:nvSpPr>
          <p:cNvPr id="3" name="Foliennummernplatzhalter 2">
            <a:extLst>
              <a:ext uri="{FF2B5EF4-FFF2-40B4-BE49-F238E27FC236}">
                <a16:creationId xmlns:a16="http://schemas.microsoft.com/office/drawing/2014/main" id="{848A24FF-9F2F-E14D-AC9A-ECAC960EB0A8}"/>
              </a:ext>
            </a:extLst>
          </p:cNvPr>
          <p:cNvSpPr>
            <a:spLocks noGrp="1"/>
          </p:cNvSpPr>
          <p:nvPr>
            <p:ph type="sldNum" sz="quarter" idx="12"/>
          </p:nvPr>
        </p:nvSpPr>
        <p:spPr/>
        <p:txBody>
          <a:bodyPr/>
          <a:lstStyle/>
          <a:p>
            <a:fld id="{F14B8807-E2BC-EC41-9CD8-1B0245B6ED60}" type="slidenum">
              <a:rPr lang="de-DE" smtClean="0"/>
              <a:t>2</a:t>
            </a:fld>
            <a:endParaRPr lang="de-DE"/>
          </a:p>
        </p:txBody>
      </p:sp>
    </p:spTree>
    <p:extLst>
      <p:ext uri="{BB962C8B-B14F-4D97-AF65-F5344CB8AC3E}">
        <p14:creationId xmlns:p14="http://schemas.microsoft.com/office/powerpoint/2010/main" val="1035679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5DB4843-B438-E34C-B336-701DC20D551A}"/>
              </a:ext>
            </a:extLst>
          </p:cNvPr>
          <p:cNvSpPr>
            <a:spLocks noGrp="1"/>
          </p:cNvSpPr>
          <p:nvPr>
            <p:ph idx="1"/>
          </p:nvPr>
        </p:nvSpPr>
        <p:spPr>
          <a:xfrm>
            <a:off x="1043683" y="1181001"/>
            <a:ext cx="10515600" cy="4351338"/>
          </a:xfrm>
        </p:spPr>
        <p:txBody>
          <a:bodyPr/>
          <a:lstStyle/>
          <a:p>
            <a:pPr marL="0" indent="0">
              <a:buNone/>
            </a:pPr>
            <a:r>
              <a:rPr lang="en" dirty="0"/>
              <a:t>Results suggest a potential link between inhalation exposure to long CNTs and mesothelioma which is generally regarded as the specific type of cancer caused by inhalation exposure to </a:t>
            </a:r>
            <a:r>
              <a:rPr lang="de-DE" dirty="0" err="1"/>
              <a:t>asbestos</a:t>
            </a:r>
            <a:r>
              <a:rPr lang="de-DE" dirty="0"/>
              <a:t>.</a:t>
            </a:r>
          </a:p>
        </p:txBody>
      </p:sp>
      <p:pic>
        <p:nvPicPr>
          <p:cNvPr id="4" name="Grafik 3">
            <a:extLst>
              <a:ext uri="{FF2B5EF4-FFF2-40B4-BE49-F238E27FC236}">
                <a16:creationId xmlns:a16="http://schemas.microsoft.com/office/drawing/2014/main" id="{EE737349-F325-BD49-BD70-87512D6EECFD}"/>
              </a:ext>
            </a:extLst>
          </p:cNvPr>
          <p:cNvPicPr>
            <a:picLocks noChangeAspect="1"/>
          </p:cNvPicPr>
          <p:nvPr/>
        </p:nvPicPr>
        <p:blipFill>
          <a:blip r:embed="rId2"/>
          <a:stretch>
            <a:fillRect/>
          </a:stretch>
        </p:blipFill>
        <p:spPr>
          <a:xfrm>
            <a:off x="3295817" y="3356670"/>
            <a:ext cx="5600366" cy="3136205"/>
          </a:xfrm>
          <a:prstGeom prst="rect">
            <a:avLst/>
          </a:prstGeom>
        </p:spPr>
      </p:pic>
      <p:sp>
        <p:nvSpPr>
          <p:cNvPr id="2" name="Foliennummernplatzhalter 1">
            <a:extLst>
              <a:ext uri="{FF2B5EF4-FFF2-40B4-BE49-F238E27FC236}">
                <a16:creationId xmlns:a16="http://schemas.microsoft.com/office/drawing/2014/main" id="{E0FE86A3-B957-7F42-B5B4-C0F98939DF4B}"/>
              </a:ext>
            </a:extLst>
          </p:cNvPr>
          <p:cNvSpPr>
            <a:spLocks noGrp="1"/>
          </p:cNvSpPr>
          <p:nvPr>
            <p:ph type="sldNum" sz="quarter" idx="12"/>
          </p:nvPr>
        </p:nvSpPr>
        <p:spPr/>
        <p:txBody>
          <a:bodyPr/>
          <a:lstStyle/>
          <a:p>
            <a:fld id="{F14B8807-E2BC-EC41-9CD8-1B0245B6ED60}" type="slidenum">
              <a:rPr lang="de-DE" smtClean="0"/>
              <a:t>20</a:t>
            </a:fld>
            <a:endParaRPr lang="de-DE"/>
          </a:p>
        </p:txBody>
      </p:sp>
    </p:spTree>
    <p:extLst>
      <p:ext uri="{BB962C8B-B14F-4D97-AF65-F5344CB8AC3E}">
        <p14:creationId xmlns:p14="http://schemas.microsoft.com/office/powerpoint/2010/main" val="3793152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0D539-BC1A-9A4D-85E1-6D3A68A2E883}"/>
              </a:ext>
            </a:extLst>
          </p:cNvPr>
          <p:cNvSpPr>
            <a:spLocks noGrp="1"/>
          </p:cNvSpPr>
          <p:nvPr>
            <p:ph type="title"/>
          </p:nvPr>
        </p:nvSpPr>
        <p:spPr>
          <a:xfrm>
            <a:off x="2911642" y="365125"/>
            <a:ext cx="8442158" cy="1325563"/>
          </a:xfrm>
        </p:spPr>
        <p:txBody>
          <a:bodyPr>
            <a:normAutofit/>
          </a:bodyPr>
          <a:lstStyle/>
          <a:p>
            <a:r>
              <a:rPr lang="en" dirty="0"/>
              <a:t>The phagocytosis of asbestos and CNTs by macrophages</a:t>
            </a:r>
            <a:endParaRPr lang="de-DE" dirty="0"/>
          </a:p>
        </p:txBody>
      </p:sp>
      <p:sp>
        <p:nvSpPr>
          <p:cNvPr id="3" name="Inhaltsplatzhalter 2">
            <a:extLst>
              <a:ext uri="{FF2B5EF4-FFF2-40B4-BE49-F238E27FC236}">
                <a16:creationId xmlns:a16="http://schemas.microsoft.com/office/drawing/2014/main" id="{80CEEEB3-0676-4F44-AA37-390F073560B2}"/>
              </a:ext>
            </a:extLst>
          </p:cNvPr>
          <p:cNvSpPr>
            <a:spLocks noGrp="1"/>
          </p:cNvSpPr>
          <p:nvPr>
            <p:ph idx="1"/>
          </p:nvPr>
        </p:nvSpPr>
        <p:spPr>
          <a:xfrm>
            <a:off x="2911640" y="1825625"/>
            <a:ext cx="8442159" cy="4351338"/>
          </a:xfrm>
        </p:spPr>
        <p:txBody>
          <a:bodyPr/>
          <a:lstStyle/>
          <a:p>
            <a:pPr marL="0" indent="0">
              <a:buNone/>
            </a:pPr>
            <a:r>
              <a:rPr lang="en" dirty="0"/>
              <a:t>Incorporation of long-fiber amosite </a:t>
            </a:r>
          </a:p>
          <a:p>
            <a:pPr marL="0" indent="0">
              <a:buNone/>
            </a:pPr>
            <a:r>
              <a:rPr lang="en" b="1" dirty="0"/>
              <a:t>(a)</a:t>
            </a:r>
            <a:r>
              <a:rPr lang="en" dirty="0"/>
              <a:t> (arrow) leading to frustrated phagocytosis, </a:t>
            </a:r>
          </a:p>
          <a:p>
            <a:pPr marL="0" indent="0">
              <a:buNone/>
            </a:pPr>
            <a:r>
              <a:rPr lang="en" dirty="0"/>
              <a:t>but short-fiber amosite </a:t>
            </a:r>
            <a:r>
              <a:rPr lang="en" b="1" dirty="0"/>
              <a:t>(b)</a:t>
            </a:r>
            <a:r>
              <a:rPr lang="en" dirty="0"/>
              <a:t> is successfully phagocytosed by peritoneal macrophages.</a:t>
            </a:r>
            <a:br>
              <a:rPr lang="en" dirty="0"/>
            </a:br>
            <a:endParaRPr lang="de-DE" dirty="0"/>
          </a:p>
        </p:txBody>
      </p:sp>
      <p:pic>
        <p:nvPicPr>
          <p:cNvPr id="4" name="Grafik 3">
            <a:extLst>
              <a:ext uri="{FF2B5EF4-FFF2-40B4-BE49-F238E27FC236}">
                <a16:creationId xmlns:a16="http://schemas.microsoft.com/office/drawing/2014/main" id="{92EE5193-310A-874A-8A4E-A16A37D3AB37}"/>
              </a:ext>
            </a:extLst>
          </p:cNvPr>
          <p:cNvPicPr>
            <a:picLocks noChangeAspect="1"/>
          </p:cNvPicPr>
          <p:nvPr/>
        </p:nvPicPr>
        <p:blipFill>
          <a:blip r:embed="rId2"/>
          <a:stretch>
            <a:fillRect/>
          </a:stretch>
        </p:blipFill>
        <p:spPr>
          <a:xfrm>
            <a:off x="117308" y="190500"/>
            <a:ext cx="2476500" cy="6477000"/>
          </a:xfrm>
          <a:prstGeom prst="rect">
            <a:avLst/>
          </a:prstGeom>
        </p:spPr>
      </p:pic>
      <p:sp>
        <p:nvSpPr>
          <p:cNvPr id="5" name="Foliennummernplatzhalter 4">
            <a:extLst>
              <a:ext uri="{FF2B5EF4-FFF2-40B4-BE49-F238E27FC236}">
                <a16:creationId xmlns:a16="http://schemas.microsoft.com/office/drawing/2014/main" id="{3F330B18-043B-9B4F-ABD6-7C7CE0623C82}"/>
              </a:ext>
            </a:extLst>
          </p:cNvPr>
          <p:cNvSpPr>
            <a:spLocks noGrp="1"/>
          </p:cNvSpPr>
          <p:nvPr>
            <p:ph type="sldNum" sz="quarter" idx="12"/>
          </p:nvPr>
        </p:nvSpPr>
        <p:spPr/>
        <p:txBody>
          <a:bodyPr/>
          <a:lstStyle/>
          <a:p>
            <a:fld id="{F14B8807-E2BC-EC41-9CD8-1B0245B6ED60}" type="slidenum">
              <a:rPr lang="de-DE" smtClean="0"/>
              <a:t>21</a:t>
            </a:fld>
            <a:endParaRPr lang="de-DE"/>
          </a:p>
        </p:txBody>
      </p:sp>
    </p:spTree>
    <p:extLst>
      <p:ext uri="{BB962C8B-B14F-4D97-AF65-F5344CB8AC3E}">
        <p14:creationId xmlns:p14="http://schemas.microsoft.com/office/powerpoint/2010/main" val="3902173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161985B-7934-604D-A798-A0E5379AA147}"/>
              </a:ext>
            </a:extLst>
          </p:cNvPr>
          <p:cNvSpPr>
            <a:spLocks noGrp="1"/>
          </p:cNvSpPr>
          <p:nvPr>
            <p:ph idx="1"/>
          </p:nvPr>
        </p:nvSpPr>
        <p:spPr>
          <a:xfrm>
            <a:off x="838200" y="365125"/>
            <a:ext cx="10515600" cy="4351338"/>
          </a:xfrm>
        </p:spPr>
        <p:txBody>
          <a:bodyPr/>
          <a:lstStyle/>
          <a:p>
            <a:r>
              <a:rPr lang="en" b="1" dirty="0"/>
              <a:t>Granuloma</a:t>
            </a:r>
            <a:r>
              <a:rPr lang="en" dirty="0"/>
              <a:t> formation and/or fibrotic responses in the lungs are the dominant injuries after inhalation exposure to CNTs. </a:t>
            </a:r>
          </a:p>
          <a:p>
            <a:r>
              <a:rPr lang="en" dirty="0"/>
              <a:t>It is worth noting that long CNTs have much more significant effects.</a:t>
            </a:r>
          </a:p>
          <a:p>
            <a:r>
              <a:rPr lang="en" dirty="0"/>
              <a:t>The inhalation of carbon nanotubes has a high possibility to induce </a:t>
            </a:r>
            <a:r>
              <a:rPr lang="en" b="1" dirty="0"/>
              <a:t>pulmonary fibrosis </a:t>
            </a:r>
            <a:r>
              <a:rPr lang="en" dirty="0"/>
              <a:t>but also can directly cause acute and serious injuries to the pulmonary system.</a:t>
            </a:r>
          </a:p>
          <a:p>
            <a:endParaRPr lang="de-DE" dirty="0"/>
          </a:p>
        </p:txBody>
      </p:sp>
      <p:pic>
        <p:nvPicPr>
          <p:cNvPr id="4" name="Grafik 3">
            <a:extLst>
              <a:ext uri="{FF2B5EF4-FFF2-40B4-BE49-F238E27FC236}">
                <a16:creationId xmlns:a16="http://schemas.microsoft.com/office/drawing/2014/main" id="{DE4511C5-EFED-A147-BAA3-20A213816E12}"/>
              </a:ext>
            </a:extLst>
          </p:cNvPr>
          <p:cNvPicPr>
            <a:picLocks noChangeAspect="1"/>
          </p:cNvPicPr>
          <p:nvPr/>
        </p:nvPicPr>
        <p:blipFill>
          <a:blip r:embed="rId2"/>
          <a:stretch>
            <a:fillRect/>
          </a:stretch>
        </p:blipFill>
        <p:spPr>
          <a:xfrm>
            <a:off x="2373982" y="4144963"/>
            <a:ext cx="1765300" cy="1143000"/>
          </a:xfrm>
          <a:prstGeom prst="rect">
            <a:avLst/>
          </a:prstGeom>
        </p:spPr>
      </p:pic>
      <p:pic>
        <p:nvPicPr>
          <p:cNvPr id="5" name="Grafik 4">
            <a:extLst>
              <a:ext uri="{FF2B5EF4-FFF2-40B4-BE49-F238E27FC236}">
                <a16:creationId xmlns:a16="http://schemas.microsoft.com/office/drawing/2014/main" id="{B1CA1B62-6291-D845-AA20-D53E9F5C338A}"/>
              </a:ext>
            </a:extLst>
          </p:cNvPr>
          <p:cNvPicPr>
            <a:picLocks noChangeAspect="1"/>
          </p:cNvPicPr>
          <p:nvPr/>
        </p:nvPicPr>
        <p:blipFill>
          <a:blip r:embed="rId3"/>
          <a:stretch>
            <a:fillRect/>
          </a:stretch>
        </p:blipFill>
        <p:spPr>
          <a:xfrm>
            <a:off x="5202072" y="3290450"/>
            <a:ext cx="5270666" cy="3499723"/>
          </a:xfrm>
          <a:prstGeom prst="rect">
            <a:avLst/>
          </a:prstGeom>
          <a:noFill/>
          <a:ln>
            <a:solidFill>
              <a:schemeClr val="accent1"/>
            </a:solidFill>
          </a:ln>
        </p:spPr>
      </p:pic>
      <p:sp>
        <p:nvSpPr>
          <p:cNvPr id="2" name="Foliennummernplatzhalter 1">
            <a:extLst>
              <a:ext uri="{FF2B5EF4-FFF2-40B4-BE49-F238E27FC236}">
                <a16:creationId xmlns:a16="http://schemas.microsoft.com/office/drawing/2014/main" id="{7FCF422A-3CE9-1142-AA0E-C71748474910}"/>
              </a:ext>
            </a:extLst>
          </p:cNvPr>
          <p:cNvSpPr>
            <a:spLocks noGrp="1"/>
          </p:cNvSpPr>
          <p:nvPr>
            <p:ph type="sldNum" sz="quarter" idx="12"/>
          </p:nvPr>
        </p:nvSpPr>
        <p:spPr/>
        <p:txBody>
          <a:bodyPr/>
          <a:lstStyle/>
          <a:p>
            <a:fld id="{F14B8807-E2BC-EC41-9CD8-1B0245B6ED60}" type="slidenum">
              <a:rPr lang="de-DE" smtClean="0"/>
              <a:t>22</a:t>
            </a:fld>
            <a:endParaRPr lang="de-DE"/>
          </a:p>
        </p:txBody>
      </p:sp>
    </p:spTree>
    <p:extLst>
      <p:ext uri="{BB962C8B-B14F-4D97-AF65-F5344CB8AC3E}">
        <p14:creationId xmlns:p14="http://schemas.microsoft.com/office/powerpoint/2010/main" val="176067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859EA2E-F1E7-9C48-90EE-9C6881B074E2}"/>
              </a:ext>
            </a:extLst>
          </p:cNvPr>
          <p:cNvSpPr>
            <a:spLocks noGrp="1"/>
          </p:cNvSpPr>
          <p:nvPr>
            <p:ph idx="1"/>
          </p:nvPr>
        </p:nvSpPr>
        <p:spPr/>
        <p:txBody>
          <a:bodyPr/>
          <a:lstStyle/>
          <a:p>
            <a:pPr marL="0" indent="0">
              <a:buNone/>
            </a:pPr>
            <a:r>
              <a:rPr lang="de-AT" dirty="0"/>
              <a:t>A </a:t>
            </a:r>
            <a:r>
              <a:rPr lang="de-AT" dirty="0" err="1"/>
              <a:t>cautious</a:t>
            </a:r>
            <a:r>
              <a:rPr lang="de-AT" dirty="0"/>
              <a:t> </a:t>
            </a:r>
            <a:r>
              <a:rPr lang="de-AT" dirty="0" err="1"/>
              <a:t>attitude</a:t>
            </a:r>
            <a:r>
              <a:rPr lang="de-AT" dirty="0"/>
              <a:t> </a:t>
            </a:r>
            <a:r>
              <a:rPr lang="de-AT" dirty="0" err="1"/>
              <a:t>should</a:t>
            </a:r>
            <a:r>
              <a:rPr lang="de-AT" dirty="0"/>
              <a:t> </a:t>
            </a:r>
            <a:r>
              <a:rPr lang="en" dirty="0"/>
              <a:t>be taken with all carbon nanomaterials.</a:t>
            </a:r>
          </a:p>
          <a:p>
            <a:endParaRPr lang="de-AT" dirty="0"/>
          </a:p>
          <a:p>
            <a:endParaRPr lang="de-DE" dirty="0"/>
          </a:p>
        </p:txBody>
      </p:sp>
      <p:sp>
        <p:nvSpPr>
          <p:cNvPr id="2" name="Foliennummernplatzhalter 1">
            <a:extLst>
              <a:ext uri="{FF2B5EF4-FFF2-40B4-BE49-F238E27FC236}">
                <a16:creationId xmlns:a16="http://schemas.microsoft.com/office/drawing/2014/main" id="{40A70D5B-F10A-A04A-A26B-4AADE025775A}"/>
              </a:ext>
            </a:extLst>
          </p:cNvPr>
          <p:cNvSpPr>
            <a:spLocks noGrp="1"/>
          </p:cNvSpPr>
          <p:nvPr>
            <p:ph type="sldNum" sz="quarter" idx="12"/>
          </p:nvPr>
        </p:nvSpPr>
        <p:spPr/>
        <p:txBody>
          <a:bodyPr/>
          <a:lstStyle/>
          <a:p>
            <a:fld id="{F14B8807-E2BC-EC41-9CD8-1B0245B6ED60}" type="slidenum">
              <a:rPr lang="de-DE" smtClean="0"/>
              <a:t>23</a:t>
            </a:fld>
            <a:endParaRPr lang="de-DE"/>
          </a:p>
        </p:txBody>
      </p:sp>
    </p:spTree>
    <p:extLst>
      <p:ext uri="{BB962C8B-B14F-4D97-AF65-F5344CB8AC3E}">
        <p14:creationId xmlns:p14="http://schemas.microsoft.com/office/powerpoint/2010/main" val="842472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150EC-9218-2E40-9629-F7568E126F12}"/>
              </a:ext>
            </a:extLst>
          </p:cNvPr>
          <p:cNvSpPr>
            <a:spLocks noGrp="1"/>
          </p:cNvSpPr>
          <p:nvPr>
            <p:ph type="title"/>
          </p:nvPr>
        </p:nvSpPr>
        <p:spPr/>
        <p:txBody>
          <a:bodyPr/>
          <a:lstStyle/>
          <a:p>
            <a:r>
              <a:rPr lang="de-DE" dirty="0"/>
              <a:t>2.2 </a:t>
            </a:r>
            <a:r>
              <a:rPr lang="de-DE" dirty="0" err="1"/>
              <a:t>Silver</a:t>
            </a:r>
            <a:r>
              <a:rPr lang="de-DE" dirty="0"/>
              <a:t> </a:t>
            </a:r>
            <a:r>
              <a:rPr lang="de-DE" dirty="0" err="1"/>
              <a:t>Nanoparticles</a:t>
            </a:r>
            <a:endParaRPr lang="de-DE" dirty="0"/>
          </a:p>
        </p:txBody>
      </p:sp>
      <p:sp>
        <p:nvSpPr>
          <p:cNvPr id="3" name="Inhaltsplatzhalter 2">
            <a:extLst>
              <a:ext uri="{FF2B5EF4-FFF2-40B4-BE49-F238E27FC236}">
                <a16:creationId xmlns:a16="http://schemas.microsoft.com/office/drawing/2014/main" id="{BE1D8700-A0DD-2B42-B9EC-AC7A27747796}"/>
              </a:ext>
            </a:extLst>
          </p:cNvPr>
          <p:cNvSpPr>
            <a:spLocks noGrp="1"/>
          </p:cNvSpPr>
          <p:nvPr>
            <p:ph idx="1"/>
          </p:nvPr>
        </p:nvSpPr>
        <p:spPr/>
        <p:txBody>
          <a:bodyPr/>
          <a:lstStyle/>
          <a:p>
            <a:r>
              <a:rPr lang="en" dirty="0"/>
              <a:t>With </a:t>
            </a:r>
            <a:r>
              <a:rPr lang="en" b="1" dirty="0"/>
              <a:t>excellent antimicrobial activity</a:t>
            </a:r>
            <a:r>
              <a:rPr lang="en" dirty="0"/>
              <a:t>, silver nanoparticles (</a:t>
            </a:r>
            <a:r>
              <a:rPr lang="en" dirty="0" err="1"/>
              <a:t>AgNPs</a:t>
            </a:r>
            <a:r>
              <a:rPr lang="en" dirty="0"/>
              <a:t>) are widely used as a major ingredient in industrial, consumer, and medical products binding of Ag to sulfide groups of amino acids and proteins may be involved in the dissolution process of </a:t>
            </a:r>
            <a:r>
              <a:rPr lang="en" dirty="0" err="1"/>
              <a:t>AgNPs</a:t>
            </a:r>
            <a:r>
              <a:rPr lang="en" dirty="0"/>
              <a:t>. </a:t>
            </a:r>
          </a:p>
          <a:p>
            <a:r>
              <a:rPr lang="en" dirty="0"/>
              <a:t>This intracellular binding of silver ions to proteins disrupts protein structure and function, thereby resulting in toxic effects.</a:t>
            </a:r>
          </a:p>
          <a:p>
            <a:endParaRPr lang="de-DE" dirty="0"/>
          </a:p>
        </p:txBody>
      </p:sp>
      <p:pic>
        <p:nvPicPr>
          <p:cNvPr id="4" name="Grafik 3">
            <a:extLst>
              <a:ext uri="{FF2B5EF4-FFF2-40B4-BE49-F238E27FC236}">
                <a16:creationId xmlns:a16="http://schemas.microsoft.com/office/drawing/2014/main" id="{CDC93B25-59D8-174D-A30D-24D2885B7232}"/>
              </a:ext>
            </a:extLst>
          </p:cNvPr>
          <p:cNvPicPr>
            <a:picLocks noChangeAspect="1"/>
          </p:cNvPicPr>
          <p:nvPr/>
        </p:nvPicPr>
        <p:blipFill>
          <a:blip r:embed="rId2"/>
          <a:stretch>
            <a:fillRect/>
          </a:stretch>
        </p:blipFill>
        <p:spPr>
          <a:xfrm>
            <a:off x="4772751" y="4614863"/>
            <a:ext cx="2646497" cy="2106612"/>
          </a:xfrm>
          <a:prstGeom prst="rect">
            <a:avLst/>
          </a:prstGeom>
        </p:spPr>
      </p:pic>
      <p:sp>
        <p:nvSpPr>
          <p:cNvPr id="5" name="Foliennummernplatzhalter 4">
            <a:extLst>
              <a:ext uri="{FF2B5EF4-FFF2-40B4-BE49-F238E27FC236}">
                <a16:creationId xmlns:a16="http://schemas.microsoft.com/office/drawing/2014/main" id="{CA17B955-6855-E74C-ACD7-58FF2E6E4B4A}"/>
              </a:ext>
            </a:extLst>
          </p:cNvPr>
          <p:cNvSpPr>
            <a:spLocks noGrp="1"/>
          </p:cNvSpPr>
          <p:nvPr>
            <p:ph type="sldNum" sz="quarter" idx="12"/>
          </p:nvPr>
        </p:nvSpPr>
        <p:spPr/>
        <p:txBody>
          <a:bodyPr/>
          <a:lstStyle/>
          <a:p>
            <a:fld id="{F14B8807-E2BC-EC41-9CD8-1B0245B6ED60}" type="slidenum">
              <a:rPr lang="de-DE" smtClean="0"/>
              <a:t>24</a:t>
            </a:fld>
            <a:endParaRPr lang="de-DE"/>
          </a:p>
        </p:txBody>
      </p:sp>
    </p:spTree>
    <p:extLst>
      <p:ext uri="{BB962C8B-B14F-4D97-AF65-F5344CB8AC3E}">
        <p14:creationId xmlns:p14="http://schemas.microsoft.com/office/powerpoint/2010/main" val="1940848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2FCA8-8794-EE40-A1BA-B67CB4CD8954}"/>
              </a:ext>
            </a:extLst>
          </p:cNvPr>
          <p:cNvSpPr>
            <a:spLocks noGrp="1"/>
          </p:cNvSpPr>
          <p:nvPr>
            <p:ph type="title"/>
          </p:nvPr>
        </p:nvSpPr>
        <p:spPr/>
        <p:txBody>
          <a:bodyPr/>
          <a:lstStyle/>
          <a:p>
            <a:r>
              <a:rPr lang="de-DE" dirty="0"/>
              <a:t>2.3 </a:t>
            </a:r>
            <a:r>
              <a:rPr lang="de-DE" dirty="0" err="1"/>
              <a:t>Zinc</a:t>
            </a:r>
            <a:r>
              <a:rPr lang="de-DE" dirty="0"/>
              <a:t> Oxide </a:t>
            </a:r>
            <a:r>
              <a:rPr lang="de-DE" dirty="0" err="1"/>
              <a:t>Nanoparticles</a:t>
            </a:r>
            <a:endParaRPr lang="de-DE" dirty="0"/>
          </a:p>
        </p:txBody>
      </p:sp>
      <p:sp>
        <p:nvSpPr>
          <p:cNvPr id="3" name="Inhaltsplatzhalter 2">
            <a:extLst>
              <a:ext uri="{FF2B5EF4-FFF2-40B4-BE49-F238E27FC236}">
                <a16:creationId xmlns:a16="http://schemas.microsoft.com/office/drawing/2014/main" id="{9EFC5C54-631C-3C49-9B66-8170CC96B626}"/>
              </a:ext>
            </a:extLst>
          </p:cNvPr>
          <p:cNvSpPr>
            <a:spLocks noGrp="1"/>
          </p:cNvSpPr>
          <p:nvPr>
            <p:ph idx="1"/>
          </p:nvPr>
        </p:nvSpPr>
        <p:spPr/>
        <p:txBody>
          <a:bodyPr/>
          <a:lstStyle/>
          <a:p>
            <a:r>
              <a:rPr lang="en" dirty="0"/>
              <a:t>Zinc oxide NPs have been used </a:t>
            </a:r>
            <a:r>
              <a:rPr lang="en" b="1" dirty="0"/>
              <a:t>in personal care products </a:t>
            </a:r>
            <a:r>
              <a:rPr lang="en" dirty="0"/>
              <a:t>including cosmetics and sunscreens as they efficiently absorb ultraviolet radiation and are also highly transparent to visible light.</a:t>
            </a:r>
          </a:p>
          <a:p>
            <a:r>
              <a:rPr lang="de-AT" dirty="0"/>
              <a:t>Dermal </a:t>
            </a:r>
            <a:r>
              <a:rPr lang="de-AT" dirty="0" err="1"/>
              <a:t>penetration</a:t>
            </a:r>
            <a:endParaRPr lang="de-AT" dirty="0"/>
          </a:p>
          <a:p>
            <a:endParaRPr lang="de-DE" dirty="0"/>
          </a:p>
        </p:txBody>
      </p:sp>
      <p:pic>
        <p:nvPicPr>
          <p:cNvPr id="4" name="Grafik 3">
            <a:extLst>
              <a:ext uri="{FF2B5EF4-FFF2-40B4-BE49-F238E27FC236}">
                <a16:creationId xmlns:a16="http://schemas.microsoft.com/office/drawing/2014/main" id="{72C53568-0E4E-8245-8162-70D2B1691D59}"/>
              </a:ext>
            </a:extLst>
          </p:cNvPr>
          <p:cNvPicPr>
            <a:picLocks noChangeAspect="1"/>
          </p:cNvPicPr>
          <p:nvPr/>
        </p:nvPicPr>
        <p:blipFill>
          <a:blip r:embed="rId2"/>
          <a:stretch>
            <a:fillRect/>
          </a:stretch>
        </p:blipFill>
        <p:spPr>
          <a:xfrm>
            <a:off x="4561413" y="3814763"/>
            <a:ext cx="3069173" cy="2862262"/>
          </a:xfrm>
          <a:prstGeom prst="rect">
            <a:avLst/>
          </a:prstGeom>
        </p:spPr>
      </p:pic>
      <p:sp>
        <p:nvSpPr>
          <p:cNvPr id="5" name="Foliennummernplatzhalter 4">
            <a:extLst>
              <a:ext uri="{FF2B5EF4-FFF2-40B4-BE49-F238E27FC236}">
                <a16:creationId xmlns:a16="http://schemas.microsoft.com/office/drawing/2014/main" id="{807749B5-5BFD-0741-B534-AD7F2E1076F0}"/>
              </a:ext>
            </a:extLst>
          </p:cNvPr>
          <p:cNvSpPr>
            <a:spLocks noGrp="1"/>
          </p:cNvSpPr>
          <p:nvPr>
            <p:ph type="sldNum" sz="quarter" idx="12"/>
          </p:nvPr>
        </p:nvSpPr>
        <p:spPr/>
        <p:txBody>
          <a:bodyPr/>
          <a:lstStyle/>
          <a:p>
            <a:fld id="{F14B8807-E2BC-EC41-9CD8-1B0245B6ED60}" type="slidenum">
              <a:rPr lang="de-DE" smtClean="0"/>
              <a:t>25</a:t>
            </a:fld>
            <a:endParaRPr lang="de-DE"/>
          </a:p>
        </p:txBody>
      </p:sp>
    </p:spTree>
    <p:extLst>
      <p:ext uri="{BB962C8B-B14F-4D97-AF65-F5344CB8AC3E}">
        <p14:creationId xmlns:p14="http://schemas.microsoft.com/office/powerpoint/2010/main" val="165596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454517B-D27C-A942-A93C-CFFAA60FA870}"/>
              </a:ext>
            </a:extLst>
          </p:cNvPr>
          <p:cNvSpPr>
            <a:spLocks noGrp="1"/>
          </p:cNvSpPr>
          <p:nvPr>
            <p:ph idx="1"/>
          </p:nvPr>
        </p:nvSpPr>
        <p:spPr>
          <a:xfrm>
            <a:off x="838199" y="808483"/>
            <a:ext cx="10515600" cy="4351338"/>
          </a:xfrm>
        </p:spPr>
        <p:txBody>
          <a:bodyPr/>
          <a:lstStyle/>
          <a:p>
            <a:pPr marL="0" indent="0">
              <a:buNone/>
            </a:pPr>
            <a:r>
              <a:rPr lang="en" dirty="0"/>
              <a:t>For damaged skin, exposure of epidermal and dermal cells to high concentrations of </a:t>
            </a:r>
            <a:r>
              <a:rPr lang="en" dirty="0" err="1"/>
              <a:t>ZnO</a:t>
            </a:r>
            <a:r>
              <a:rPr lang="en" dirty="0"/>
              <a:t> NPs is sure to cause cytotoxicity and undesirable immune responses, which will instigate the penetration of even more particles to even deeper sites or even into the lymphatic or blood circulation.</a:t>
            </a:r>
          </a:p>
          <a:p>
            <a:endParaRPr lang="de-DE" dirty="0"/>
          </a:p>
        </p:txBody>
      </p:sp>
      <p:pic>
        <p:nvPicPr>
          <p:cNvPr id="4" name="Grafik 3">
            <a:extLst>
              <a:ext uri="{FF2B5EF4-FFF2-40B4-BE49-F238E27FC236}">
                <a16:creationId xmlns:a16="http://schemas.microsoft.com/office/drawing/2014/main" id="{CFE170BB-DAE8-0746-AA70-BB278EDF704B}"/>
              </a:ext>
            </a:extLst>
          </p:cNvPr>
          <p:cNvPicPr>
            <a:picLocks noChangeAspect="1"/>
          </p:cNvPicPr>
          <p:nvPr/>
        </p:nvPicPr>
        <p:blipFill>
          <a:blip r:embed="rId2"/>
          <a:stretch>
            <a:fillRect/>
          </a:stretch>
        </p:blipFill>
        <p:spPr>
          <a:xfrm>
            <a:off x="3928268" y="4015580"/>
            <a:ext cx="4335463" cy="2687987"/>
          </a:xfrm>
          <a:prstGeom prst="rect">
            <a:avLst/>
          </a:prstGeom>
        </p:spPr>
      </p:pic>
      <p:sp>
        <p:nvSpPr>
          <p:cNvPr id="2" name="Foliennummernplatzhalter 1">
            <a:extLst>
              <a:ext uri="{FF2B5EF4-FFF2-40B4-BE49-F238E27FC236}">
                <a16:creationId xmlns:a16="http://schemas.microsoft.com/office/drawing/2014/main" id="{299B5896-F078-9048-B05E-A6F11BFAE14A}"/>
              </a:ext>
            </a:extLst>
          </p:cNvPr>
          <p:cNvSpPr>
            <a:spLocks noGrp="1"/>
          </p:cNvSpPr>
          <p:nvPr>
            <p:ph type="sldNum" sz="quarter" idx="12"/>
          </p:nvPr>
        </p:nvSpPr>
        <p:spPr/>
        <p:txBody>
          <a:bodyPr/>
          <a:lstStyle/>
          <a:p>
            <a:fld id="{F14B8807-E2BC-EC41-9CD8-1B0245B6ED60}" type="slidenum">
              <a:rPr lang="de-DE" smtClean="0"/>
              <a:t>26</a:t>
            </a:fld>
            <a:endParaRPr lang="de-DE"/>
          </a:p>
        </p:txBody>
      </p:sp>
    </p:spTree>
    <p:extLst>
      <p:ext uri="{BB962C8B-B14F-4D97-AF65-F5344CB8AC3E}">
        <p14:creationId xmlns:p14="http://schemas.microsoft.com/office/powerpoint/2010/main" val="1081055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7DEF6E4-0803-F845-BC4B-8ED7EC2B281F}"/>
              </a:ext>
            </a:extLst>
          </p:cNvPr>
          <p:cNvSpPr>
            <a:spLocks noGrp="1"/>
          </p:cNvSpPr>
          <p:nvPr>
            <p:ph idx="1"/>
          </p:nvPr>
        </p:nvSpPr>
        <p:spPr>
          <a:xfrm>
            <a:off x="838199" y="674919"/>
            <a:ext cx="10515600" cy="4351338"/>
          </a:xfrm>
        </p:spPr>
        <p:txBody>
          <a:bodyPr/>
          <a:lstStyle/>
          <a:p>
            <a:pPr marL="0" indent="0">
              <a:buNone/>
            </a:pPr>
            <a:r>
              <a:rPr lang="de-AT" dirty="0"/>
              <a:t>Inhalation </a:t>
            </a:r>
            <a:r>
              <a:rPr lang="en" dirty="0"/>
              <a:t>causing </a:t>
            </a:r>
            <a:r>
              <a:rPr lang="en" b="1" dirty="0"/>
              <a:t>metal fume fever</a:t>
            </a:r>
            <a:r>
              <a:rPr lang="en" dirty="0"/>
              <a:t>, which is characterized in humans by short-term pulmonary and systemic alterations and is caused by inhalation of metal oxide aerosol.</a:t>
            </a:r>
          </a:p>
          <a:p>
            <a:endParaRPr lang="de-DE" dirty="0"/>
          </a:p>
        </p:txBody>
      </p:sp>
      <p:pic>
        <p:nvPicPr>
          <p:cNvPr id="4" name="Grafik 3">
            <a:extLst>
              <a:ext uri="{FF2B5EF4-FFF2-40B4-BE49-F238E27FC236}">
                <a16:creationId xmlns:a16="http://schemas.microsoft.com/office/drawing/2014/main" id="{EA85FF7B-8112-864D-8095-39B801E6BA76}"/>
              </a:ext>
            </a:extLst>
          </p:cNvPr>
          <p:cNvPicPr>
            <a:picLocks noChangeAspect="1"/>
          </p:cNvPicPr>
          <p:nvPr/>
        </p:nvPicPr>
        <p:blipFill>
          <a:blip r:embed="rId2"/>
          <a:stretch>
            <a:fillRect/>
          </a:stretch>
        </p:blipFill>
        <p:spPr>
          <a:xfrm>
            <a:off x="3777944" y="3155951"/>
            <a:ext cx="4636111" cy="3473450"/>
          </a:xfrm>
          <a:prstGeom prst="rect">
            <a:avLst/>
          </a:prstGeom>
        </p:spPr>
      </p:pic>
      <p:sp>
        <p:nvSpPr>
          <p:cNvPr id="2" name="Foliennummernplatzhalter 1">
            <a:extLst>
              <a:ext uri="{FF2B5EF4-FFF2-40B4-BE49-F238E27FC236}">
                <a16:creationId xmlns:a16="http://schemas.microsoft.com/office/drawing/2014/main" id="{57F99F57-9115-0146-85EC-24E3648BBA13}"/>
              </a:ext>
            </a:extLst>
          </p:cNvPr>
          <p:cNvSpPr>
            <a:spLocks noGrp="1"/>
          </p:cNvSpPr>
          <p:nvPr>
            <p:ph type="sldNum" sz="quarter" idx="12"/>
          </p:nvPr>
        </p:nvSpPr>
        <p:spPr/>
        <p:txBody>
          <a:bodyPr/>
          <a:lstStyle/>
          <a:p>
            <a:fld id="{F14B8807-E2BC-EC41-9CD8-1B0245B6ED60}" type="slidenum">
              <a:rPr lang="de-DE" smtClean="0"/>
              <a:t>27</a:t>
            </a:fld>
            <a:endParaRPr lang="de-DE"/>
          </a:p>
        </p:txBody>
      </p:sp>
    </p:spTree>
    <p:extLst>
      <p:ext uri="{BB962C8B-B14F-4D97-AF65-F5344CB8AC3E}">
        <p14:creationId xmlns:p14="http://schemas.microsoft.com/office/powerpoint/2010/main" val="614417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F1BE06D-2202-7442-866D-45D6A782BB62}"/>
              </a:ext>
            </a:extLst>
          </p:cNvPr>
          <p:cNvPicPr>
            <a:picLocks noChangeAspect="1"/>
          </p:cNvPicPr>
          <p:nvPr/>
        </p:nvPicPr>
        <p:blipFill>
          <a:blip r:embed="rId2"/>
          <a:stretch>
            <a:fillRect/>
          </a:stretch>
        </p:blipFill>
        <p:spPr>
          <a:xfrm>
            <a:off x="3402012" y="3738396"/>
            <a:ext cx="5127625" cy="3119604"/>
          </a:xfrm>
          <a:prstGeom prst="rect">
            <a:avLst/>
          </a:prstGeom>
        </p:spPr>
      </p:pic>
      <p:sp>
        <p:nvSpPr>
          <p:cNvPr id="3" name="Inhaltsplatzhalter 2">
            <a:extLst>
              <a:ext uri="{FF2B5EF4-FFF2-40B4-BE49-F238E27FC236}">
                <a16:creationId xmlns:a16="http://schemas.microsoft.com/office/drawing/2014/main" id="{BCF7B673-AE2D-1740-805C-8D102C4B4C39}"/>
              </a:ext>
            </a:extLst>
          </p:cNvPr>
          <p:cNvSpPr>
            <a:spLocks noGrp="1"/>
          </p:cNvSpPr>
          <p:nvPr>
            <p:ph idx="1"/>
          </p:nvPr>
        </p:nvSpPr>
        <p:spPr/>
        <p:txBody>
          <a:bodyPr/>
          <a:lstStyle/>
          <a:p>
            <a:r>
              <a:rPr lang="en" dirty="0"/>
              <a:t>The National Institute for Occupational Safety and Health (NIOSH) recommended the permissible exposure limit of 5mg/m</a:t>
            </a:r>
            <a:r>
              <a:rPr lang="en" baseline="30000" dirty="0"/>
              <a:t>3</a:t>
            </a:r>
            <a:r>
              <a:rPr lang="en" dirty="0"/>
              <a:t> averaged over a work shift of up to 10h/day, 40 h/week for zinc oxide fume inhalation exposure.</a:t>
            </a:r>
          </a:p>
          <a:p>
            <a:r>
              <a:rPr lang="en" dirty="0"/>
              <a:t>Whereas no exposure limit is available for </a:t>
            </a:r>
            <a:r>
              <a:rPr lang="en" dirty="0" err="1"/>
              <a:t>nano-ZnO</a:t>
            </a:r>
            <a:r>
              <a:rPr lang="en" dirty="0"/>
              <a:t> aerosol to date.</a:t>
            </a:r>
          </a:p>
          <a:p>
            <a:endParaRPr lang="de-DE" dirty="0"/>
          </a:p>
        </p:txBody>
      </p:sp>
      <p:sp>
        <p:nvSpPr>
          <p:cNvPr id="2" name="Foliennummernplatzhalter 1">
            <a:extLst>
              <a:ext uri="{FF2B5EF4-FFF2-40B4-BE49-F238E27FC236}">
                <a16:creationId xmlns:a16="http://schemas.microsoft.com/office/drawing/2014/main" id="{E46FDF38-EF2C-9C43-8FEA-E9253DF141C3}"/>
              </a:ext>
            </a:extLst>
          </p:cNvPr>
          <p:cNvSpPr>
            <a:spLocks noGrp="1"/>
          </p:cNvSpPr>
          <p:nvPr>
            <p:ph type="sldNum" sz="quarter" idx="12"/>
          </p:nvPr>
        </p:nvSpPr>
        <p:spPr/>
        <p:txBody>
          <a:bodyPr/>
          <a:lstStyle/>
          <a:p>
            <a:fld id="{F14B8807-E2BC-EC41-9CD8-1B0245B6ED60}" type="slidenum">
              <a:rPr lang="de-DE" smtClean="0"/>
              <a:t>28</a:t>
            </a:fld>
            <a:endParaRPr lang="de-DE"/>
          </a:p>
        </p:txBody>
      </p:sp>
    </p:spTree>
    <p:extLst>
      <p:ext uri="{BB962C8B-B14F-4D97-AF65-F5344CB8AC3E}">
        <p14:creationId xmlns:p14="http://schemas.microsoft.com/office/powerpoint/2010/main" val="2093391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4799E01-942F-5A4E-8CAD-AF998BCD2E3A}"/>
              </a:ext>
            </a:extLst>
          </p:cNvPr>
          <p:cNvSpPr>
            <a:spLocks noGrp="1"/>
          </p:cNvSpPr>
          <p:nvPr>
            <p:ph idx="1"/>
          </p:nvPr>
        </p:nvSpPr>
        <p:spPr/>
        <p:txBody>
          <a:bodyPr/>
          <a:lstStyle/>
          <a:p>
            <a:pPr marL="0" indent="0">
              <a:buNone/>
            </a:pPr>
            <a:r>
              <a:rPr lang="en" dirty="0" err="1"/>
              <a:t>ZnO</a:t>
            </a:r>
            <a:r>
              <a:rPr lang="en" dirty="0"/>
              <a:t> NP toxicity similarly include generation of </a:t>
            </a:r>
            <a:r>
              <a:rPr lang="de-AT" dirty="0" err="1"/>
              <a:t>reactive</a:t>
            </a:r>
            <a:r>
              <a:rPr lang="de-AT" dirty="0"/>
              <a:t> </a:t>
            </a:r>
            <a:r>
              <a:rPr lang="de-AT" dirty="0" err="1"/>
              <a:t>oxygen</a:t>
            </a:r>
            <a:r>
              <a:rPr lang="de-AT" dirty="0"/>
              <a:t> </a:t>
            </a:r>
            <a:r>
              <a:rPr lang="de-AT" dirty="0" err="1"/>
              <a:t>species</a:t>
            </a:r>
            <a:r>
              <a:rPr lang="de-AT" dirty="0"/>
              <a:t> </a:t>
            </a:r>
            <a:r>
              <a:rPr lang="en" dirty="0"/>
              <a:t>and subsequent DNA damage and apoptosis.</a:t>
            </a:r>
          </a:p>
          <a:p>
            <a:pPr marL="0" indent="0">
              <a:buNone/>
            </a:pPr>
            <a:endParaRPr lang="de-DE" dirty="0"/>
          </a:p>
        </p:txBody>
      </p:sp>
      <p:pic>
        <p:nvPicPr>
          <p:cNvPr id="4" name="Grafik 3">
            <a:extLst>
              <a:ext uri="{FF2B5EF4-FFF2-40B4-BE49-F238E27FC236}">
                <a16:creationId xmlns:a16="http://schemas.microsoft.com/office/drawing/2014/main" id="{A0587411-B531-6E46-A235-EC50A4D8D151}"/>
              </a:ext>
            </a:extLst>
          </p:cNvPr>
          <p:cNvPicPr>
            <a:picLocks noChangeAspect="1"/>
          </p:cNvPicPr>
          <p:nvPr/>
        </p:nvPicPr>
        <p:blipFill>
          <a:blip r:embed="rId2"/>
          <a:stretch>
            <a:fillRect/>
          </a:stretch>
        </p:blipFill>
        <p:spPr>
          <a:xfrm>
            <a:off x="4076990" y="3680921"/>
            <a:ext cx="4038020" cy="2334116"/>
          </a:xfrm>
          <a:prstGeom prst="rect">
            <a:avLst/>
          </a:prstGeom>
        </p:spPr>
      </p:pic>
      <p:sp>
        <p:nvSpPr>
          <p:cNvPr id="2" name="Foliennummernplatzhalter 1">
            <a:extLst>
              <a:ext uri="{FF2B5EF4-FFF2-40B4-BE49-F238E27FC236}">
                <a16:creationId xmlns:a16="http://schemas.microsoft.com/office/drawing/2014/main" id="{CC088CDD-D57C-DF4C-B05B-346571B39BAC}"/>
              </a:ext>
            </a:extLst>
          </p:cNvPr>
          <p:cNvSpPr>
            <a:spLocks noGrp="1"/>
          </p:cNvSpPr>
          <p:nvPr>
            <p:ph type="sldNum" sz="quarter" idx="12"/>
          </p:nvPr>
        </p:nvSpPr>
        <p:spPr/>
        <p:txBody>
          <a:bodyPr/>
          <a:lstStyle/>
          <a:p>
            <a:fld id="{F14B8807-E2BC-EC41-9CD8-1B0245B6ED60}" type="slidenum">
              <a:rPr lang="de-DE" smtClean="0"/>
              <a:t>29</a:t>
            </a:fld>
            <a:endParaRPr lang="de-DE"/>
          </a:p>
        </p:txBody>
      </p:sp>
    </p:spTree>
    <p:extLst>
      <p:ext uri="{BB962C8B-B14F-4D97-AF65-F5344CB8AC3E}">
        <p14:creationId xmlns:p14="http://schemas.microsoft.com/office/powerpoint/2010/main" val="3102239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4E684A4-8ADC-754D-8BC6-B80A4F61CCAE}"/>
              </a:ext>
            </a:extLst>
          </p:cNvPr>
          <p:cNvSpPr>
            <a:spLocks noGrp="1"/>
          </p:cNvSpPr>
          <p:nvPr>
            <p:ph idx="1"/>
          </p:nvPr>
        </p:nvSpPr>
        <p:spPr>
          <a:xfrm>
            <a:off x="838199" y="365125"/>
            <a:ext cx="10515600" cy="4351338"/>
          </a:xfrm>
        </p:spPr>
        <p:txBody>
          <a:bodyPr>
            <a:normAutofit/>
          </a:bodyPr>
          <a:lstStyle/>
          <a:p>
            <a:r>
              <a:rPr lang="en" b="1" dirty="0"/>
              <a:t>Nanotechnology</a:t>
            </a:r>
            <a:r>
              <a:rPr lang="en" dirty="0"/>
              <a:t> offers substantial economic and societal </a:t>
            </a:r>
            <a:r>
              <a:rPr lang="en" b="1" dirty="0"/>
              <a:t>benefits</a:t>
            </a:r>
            <a:r>
              <a:rPr lang="en" dirty="0"/>
              <a:t>, but its </a:t>
            </a:r>
            <a:r>
              <a:rPr lang="en" b="1" dirty="0"/>
              <a:t>impacts on environment, health, and safety </a:t>
            </a:r>
            <a:r>
              <a:rPr lang="en" dirty="0"/>
              <a:t>(EHS) issues are </a:t>
            </a:r>
            <a:r>
              <a:rPr lang="en" b="1" dirty="0"/>
              <a:t>not clearly understood </a:t>
            </a:r>
            <a:r>
              <a:rPr lang="en" dirty="0"/>
              <a:t>or defined. </a:t>
            </a:r>
          </a:p>
          <a:p>
            <a:r>
              <a:rPr lang="en" dirty="0"/>
              <a:t>Interactions between nanomaterials (sourced from nanotechnology development) and the human body and even with the ecological system have attracted </a:t>
            </a:r>
            <a:r>
              <a:rPr lang="en" b="1" dirty="0"/>
              <a:t>much concern</a:t>
            </a:r>
            <a:r>
              <a:rPr lang="en" dirty="0"/>
              <a:t>.</a:t>
            </a:r>
          </a:p>
          <a:p>
            <a:endParaRPr lang="en" dirty="0"/>
          </a:p>
          <a:p>
            <a:endParaRPr lang="en" dirty="0"/>
          </a:p>
          <a:p>
            <a:pPr marL="0" indent="0">
              <a:buNone/>
            </a:pPr>
            <a:r>
              <a:rPr lang="de-AT" sz="1700" dirty="0"/>
              <a:t>NIOSH .. National Institute </a:t>
            </a:r>
            <a:r>
              <a:rPr lang="de-AT" sz="1700" dirty="0" err="1"/>
              <a:t>for</a:t>
            </a:r>
            <a:r>
              <a:rPr lang="de-AT" sz="1700" dirty="0"/>
              <a:t> </a:t>
            </a:r>
          </a:p>
          <a:p>
            <a:pPr marL="0" indent="0">
              <a:buNone/>
            </a:pPr>
            <a:r>
              <a:rPr lang="de-AT" sz="1700" dirty="0" err="1"/>
              <a:t>Occupational</a:t>
            </a:r>
            <a:r>
              <a:rPr lang="de-AT" sz="1700" dirty="0"/>
              <a:t> </a:t>
            </a:r>
            <a:r>
              <a:rPr lang="de-AT" sz="1700" dirty="0" err="1"/>
              <a:t>Safety</a:t>
            </a:r>
            <a:r>
              <a:rPr lang="de-AT" sz="1700" dirty="0"/>
              <a:t> </a:t>
            </a:r>
            <a:r>
              <a:rPr lang="de-AT" sz="1700" dirty="0" err="1"/>
              <a:t>and</a:t>
            </a:r>
            <a:r>
              <a:rPr lang="de-AT" sz="1700" dirty="0"/>
              <a:t> </a:t>
            </a:r>
            <a:r>
              <a:rPr lang="de-AT" sz="1700" dirty="0" err="1"/>
              <a:t>Health</a:t>
            </a:r>
            <a:endParaRPr lang="en" sz="1700" dirty="0"/>
          </a:p>
          <a:p>
            <a:endParaRPr lang="de-DE" dirty="0"/>
          </a:p>
        </p:txBody>
      </p:sp>
      <p:pic>
        <p:nvPicPr>
          <p:cNvPr id="4" name="Grafik 3">
            <a:extLst>
              <a:ext uri="{FF2B5EF4-FFF2-40B4-BE49-F238E27FC236}">
                <a16:creationId xmlns:a16="http://schemas.microsoft.com/office/drawing/2014/main" id="{A92B16FC-8EB3-9149-AA2D-49B87F752E16}"/>
              </a:ext>
            </a:extLst>
          </p:cNvPr>
          <p:cNvPicPr>
            <a:picLocks noChangeAspect="1"/>
          </p:cNvPicPr>
          <p:nvPr/>
        </p:nvPicPr>
        <p:blipFill>
          <a:blip r:embed="rId2"/>
          <a:stretch>
            <a:fillRect/>
          </a:stretch>
        </p:blipFill>
        <p:spPr>
          <a:xfrm>
            <a:off x="4675938" y="3013242"/>
            <a:ext cx="2840123" cy="3709549"/>
          </a:xfrm>
          <a:prstGeom prst="rect">
            <a:avLst/>
          </a:prstGeom>
        </p:spPr>
      </p:pic>
      <p:sp>
        <p:nvSpPr>
          <p:cNvPr id="2" name="Foliennummernplatzhalter 1">
            <a:extLst>
              <a:ext uri="{FF2B5EF4-FFF2-40B4-BE49-F238E27FC236}">
                <a16:creationId xmlns:a16="http://schemas.microsoft.com/office/drawing/2014/main" id="{1233DED1-8C9C-7143-90E9-8DE0842283C8}"/>
              </a:ext>
            </a:extLst>
          </p:cNvPr>
          <p:cNvSpPr>
            <a:spLocks noGrp="1"/>
          </p:cNvSpPr>
          <p:nvPr>
            <p:ph type="sldNum" sz="quarter" idx="12"/>
          </p:nvPr>
        </p:nvSpPr>
        <p:spPr/>
        <p:txBody>
          <a:bodyPr/>
          <a:lstStyle/>
          <a:p>
            <a:fld id="{F14B8807-E2BC-EC41-9CD8-1B0245B6ED60}" type="slidenum">
              <a:rPr lang="de-DE" smtClean="0"/>
              <a:t>3</a:t>
            </a:fld>
            <a:endParaRPr lang="de-DE"/>
          </a:p>
        </p:txBody>
      </p:sp>
    </p:spTree>
    <p:extLst>
      <p:ext uri="{BB962C8B-B14F-4D97-AF65-F5344CB8AC3E}">
        <p14:creationId xmlns:p14="http://schemas.microsoft.com/office/powerpoint/2010/main" val="150948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65D30F-AA87-E940-AC6A-58E5A928287A}"/>
              </a:ext>
            </a:extLst>
          </p:cNvPr>
          <p:cNvSpPr>
            <a:spLocks noGrp="1"/>
          </p:cNvSpPr>
          <p:nvPr>
            <p:ph type="title"/>
          </p:nvPr>
        </p:nvSpPr>
        <p:spPr/>
        <p:txBody>
          <a:bodyPr>
            <a:normAutofit fontScale="90000"/>
          </a:bodyPr>
          <a:lstStyle/>
          <a:p>
            <a:r>
              <a:rPr lang="de-DE" dirty="0"/>
              <a:t>3. </a:t>
            </a:r>
            <a:r>
              <a:rPr lang="en" dirty="0"/>
              <a:t>Physicochemical Characteristics of Nanoparticles that Determine the Toxicity Impacts</a:t>
            </a:r>
            <a:endParaRPr lang="de-DE" dirty="0"/>
          </a:p>
        </p:txBody>
      </p:sp>
      <p:sp>
        <p:nvSpPr>
          <p:cNvPr id="3" name="Inhaltsplatzhalter 2">
            <a:extLst>
              <a:ext uri="{FF2B5EF4-FFF2-40B4-BE49-F238E27FC236}">
                <a16:creationId xmlns:a16="http://schemas.microsoft.com/office/drawing/2014/main" id="{A44D8A8D-CA9C-DA4E-A6BC-0F368B3E8737}"/>
              </a:ext>
            </a:extLst>
          </p:cNvPr>
          <p:cNvSpPr>
            <a:spLocks noGrp="1"/>
          </p:cNvSpPr>
          <p:nvPr>
            <p:ph idx="1"/>
          </p:nvPr>
        </p:nvSpPr>
        <p:spPr/>
        <p:txBody>
          <a:bodyPr/>
          <a:lstStyle/>
          <a:p>
            <a:r>
              <a:rPr lang="en" dirty="0"/>
              <a:t>Conventional toxicology places emphasis on </a:t>
            </a:r>
            <a:r>
              <a:rPr lang="en" b="1" dirty="0"/>
              <a:t>chemical composition, dose, and exposure route</a:t>
            </a:r>
            <a:r>
              <a:rPr lang="en" dirty="0"/>
              <a:t> as the primary variants in toxicity assessment of a chemical or a bulk material. </a:t>
            </a:r>
          </a:p>
          <a:p>
            <a:r>
              <a:rPr lang="en" dirty="0"/>
              <a:t>However, many other factors, especially the </a:t>
            </a:r>
            <a:r>
              <a:rPr lang="en" b="1" dirty="0"/>
              <a:t>physicochemical characteristics</a:t>
            </a:r>
            <a:r>
              <a:rPr lang="en" dirty="0"/>
              <a:t> of nanoparticles, should be considered when we perform the same work in nanotoxicology.</a:t>
            </a:r>
          </a:p>
          <a:p>
            <a:endParaRPr lang="de-DE" dirty="0"/>
          </a:p>
        </p:txBody>
      </p:sp>
      <p:sp>
        <p:nvSpPr>
          <p:cNvPr id="4" name="Foliennummernplatzhalter 3">
            <a:extLst>
              <a:ext uri="{FF2B5EF4-FFF2-40B4-BE49-F238E27FC236}">
                <a16:creationId xmlns:a16="http://schemas.microsoft.com/office/drawing/2014/main" id="{F20845BD-1959-4F48-A5CF-CE797FD6367F}"/>
              </a:ext>
            </a:extLst>
          </p:cNvPr>
          <p:cNvSpPr>
            <a:spLocks noGrp="1"/>
          </p:cNvSpPr>
          <p:nvPr>
            <p:ph type="sldNum" sz="quarter" idx="12"/>
          </p:nvPr>
        </p:nvSpPr>
        <p:spPr/>
        <p:txBody>
          <a:bodyPr/>
          <a:lstStyle/>
          <a:p>
            <a:fld id="{F14B8807-E2BC-EC41-9CD8-1B0245B6ED60}" type="slidenum">
              <a:rPr lang="de-DE" smtClean="0"/>
              <a:t>30</a:t>
            </a:fld>
            <a:endParaRPr lang="de-DE"/>
          </a:p>
        </p:txBody>
      </p:sp>
    </p:spTree>
    <p:extLst>
      <p:ext uri="{BB962C8B-B14F-4D97-AF65-F5344CB8AC3E}">
        <p14:creationId xmlns:p14="http://schemas.microsoft.com/office/powerpoint/2010/main" val="1144476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6CA44-E1C9-0542-A3BB-83BF5BDF4DC8}"/>
              </a:ext>
            </a:extLst>
          </p:cNvPr>
          <p:cNvSpPr>
            <a:spLocks noGrp="1"/>
          </p:cNvSpPr>
          <p:nvPr>
            <p:ph type="title"/>
          </p:nvPr>
        </p:nvSpPr>
        <p:spPr/>
        <p:txBody>
          <a:bodyPr>
            <a:normAutofit/>
          </a:bodyPr>
          <a:lstStyle/>
          <a:p>
            <a:r>
              <a:rPr lang="en" dirty="0"/>
              <a:t>Dominant factors influencing the toxicities of nanomaterials</a:t>
            </a:r>
            <a:endParaRPr lang="de-DE" dirty="0"/>
          </a:p>
        </p:txBody>
      </p:sp>
      <p:pic>
        <p:nvPicPr>
          <p:cNvPr id="4" name="Grafik 3">
            <a:extLst>
              <a:ext uri="{FF2B5EF4-FFF2-40B4-BE49-F238E27FC236}">
                <a16:creationId xmlns:a16="http://schemas.microsoft.com/office/drawing/2014/main" id="{2D286E9A-7A9A-DA46-8D62-A521DF425A3C}"/>
              </a:ext>
            </a:extLst>
          </p:cNvPr>
          <p:cNvPicPr>
            <a:picLocks noChangeAspect="1"/>
          </p:cNvPicPr>
          <p:nvPr/>
        </p:nvPicPr>
        <p:blipFill>
          <a:blip r:embed="rId2"/>
          <a:stretch>
            <a:fillRect/>
          </a:stretch>
        </p:blipFill>
        <p:spPr>
          <a:xfrm>
            <a:off x="3531799" y="1690688"/>
            <a:ext cx="5128401" cy="5167312"/>
          </a:xfrm>
          <a:prstGeom prst="rect">
            <a:avLst/>
          </a:prstGeom>
        </p:spPr>
      </p:pic>
      <p:sp>
        <p:nvSpPr>
          <p:cNvPr id="3" name="Foliennummernplatzhalter 2">
            <a:extLst>
              <a:ext uri="{FF2B5EF4-FFF2-40B4-BE49-F238E27FC236}">
                <a16:creationId xmlns:a16="http://schemas.microsoft.com/office/drawing/2014/main" id="{4397F1C8-1E06-6D45-8BAF-540B2B5948D1}"/>
              </a:ext>
            </a:extLst>
          </p:cNvPr>
          <p:cNvSpPr>
            <a:spLocks noGrp="1"/>
          </p:cNvSpPr>
          <p:nvPr>
            <p:ph type="sldNum" sz="quarter" idx="12"/>
          </p:nvPr>
        </p:nvSpPr>
        <p:spPr/>
        <p:txBody>
          <a:bodyPr/>
          <a:lstStyle/>
          <a:p>
            <a:fld id="{F14B8807-E2BC-EC41-9CD8-1B0245B6ED60}" type="slidenum">
              <a:rPr lang="de-DE" smtClean="0"/>
              <a:t>31</a:t>
            </a:fld>
            <a:endParaRPr lang="de-DE"/>
          </a:p>
        </p:txBody>
      </p:sp>
    </p:spTree>
    <p:extLst>
      <p:ext uri="{BB962C8B-B14F-4D97-AF65-F5344CB8AC3E}">
        <p14:creationId xmlns:p14="http://schemas.microsoft.com/office/powerpoint/2010/main" val="3273258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6CA44-E1C9-0542-A3BB-83BF5BDF4DC8}"/>
              </a:ext>
            </a:extLst>
          </p:cNvPr>
          <p:cNvSpPr>
            <a:spLocks noGrp="1"/>
          </p:cNvSpPr>
          <p:nvPr>
            <p:ph type="title"/>
          </p:nvPr>
        </p:nvSpPr>
        <p:spPr/>
        <p:txBody>
          <a:bodyPr>
            <a:normAutofit/>
          </a:bodyPr>
          <a:lstStyle/>
          <a:p>
            <a:r>
              <a:rPr lang="en" dirty="0"/>
              <a:t>Dominant factors influencing the toxicities of nanomaterials</a:t>
            </a:r>
            <a:endParaRPr lang="de-DE" dirty="0"/>
          </a:p>
        </p:txBody>
      </p:sp>
      <p:sp>
        <p:nvSpPr>
          <p:cNvPr id="3" name="Inhaltsplatzhalter 2">
            <a:extLst>
              <a:ext uri="{FF2B5EF4-FFF2-40B4-BE49-F238E27FC236}">
                <a16:creationId xmlns:a16="http://schemas.microsoft.com/office/drawing/2014/main" id="{322DA393-71B7-B444-B9A8-F1E4AB4A5A0B}"/>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2D286E9A-7A9A-DA46-8D62-A521DF425A3C}"/>
              </a:ext>
            </a:extLst>
          </p:cNvPr>
          <p:cNvPicPr>
            <a:picLocks noChangeAspect="1"/>
          </p:cNvPicPr>
          <p:nvPr/>
        </p:nvPicPr>
        <p:blipFill rotWithShape="1">
          <a:blip r:embed="rId2"/>
          <a:srcRect b="50759"/>
          <a:stretch/>
        </p:blipFill>
        <p:spPr>
          <a:xfrm>
            <a:off x="881778" y="1690688"/>
            <a:ext cx="10428444" cy="5174015"/>
          </a:xfrm>
          <a:prstGeom prst="rect">
            <a:avLst/>
          </a:prstGeom>
        </p:spPr>
      </p:pic>
      <p:sp>
        <p:nvSpPr>
          <p:cNvPr id="5" name="Foliennummernplatzhalter 4">
            <a:extLst>
              <a:ext uri="{FF2B5EF4-FFF2-40B4-BE49-F238E27FC236}">
                <a16:creationId xmlns:a16="http://schemas.microsoft.com/office/drawing/2014/main" id="{523AF045-1153-2540-B7FA-3BE6D27B1754}"/>
              </a:ext>
            </a:extLst>
          </p:cNvPr>
          <p:cNvSpPr>
            <a:spLocks noGrp="1"/>
          </p:cNvSpPr>
          <p:nvPr>
            <p:ph type="sldNum" sz="quarter" idx="12"/>
          </p:nvPr>
        </p:nvSpPr>
        <p:spPr/>
        <p:txBody>
          <a:bodyPr/>
          <a:lstStyle/>
          <a:p>
            <a:fld id="{F14B8807-E2BC-EC41-9CD8-1B0245B6ED60}" type="slidenum">
              <a:rPr lang="de-DE" smtClean="0"/>
              <a:t>32</a:t>
            </a:fld>
            <a:endParaRPr lang="de-DE"/>
          </a:p>
        </p:txBody>
      </p:sp>
    </p:spTree>
    <p:extLst>
      <p:ext uri="{BB962C8B-B14F-4D97-AF65-F5344CB8AC3E}">
        <p14:creationId xmlns:p14="http://schemas.microsoft.com/office/powerpoint/2010/main" val="259745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6CA44-E1C9-0542-A3BB-83BF5BDF4DC8}"/>
              </a:ext>
            </a:extLst>
          </p:cNvPr>
          <p:cNvSpPr>
            <a:spLocks noGrp="1"/>
          </p:cNvSpPr>
          <p:nvPr>
            <p:ph type="title"/>
          </p:nvPr>
        </p:nvSpPr>
        <p:spPr/>
        <p:txBody>
          <a:bodyPr>
            <a:normAutofit/>
          </a:bodyPr>
          <a:lstStyle/>
          <a:p>
            <a:r>
              <a:rPr lang="en" dirty="0"/>
              <a:t>Dominant factors influencing the toxicities of nanomaterials</a:t>
            </a:r>
            <a:endParaRPr lang="de-DE" dirty="0"/>
          </a:p>
        </p:txBody>
      </p:sp>
      <p:sp>
        <p:nvSpPr>
          <p:cNvPr id="3" name="Inhaltsplatzhalter 2">
            <a:extLst>
              <a:ext uri="{FF2B5EF4-FFF2-40B4-BE49-F238E27FC236}">
                <a16:creationId xmlns:a16="http://schemas.microsoft.com/office/drawing/2014/main" id="{322DA393-71B7-B444-B9A8-F1E4AB4A5A0B}"/>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id="{2D286E9A-7A9A-DA46-8D62-A521DF425A3C}"/>
              </a:ext>
            </a:extLst>
          </p:cNvPr>
          <p:cNvPicPr>
            <a:picLocks noChangeAspect="1"/>
          </p:cNvPicPr>
          <p:nvPr/>
        </p:nvPicPr>
        <p:blipFill rotWithShape="1">
          <a:blip r:embed="rId2"/>
          <a:srcRect t="49241"/>
          <a:stretch/>
        </p:blipFill>
        <p:spPr>
          <a:xfrm>
            <a:off x="838200" y="1557816"/>
            <a:ext cx="10363200" cy="5300184"/>
          </a:xfrm>
          <a:prstGeom prst="rect">
            <a:avLst/>
          </a:prstGeom>
        </p:spPr>
      </p:pic>
      <p:sp>
        <p:nvSpPr>
          <p:cNvPr id="5" name="Foliennummernplatzhalter 4">
            <a:extLst>
              <a:ext uri="{FF2B5EF4-FFF2-40B4-BE49-F238E27FC236}">
                <a16:creationId xmlns:a16="http://schemas.microsoft.com/office/drawing/2014/main" id="{12F93960-C969-C740-9CAD-BC3504BE2EE2}"/>
              </a:ext>
            </a:extLst>
          </p:cNvPr>
          <p:cNvSpPr>
            <a:spLocks noGrp="1"/>
          </p:cNvSpPr>
          <p:nvPr>
            <p:ph type="sldNum" sz="quarter" idx="12"/>
          </p:nvPr>
        </p:nvSpPr>
        <p:spPr/>
        <p:txBody>
          <a:bodyPr/>
          <a:lstStyle/>
          <a:p>
            <a:fld id="{F14B8807-E2BC-EC41-9CD8-1B0245B6ED60}" type="slidenum">
              <a:rPr lang="de-DE" smtClean="0"/>
              <a:t>33</a:t>
            </a:fld>
            <a:endParaRPr lang="de-DE"/>
          </a:p>
        </p:txBody>
      </p:sp>
    </p:spTree>
    <p:extLst>
      <p:ext uri="{BB962C8B-B14F-4D97-AF65-F5344CB8AC3E}">
        <p14:creationId xmlns:p14="http://schemas.microsoft.com/office/powerpoint/2010/main" val="2986938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79A2762-00BC-1440-8CE7-02BF585F0D3C}"/>
              </a:ext>
            </a:extLst>
          </p:cNvPr>
          <p:cNvSpPr>
            <a:spLocks noGrp="1"/>
          </p:cNvSpPr>
          <p:nvPr>
            <p:ph idx="1"/>
          </p:nvPr>
        </p:nvSpPr>
        <p:spPr/>
        <p:txBody>
          <a:bodyPr/>
          <a:lstStyle/>
          <a:p>
            <a:pPr marL="0" indent="0">
              <a:buNone/>
            </a:pPr>
            <a:r>
              <a:rPr lang="en" dirty="0"/>
              <a:t>This makes </a:t>
            </a:r>
            <a:r>
              <a:rPr lang="en" b="1" dirty="0"/>
              <a:t>nanotoxicity</a:t>
            </a:r>
            <a:r>
              <a:rPr lang="en" dirty="0"/>
              <a:t> evaluation much more </a:t>
            </a:r>
            <a:r>
              <a:rPr lang="en" b="1" dirty="0"/>
              <a:t>complex</a:t>
            </a:r>
            <a:r>
              <a:rPr lang="en" dirty="0"/>
              <a:t> and </a:t>
            </a:r>
            <a:r>
              <a:rPr lang="en" b="1" dirty="0"/>
              <a:t>difficult</a:t>
            </a:r>
            <a:r>
              <a:rPr lang="en" dirty="0"/>
              <a:t> than conventional toxicology.</a:t>
            </a:r>
          </a:p>
          <a:p>
            <a:endParaRPr lang="de-DE" dirty="0"/>
          </a:p>
        </p:txBody>
      </p:sp>
      <p:pic>
        <p:nvPicPr>
          <p:cNvPr id="4" name="Grafik 3">
            <a:extLst>
              <a:ext uri="{FF2B5EF4-FFF2-40B4-BE49-F238E27FC236}">
                <a16:creationId xmlns:a16="http://schemas.microsoft.com/office/drawing/2014/main" id="{7AC2D869-F9C3-3742-A4AC-698B483E7FC2}"/>
              </a:ext>
            </a:extLst>
          </p:cNvPr>
          <p:cNvPicPr>
            <a:picLocks noChangeAspect="1"/>
          </p:cNvPicPr>
          <p:nvPr/>
        </p:nvPicPr>
        <p:blipFill>
          <a:blip r:embed="rId2"/>
          <a:stretch>
            <a:fillRect/>
          </a:stretch>
        </p:blipFill>
        <p:spPr>
          <a:xfrm>
            <a:off x="1370804" y="3114674"/>
            <a:ext cx="7993065" cy="3197226"/>
          </a:xfrm>
          <a:prstGeom prst="rect">
            <a:avLst/>
          </a:prstGeom>
        </p:spPr>
      </p:pic>
      <p:sp>
        <p:nvSpPr>
          <p:cNvPr id="2" name="Foliennummernplatzhalter 1">
            <a:extLst>
              <a:ext uri="{FF2B5EF4-FFF2-40B4-BE49-F238E27FC236}">
                <a16:creationId xmlns:a16="http://schemas.microsoft.com/office/drawing/2014/main" id="{3C6F4D4D-B8DE-C440-B02A-EBE86044B047}"/>
              </a:ext>
            </a:extLst>
          </p:cNvPr>
          <p:cNvSpPr>
            <a:spLocks noGrp="1"/>
          </p:cNvSpPr>
          <p:nvPr>
            <p:ph type="sldNum" sz="quarter" idx="12"/>
          </p:nvPr>
        </p:nvSpPr>
        <p:spPr/>
        <p:txBody>
          <a:bodyPr/>
          <a:lstStyle/>
          <a:p>
            <a:fld id="{F14B8807-E2BC-EC41-9CD8-1B0245B6ED60}" type="slidenum">
              <a:rPr lang="de-DE" smtClean="0"/>
              <a:t>34</a:t>
            </a:fld>
            <a:endParaRPr lang="de-DE"/>
          </a:p>
        </p:txBody>
      </p:sp>
    </p:spTree>
    <p:extLst>
      <p:ext uri="{BB962C8B-B14F-4D97-AF65-F5344CB8AC3E}">
        <p14:creationId xmlns:p14="http://schemas.microsoft.com/office/powerpoint/2010/main" val="2174051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0FEC989-7545-1C40-AE4C-B784BD86F4B3}"/>
              </a:ext>
            </a:extLst>
          </p:cNvPr>
          <p:cNvSpPr>
            <a:spLocks noGrp="1"/>
          </p:cNvSpPr>
          <p:nvPr>
            <p:ph idx="1"/>
          </p:nvPr>
        </p:nvSpPr>
        <p:spPr/>
        <p:txBody>
          <a:bodyPr>
            <a:normAutofit/>
          </a:bodyPr>
          <a:lstStyle/>
          <a:p>
            <a:r>
              <a:rPr lang="de-AT" b="1" dirty="0"/>
              <a:t>I</a:t>
            </a:r>
            <a:r>
              <a:rPr lang="en" b="1" dirty="0" err="1"/>
              <a:t>ntrinsic</a:t>
            </a:r>
            <a:r>
              <a:rPr lang="en" b="1" dirty="0"/>
              <a:t> factors</a:t>
            </a:r>
            <a:r>
              <a:rPr lang="en" dirty="0"/>
              <a:t>: nanostructure, size, aggregation state </a:t>
            </a:r>
          </a:p>
          <a:p>
            <a:r>
              <a:rPr lang="en" b="1" dirty="0"/>
              <a:t>Extrinsic factors</a:t>
            </a:r>
            <a:r>
              <a:rPr lang="en" dirty="0"/>
              <a:t>: dose, cell-/organ-specific responsiveness, exposure routes, and biological species</a:t>
            </a:r>
          </a:p>
          <a:p>
            <a:endParaRPr lang="de-DE" dirty="0"/>
          </a:p>
        </p:txBody>
      </p:sp>
      <p:sp>
        <p:nvSpPr>
          <p:cNvPr id="2" name="Foliennummernplatzhalter 1">
            <a:extLst>
              <a:ext uri="{FF2B5EF4-FFF2-40B4-BE49-F238E27FC236}">
                <a16:creationId xmlns:a16="http://schemas.microsoft.com/office/drawing/2014/main" id="{F283982C-F18F-9945-B818-37B96E8B7DA6}"/>
              </a:ext>
            </a:extLst>
          </p:cNvPr>
          <p:cNvSpPr>
            <a:spLocks noGrp="1"/>
          </p:cNvSpPr>
          <p:nvPr>
            <p:ph type="sldNum" sz="quarter" idx="12"/>
          </p:nvPr>
        </p:nvSpPr>
        <p:spPr/>
        <p:txBody>
          <a:bodyPr/>
          <a:lstStyle/>
          <a:p>
            <a:fld id="{F14B8807-E2BC-EC41-9CD8-1B0245B6ED60}" type="slidenum">
              <a:rPr lang="de-DE" smtClean="0"/>
              <a:t>35</a:t>
            </a:fld>
            <a:endParaRPr lang="de-DE"/>
          </a:p>
        </p:txBody>
      </p:sp>
    </p:spTree>
    <p:extLst>
      <p:ext uri="{BB962C8B-B14F-4D97-AF65-F5344CB8AC3E}">
        <p14:creationId xmlns:p14="http://schemas.microsoft.com/office/powerpoint/2010/main" val="1603588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9314F-8545-AC49-B693-774FD677354B}"/>
              </a:ext>
            </a:extLst>
          </p:cNvPr>
          <p:cNvSpPr>
            <a:spLocks noGrp="1"/>
          </p:cNvSpPr>
          <p:nvPr>
            <p:ph type="title"/>
          </p:nvPr>
        </p:nvSpPr>
        <p:spPr/>
        <p:txBody>
          <a:bodyPr/>
          <a:lstStyle/>
          <a:p>
            <a:r>
              <a:rPr lang="de-DE" dirty="0" err="1"/>
              <a:t>Characteristics</a:t>
            </a:r>
            <a:r>
              <a:rPr lang="de-DE" dirty="0"/>
              <a:t> </a:t>
            </a:r>
            <a:r>
              <a:rPr lang="de-DE" dirty="0" err="1"/>
              <a:t>that</a:t>
            </a:r>
            <a:r>
              <a:rPr lang="de-DE" dirty="0"/>
              <a:t> </a:t>
            </a:r>
            <a:r>
              <a:rPr lang="de-DE" dirty="0" err="1"/>
              <a:t>determine</a:t>
            </a:r>
            <a:r>
              <a:rPr lang="de-DE" dirty="0"/>
              <a:t> </a:t>
            </a:r>
            <a:r>
              <a:rPr lang="de-DE" dirty="0" err="1"/>
              <a:t>toxicity</a:t>
            </a:r>
            <a:endParaRPr lang="de-DE" dirty="0"/>
          </a:p>
        </p:txBody>
      </p:sp>
      <p:sp>
        <p:nvSpPr>
          <p:cNvPr id="3" name="Inhaltsplatzhalter 2">
            <a:extLst>
              <a:ext uri="{FF2B5EF4-FFF2-40B4-BE49-F238E27FC236}">
                <a16:creationId xmlns:a16="http://schemas.microsoft.com/office/drawing/2014/main" id="{A156030D-0B8D-A046-965C-8330C8EF70AB}"/>
              </a:ext>
            </a:extLst>
          </p:cNvPr>
          <p:cNvSpPr>
            <a:spLocks noGrp="1"/>
          </p:cNvSpPr>
          <p:nvPr>
            <p:ph idx="1"/>
          </p:nvPr>
        </p:nvSpPr>
        <p:spPr/>
        <p:txBody>
          <a:bodyPr/>
          <a:lstStyle/>
          <a:p>
            <a:pPr marL="0" indent="0">
              <a:buNone/>
            </a:pPr>
            <a:r>
              <a:rPr lang="en" dirty="0"/>
              <a:t>3.1 Particle </a:t>
            </a:r>
            <a:r>
              <a:rPr lang="en" b="1" dirty="0"/>
              <a:t>Size</a:t>
            </a:r>
            <a:r>
              <a:rPr lang="en" dirty="0"/>
              <a:t> and Surface </a:t>
            </a:r>
            <a:r>
              <a:rPr lang="en" b="1" dirty="0"/>
              <a:t>Area</a:t>
            </a:r>
          </a:p>
          <a:p>
            <a:pPr marL="0" indent="0">
              <a:buNone/>
            </a:pPr>
            <a:r>
              <a:rPr lang="en" dirty="0"/>
              <a:t>3.2 Nanostructure and </a:t>
            </a:r>
            <a:r>
              <a:rPr lang="en" b="1" dirty="0"/>
              <a:t>Shape</a:t>
            </a:r>
          </a:p>
          <a:p>
            <a:pPr marL="0" indent="0">
              <a:buNone/>
            </a:pPr>
            <a:r>
              <a:rPr lang="en" dirty="0"/>
              <a:t>3.3 </a:t>
            </a:r>
            <a:r>
              <a:rPr lang="en" b="1" dirty="0"/>
              <a:t>Agglomeration</a:t>
            </a:r>
            <a:r>
              <a:rPr lang="en" dirty="0"/>
              <a:t> and </a:t>
            </a:r>
            <a:r>
              <a:rPr lang="en" b="1" dirty="0"/>
              <a:t>Aggregation</a:t>
            </a:r>
          </a:p>
          <a:p>
            <a:pPr marL="0" indent="0">
              <a:buNone/>
            </a:pPr>
            <a:r>
              <a:rPr lang="en" dirty="0"/>
              <a:t>3.4 Chemical </a:t>
            </a:r>
            <a:r>
              <a:rPr lang="en" b="1" dirty="0"/>
              <a:t>Composition</a:t>
            </a:r>
            <a:r>
              <a:rPr lang="en" dirty="0"/>
              <a:t>, </a:t>
            </a:r>
            <a:r>
              <a:rPr lang="en" b="1" dirty="0"/>
              <a:t>Purity</a:t>
            </a:r>
            <a:r>
              <a:rPr lang="en" dirty="0"/>
              <a:t>, and </a:t>
            </a:r>
            <a:r>
              <a:rPr lang="en" b="1" dirty="0"/>
              <a:t>Impurities</a:t>
            </a:r>
          </a:p>
          <a:p>
            <a:pPr marL="0" indent="0">
              <a:buNone/>
            </a:pPr>
            <a:r>
              <a:rPr lang="en" dirty="0"/>
              <a:t>3.5 </a:t>
            </a:r>
            <a:r>
              <a:rPr lang="en" b="1" dirty="0"/>
              <a:t>Coating</a:t>
            </a:r>
            <a:r>
              <a:rPr lang="en" dirty="0"/>
              <a:t>, </a:t>
            </a:r>
            <a:r>
              <a:rPr lang="en" b="1" dirty="0"/>
              <a:t>Surface Modification</a:t>
            </a:r>
            <a:r>
              <a:rPr lang="en" dirty="0"/>
              <a:t>, and </a:t>
            </a:r>
            <a:r>
              <a:rPr lang="en" b="1" dirty="0"/>
              <a:t>Surface Charges</a:t>
            </a:r>
          </a:p>
          <a:p>
            <a:endParaRPr lang="de-DE" dirty="0"/>
          </a:p>
        </p:txBody>
      </p:sp>
      <p:pic>
        <p:nvPicPr>
          <p:cNvPr id="4" name="Grafik 3">
            <a:extLst>
              <a:ext uri="{FF2B5EF4-FFF2-40B4-BE49-F238E27FC236}">
                <a16:creationId xmlns:a16="http://schemas.microsoft.com/office/drawing/2014/main" id="{9281120D-C462-0544-B860-C582FB962686}"/>
              </a:ext>
            </a:extLst>
          </p:cNvPr>
          <p:cNvPicPr>
            <a:picLocks noChangeAspect="1"/>
          </p:cNvPicPr>
          <p:nvPr/>
        </p:nvPicPr>
        <p:blipFill>
          <a:blip r:embed="rId2"/>
          <a:stretch>
            <a:fillRect/>
          </a:stretch>
        </p:blipFill>
        <p:spPr>
          <a:xfrm>
            <a:off x="9155113" y="2032000"/>
            <a:ext cx="1397000" cy="1397000"/>
          </a:xfrm>
          <a:prstGeom prst="rect">
            <a:avLst/>
          </a:prstGeom>
        </p:spPr>
      </p:pic>
      <p:pic>
        <p:nvPicPr>
          <p:cNvPr id="5" name="Grafik 4">
            <a:extLst>
              <a:ext uri="{FF2B5EF4-FFF2-40B4-BE49-F238E27FC236}">
                <a16:creationId xmlns:a16="http://schemas.microsoft.com/office/drawing/2014/main" id="{6249CCD8-19E9-9C4B-9DAE-52075C7F6100}"/>
              </a:ext>
            </a:extLst>
          </p:cNvPr>
          <p:cNvPicPr>
            <a:picLocks noChangeAspect="1"/>
          </p:cNvPicPr>
          <p:nvPr/>
        </p:nvPicPr>
        <p:blipFill>
          <a:blip r:embed="rId3"/>
          <a:stretch>
            <a:fillRect/>
          </a:stretch>
        </p:blipFill>
        <p:spPr>
          <a:xfrm>
            <a:off x="9155113" y="4343400"/>
            <a:ext cx="1397000" cy="1397000"/>
          </a:xfrm>
          <a:prstGeom prst="rect">
            <a:avLst/>
          </a:prstGeom>
        </p:spPr>
      </p:pic>
      <p:sp>
        <p:nvSpPr>
          <p:cNvPr id="6" name="Foliennummernplatzhalter 5">
            <a:extLst>
              <a:ext uri="{FF2B5EF4-FFF2-40B4-BE49-F238E27FC236}">
                <a16:creationId xmlns:a16="http://schemas.microsoft.com/office/drawing/2014/main" id="{933C1A57-74E5-4E45-AC4E-346ECBCEA2E9}"/>
              </a:ext>
            </a:extLst>
          </p:cNvPr>
          <p:cNvSpPr>
            <a:spLocks noGrp="1"/>
          </p:cNvSpPr>
          <p:nvPr>
            <p:ph type="sldNum" sz="quarter" idx="12"/>
          </p:nvPr>
        </p:nvSpPr>
        <p:spPr/>
        <p:txBody>
          <a:bodyPr/>
          <a:lstStyle/>
          <a:p>
            <a:fld id="{F14B8807-E2BC-EC41-9CD8-1B0245B6ED60}" type="slidenum">
              <a:rPr lang="de-DE" smtClean="0"/>
              <a:t>36</a:t>
            </a:fld>
            <a:endParaRPr lang="de-DE"/>
          </a:p>
        </p:txBody>
      </p:sp>
    </p:spTree>
    <p:extLst>
      <p:ext uri="{BB962C8B-B14F-4D97-AF65-F5344CB8AC3E}">
        <p14:creationId xmlns:p14="http://schemas.microsoft.com/office/powerpoint/2010/main" val="3338474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A93BF-8AD6-5D43-8FDF-D764CB3947ED}"/>
              </a:ext>
            </a:extLst>
          </p:cNvPr>
          <p:cNvSpPr>
            <a:spLocks noGrp="1"/>
          </p:cNvSpPr>
          <p:nvPr>
            <p:ph type="title"/>
          </p:nvPr>
        </p:nvSpPr>
        <p:spPr/>
        <p:txBody>
          <a:bodyPr/>
          <a:lstStyle/>
          <a:p>
            <a:r>
              <a:rPr lang="de-DE" dirty="0"/>
              <a:t>3.1 </a:t>
            </a:r>
            <a:r>
              <a:rPr lang="de-DE" dirty="0" err="1"/>
              <a:t>Particle</a:t>
            </a:r>
            <a:r>
              <a:rPr lang="de-DE" dirty="0"/>
              <a:t> Size </a:t>
            </a:r>
            <a:r>
              <a:rPr lang="de-DE" dirty="0" err="1"/>
              <a:t>and</a:t>
            </a:r>
            <a:r>
              <a:rPr lang="de-DE" dirty="0"/>
              <a:t> Surface Area</a:t>
            </a:r>
          </a:p>
        </p:txBody>
      </p:sp>
      <p:sp>
        <p:nvSpPr>
          <p:cNvPr id="3" name="Inhaltsplatzhalter 2">
            <a:extLst>
              <a:ext uri="{FF2B5EF4-FFF2-40B4-BE49-F238E27FC236}">
                <a16:creationId xmlns:a16="http://schemas.microsoft.com/office/drawing/2014/main" id="{C7E31B60-BF41-E346-B369-E41E4CF70763}"/>
              </a:ext>
            </a:extLst>
          </p:cNvPr>
          <p:cNvSpPr>
            <a:spLocks noGrp="1"/>
          </p:cNvSpPr>
          <p:nvPr>
            <p:ph idx="1"/>
          </p:nvPr>
        </p:nvSpPr>
        <p:spPr/>
        <p:txBody>
          <a:bodyPr/>
          <a:lstStyle/>
          <a:p>
            <a:r>
              <a:rPr lang="en" dirty="0"/>
              <a:t>As NM size decreases, the surface area/mass ratio exponentially increases and more atoms are displayed on the particle surface compared with the bulk material. </a:t>
            </a:r>
          </a:p>
          <a:p>
            <a:r>
              <a:rPr lang="en" dirty="0"/>
              <a:t>The decreased particle size and increased surface areas make the NM surfaces more reactive to the surrounding biological components.</a:t>
            </a:r>
          </a:p>
          <a:p>
            <a:endParaRPr lang="de-DE" dirty="0"/>
          </a:p>
        </p:txBody>
      </p:sp>
      <p:pic>
        <p:nvPicPr>
          <p:cNvPr id="4" name="Picture 3">
            <a:extLst>
              <a:ext uri="{FF2B5EF4-FFF2-40B4-BE49-F238E27FC236}">
                <a16:creationId xmlns:a16="http://schemas.microsoft.com/office/drawing/2014/main" id="{750F666C-B710-8E43-9F62-5DE6CF2EFA3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14D9E7C-AA79-E94E-9699-DA717B08FCC2}"/>
              </a:ext>
            </a:extLst>
          </p:cNvPr>
          <p:cNvPicPr>
            <a:picLocks noChangeAspect="1"/>
          </p:cNvPicPr>
          <p:nvPr/>
        </p:nvPicPr>
        <p:blipFill rotWithShape="1">
          <a:blip r:embed="rId3"/>
          <a:srcRect l="5011" t="32269" r="4340" b="9583"/>
          <a:stretch/>
        </p:blipFill>
        <p:spPr>
          <a:xfrm>
            <a:off x="3340763" y="4140486"/>
            <a:ext cx="4991023" cy="2624908"/>
          </a:xfrm>
          <a:prstGeom prst="rect">
            <a:avLst/>
          </a:prstGeom>
          <a:ln>
            <a:solidFill>
              <a:schemeClr val="accent1"/>
            </a:solidFill>
          </a:ln>
        </p:spPr>
      </p:pic>
      <p:sp>
        <p:nvSpPr>
          <p:cNvPr id="6" name="Foliennummernplatzhalter 5">
            <a:extLst>
              <a:ext uri="{FF2B5EF4-FFF2-40B4-BE49-F238E27FC236}">
                <a16:creationId xmlns:a16="http://schemas.microsoft.com/office/drawing/2014/main" id="{FBE1E2AC-6159-414D-958B-2240B65022E9}"/>
              </a:ext>
            </a:extLst>
          </p:cNvPr>
          <p:cNvSpPr>
            <a:spLocks noGrp="1"/>
          </p:cNvSpPr>
          <p:nvPr>
            <p:ph type="sldNum" sz="quarter" idx="12"/>
          </p:nvPr>
        </p:nvSpPr>
        <p:spPr/>
        <p:txBody>
          <a:bodyPr/>
          <a:lstStyle/>
          <a:p>
            <a:fld id="{F14B8807-E2BC-EC41-9CD8-1B0245B6ED60}" type="slidenum">
              <a:rPr lang="de-DE" smtClean="0"/>
              <a:t>37</a:t>
            </a:fld>
            <a:endParaRPr lang="de-DE"/>
          </a:p>
        </p:txBody>
      </p:sp>
    </p:spTree>
    <p:extLst>
      <p:ext uri="{BB962C8B-B14F-4D97-AF65-F5344CB8AC3E}">
        <p14:creationId xmlns:p14="http://schemas.microsoft.com/office/powerpoint/2010/main" val="3929033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558ECE7-6535-4945-B4B1-BE9FCE633634}"/>
              </a:ext>
            </a:extLst>
          </p:cNvPr>
          <p:cNvSpPr>
            <a:spLocks noGrp="1"/>
          </p:cNvSpPr>
          <p:nvPr>
            <p:ph idx="1"/>
          </p:nvPr>
        </p:nvSpPr>
        <p:spPr/>
        <p:txBody>
          <a:bodyPr/>
          <a:lstStyle/>
          <a:p>
            <a:r>
              <a:rPr lang="en" dirty="0"/>
              <a:t>Many studies have indicated that a </a:t>
            </a:r>
            <a:r>
              <a:rPr lang="en" b="1" dirty="0"/>
              <a:t>small size can increase toxic effects compared to the bulk counterpart</a:t>
            </a:r>
            <a:r>
              <a:rPr lang="en" dirty="0"/>
              <a:t>.</a:t>
            </a:r>
          </a:p>
          <a:p>
            <a:r>
              <a:rPr lang="en" dirty="0"/>
              <a:t>This means that the </a:t>
            </a:r>
            <a:r>
              <a:rPr lang="en" b="1" dirty="0"/>
              <a:t>physicochemical characteristics </a:t>
            </a:r>
            <a:r>
              <a:rPr lang="en" dirty="0"/>
              <a:t>of size and surface area have </a:t>
            </a:r>
            <a:r>
              <a:rPr lang="en" b="1" dirty="0"/>
              <a:t>dominant roles </a:t>
            </a:r>
            <a:r>
              <a:rPr lang="en" dirty="0"/>
              <a:t>in determining toxic potential when NPs interact with organisms.</a:t>
            </a:r>
          </a:p>
          <a:p>
            <a:endParaRPr lang="de-DE" dirty="0"/>
          </a:p>
        </p:txBody>
      </p:sp>
      <p:pic>
        <p:nvPicPr>
          <p:cNvPr id="4" name="Picture 3">
            <a:extLst>
              <a:ext uri="{FF2B5EF4-FFF2-40B4-BE49-F238E27FC236}">
                <a16:creationId xmlns:a16="http://schemas.microsoft.com/office/drawing/2014/main" id="{BEBAD026-B915-B342-AC6B-A87E3BB81995}"/>
              </a:ext>
            </a:extLst>
          </p:cNvPr>
          <p:cNvPicPr>
            <a:picLocks noChangeAspect="1"/>
          </p:cNvPicPr>
          <p:nvPr/>
        </p:nvPicPr>
        <p:blipFill>
          <a:blip r:embed="rId2"/>
          <a:stretch>
            <a:fillRect/>
          </a:stretch>
        </p:blipFill>
        <p:spPr>
          <a:xfrm>
            <a:off x="4873923" y="4541177"/>
            <a:ext cx="2444154" cy="2131888"/>
          </a:xfrm>
          <a:prstGeom prst="rect">
            <a:avLst/>
          </a:prstGeom>
        </p:spPr>
      </p:pic>
      <p:sp>
        <p:nvSpPr>
          <p:cNvPr id="2" name="Foliennummernplatzhalter 1">
            <a:extLst>
              <a:ext uri="{FF2B5EF4-FFF2-40B4-BE49-F238E27FC236}">
                <a16:creationId xmlns:a16="http://schemas.microsoft.com/office/drawing/2014/main" id="{2899F203-E72F-0A47-81E9-C01BE1A8FD1C}"/>
              </a:ext>
            </a:extLst>
          </p:cNvPr>
          <p:cNvSpPr>
            <a:spLocks noGrp="1"/>
          </p:cNvSpPr>
          <p:nvPr>
            <p:ph type="sldNum" sz="quarter" idx="12"/>
          </p:nvPr>
        </p:nvSpPr>
        <p:spPr/>
        <p:txBody>
          <a:bodyPr/>
          <a:lstStyle/>
          <a:p>
            <a:fld id="{F14B8807-E2BC-EC41-9CD8-1B0245B6ED60}" type="slidenum">
              <a:rPr lang="de-DE" smtClean="0"/>
              <a:t>38</a:t>
            </a:fld>
            <a:endParaRPr lang="de-DE"/>
          </a:p>
        </p:txBody>
      </p:sp>
    </p:spTree>
    <p:extLst>
      <p:ext uri="{BB962C8B-B14F-4D97-AF65-F5344CB8AC3E}">
        <p14:creationId xmlns:p14="http://schemas.microsoft.com/office/powerpoint/2010/main" val="3534398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128FF-3B11-7842-88BA-424AF5603178}"/>
              </a:ext>
            </a:extLst>
          </p:cNvPr>
          <p:cNvSpPr>
            <a:spLocks noGrp="1"/>
          </p:cNvSpPr>
          <p:nvPr>
            <p:ph type="title"/>
          </p:nvPr>
        </p:nvSpPr>
        <p:spPr/>
        <p:txBody>
          <a:bodyPr/>
          <a:lstStyle/>
          <a:p>
            <a:r>
              <a:rPr lang="de-DE" dirty="0"/>
              <a:t>3.2 </a:t>
            </a:r>
            <a:r>
              <a:rPr lang="de-DE" dirty="0" err="1"/>
              <a:t>Nanostructure</a:t>
            </a:r>
            <a:r>
              <a:rPr lang="de-DE" dirty="0"/>
              <a:t> </a:t>
            </a:r>
            <a:r>
              <a:rPr lang="de-DE" dirty="0" err="1"/>
              <a:t>and</a:t>
            </a:r>
            <a:r>
              <a:rPr lang="de-DE" dirty="0"/>
              <a:t> Shape</a:t>
            </a:r>
          </a:p>
        </p:txBody>
      </p:sp>
      <p:sp>
        <p:nvSpPr>
          <p:cNvPr id="3" name="Inhaltsplatzhalter 2">
            <a:extLst>
              <a:ext uri="{FF2B5EF4-FFF2-40B4-BE49-F238E27FC236}">
                <a16:creationId xmlns:a16="http://schemas.microsoft.com/office/drawing/2014/main" id="{C166A1C6-4AB3-0C45-AA20-0A45FB58FF80}"/>
              </a:ext>
            </a:extLst>
          </p:cNvPr>
          <p:cNvSpPr>
            <a:spLocks noGrp="1"/>
          </p:cNvSpPr>
          <p:nvPr>
            <p:ph idx="1"/>
          </p:nvPr>
        </p:nvSpPr>
        <p:spPr/>
        <p:txBody>
          <a:bodyPr/>
          <a:lstStyle/>
          <a:p>
            <a:r>
              <a:rPr lang="de-AT" dirty="0" err="1"/>
              <a:t>Engineered</a:t>
            </a:r>
            <a:r>
              <a:rPr lang="de-AT" dirty="0"/>
              <a:t> </a:t>
            </a:r>
            <a:r>
              <a:rPr lang="de-AT" dirty="0" err="1"/>
              <a:t>nanoparticles</a:t>
            </a:r>
            <a:r>
              <a:rPr lang="de-AT" dirty="0"/>
              <a:t> (ENPs) </a:t>
            </a:r>
            <a:r>
              <a:rPr lang="de-AT" dirty="0" err="1"/>
              <a:t>may</a:t>
            </a:r>
            <a:r>
              <a:rPr lang="de-AT" dirty="0"/>
              <a:t> </a:t>
            </a:r>
            <a:r>
              <a:rPr lang="de-AT" dirty="0" err="1"/>
              <a:t>exhibit</a:t>
            </a:r>
            <a:r>
              <a:rPr lang="de-AT" dirty="0"/>
              <a:t> </a:t>
            </a:r>
            <a:r>
              <a:rPr lang="de-AT" dirty="0" err="1"/>
              <a:t>various</a:t>
            </a:r>
            <a:r>
              <a:rPr lang="de-AT" dirty="0"/>
              <a:t> </a:t>
            </a:r>
            <a:r>
              <a:rPr lang="de-AT" dirty="0" err="1"/>
              <a:t>shapes</a:t>
            </a:r>
            <a:r>
              <a:rPr lang="de-AT" dirty="0"/>
              <a:t> </a:t>
            </a:r>
            <a:r>
              <a:rPr lang="de-AT" dirty="0" err="1"/>
              <a:t>and</a:t>
            </a:r>
            <a:r>
              <a:rPr lang="de-AT" dirty="0"/>
              <a:t> </a:t>
            </a:r>
            <a:r>
              <a:rPr lang="de-AT" dirty="0" err="1"/>
              <a:t>structures</a:t>
            </a:r>
            <a:r>
              <a:rPr lang="de-AT" dirty="0"/>
              <a:t>, e.g., </a:t>
            </a:r>
            <a:r>
              <a:rPr lang="de-AT" dirty="0" err="1"/>
              <a:t>spheres</a:t>
            </a:r>
            <a:r>
              <a:rPr lang="de-AT" dirty="0"/>
              <a:t>, </a:t>
            </a:r>
            <a:r>
              <a:rPr lang="de-AT" dirty="0" err="1"/>
              <a:t>needles</a:t>
            </a:r>
            <a:r>
              <a:rPr lang="de-AT" dirty="0"/>
              <a:t>, </a:t>
            </a:r>
            <a:r>
              <a:rPr lang="de-AT" dirty="0" err="1"/>
              <a:t>tubes</a:t>
            </a:r>
            <a:r>
              <a:rPr lang="de-AT" dirty="0"/>
              <a:t>, </a:t>
            </a:r>
            <a:r>
              <a:rPr lang="de-AT" dirty="0" err="1"/>
              <a:t>rods</a:t>
            </a:r>
            <a:r>
              <a:rPr lang="de-AT" dirty="0"/>
              <a:t>, etc.</a:t>
            </a:r>
          </a:p>
          <a:p>
            <a:r>
              <a:rPr lang="en" dirty="0"/>
              <a:t>One </a:t>
            </a:r>
            <a:r>
              <a:rPr lang="en" i="1" dirty="0"/>
              <a:t>in vitro </a:t>
            </a:r>
            <a:r>
              <a:rPr lang="en" dirty="0"/>
              <a:t>study showed that SWCNTs, MWCNTs, and C60 exhibit quite different cytotoxicity to alveolar macrophages, although they all represent carbon materials.</a:t>
            </a:r>
          </a:p>
          <a:p>
            <a:endParaRPr lang="de-DE" dirty="0"/>
          </a:p>
        </p:txBody>
      </p:sp>
      <p:pic>
        <p:nvPicPr>
          <p:cNvPr id="4" name="Picture 3">
            <a:extLst>
              <a:ext uri="{FF2B5EF4-FFF2-40B4-BE49-F238E27FC236}">
                <a16:creationId xmlns:a16="http://schemas.microsoft.com/office/drawing/2014/main" id="{07617361-5EFF-ED4A-9C6E-C5E0B938EE75}"/>
              </a:ext>
            </a:extLst>
          </p:cNvPr>
          <p:cNvPicPr>
            <a:picLocks noChangeAspect="1"/>
          </p:cNvPicPr>
          <p:nvPr/>
        </p:nvPicPr>
        <p:blipFill>
          <a:blip r:embed="rId2"/>
          <a:stretch>
            <a:fillRect/>
          </a:stretch>
        </p:blipFill>
        <p:spPr>
          <a:xfrm>
            <a:off x="3477802" y="4336909"/>
            <a:ext cx="5236396" cy="2394857"/>
          </a:xfrm>
          <a:prstGeom prst="rect">
            <a:avLst/>
          </a:prstGeom>
        </p:spPr>
      </p:pic>
      <p:sp>
        <p:nvSpPr>
          <p:cNvPr id="5" name="Foliennummernplatzhalter 4">
            <a:extLst>
              <a:ext uri="{FF2B5EF4-FFF2-40B4-BE49-F238E27FC236}">
                <a16:creationId xmlns:a16="http://schemas.microsoft.com/office/drawing/2014/main" id="{6B97FDF1-9850-EB40-B620-91BF182615AE}"/>
              </a:ext>
            </a:extLst>
          </p:cNvPr>
          <p:cNvSpPr>
            <a:spLocks noGrp="1"/>
          </p:cNvSpPr>
          <p:nvPr>
            <p:ph type="sldNum" sz="quarter" idx="12"/>
          </p:nvPr>
        </p:nvSpPr>
        <p:spPr/>
        <p:txBody>
          <a:bodyPr/>
          <a:lstStyle/>
          <a:p>
            <a:fld id="{F14B8807-E2BC-EC41-9CD8-1B0245B6ED60}" type="slidenum">
              <a:rPr lang="de-DE" smtClean="0"/>
              <a:t>39</a:t>
            </a:fld>
            <a:endParaRPr lang="de-DE"/>
          </a:p>
        </p:txBody>
      </p:sp>
    </p:spTree>
    <p:extLst>
      <p:ext uri="{BB962C8B-B14F-4D97-AF65-F5344CB8AC3E}">
        <p14:creationId xmlns:p14="http://schemas.microsoft.com/office/powerpoint/2010/main" val="65633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41767-6A3A-4B45-888A-49E90343099B}"/>
              </a:ext>
            </a:extLst>
          </p:cNvPr>
          <p:cNvSpPr>
            <a:spLocks noGrp="1"/>
          </p:cNvSpPr>
          <p:nvPr>
            <p:ph type="title"/>
          </p:nvPr>
        </p:nvSpPr>
        <p:spPr/>
        <p:txBody>
          <a:bodyPr/>
          <a:lstStyle/>
          <a:p>
            <a:r>
              <a:rPr lang="de-DE" dirty="0" err="1"/>
              <a:t>Three</a:t>
            </a:r>
            <a:r>
              <a:rPr lang="de-DE" dirty="0"/>
              <a:t> </a:t>
            </a:r>
            <a:r>
              <a:rPr lang="de-DE" dirty="0" err="1"/>
              <a:t>main</a:t>
            </a:r>
            <a:r>
              <a:rPr lang="de-DE" dirty="0"/>
              <a:t> EHS </a:t>
            </a:r>
            <a:r>
              <a:rPr lang="de-DE" dirty="0" err="1"/>
              <a:t>points</a:t>
            </a:r>
            <a:r>
              <a:rPr lang="de-DE" dirty="0"/>
              <a:t> dealt </a:t>
            </a:r>
            <a:r>
              <a:rPr lang="de-DE" dirty="0" err="1"/>
              <a:t>with</a:t>
            </a:r>
            <a:r>
              <a:rPr lang="de-DE" dirty="0"/>
              <a:t>:</a:t>
            </a:r>
          </a:p>
        </p:txBody>
      </p:sp>
      <p:sp>
        <p:nvSpPr>
          <p:cNvPr id="3" name="Inhaltsplatzhalter 2">
            <a:extLst>
              <a:ext uri="{FF2B5EF4-FFF2-40B4-BE49-F238E27FC236}">
                <a16:creationId xmlns:a16="http://schemas.microsoft.com/office/drawing/2014/main" id="{AC00DBD0-7C00-DE4E-9218-39D3A4BA8418}"/>
              </a:ext>
            </a:extLst>
          </p:cNvPr>
          <p:cNvSpPr>
            <a:spLocks noGrp="1"/>
          </p:cNvSpPr>
          <p:nvPr>
            <p:ph idx="1"/>
          </p:nvPr>
        </p:nvSpPr>
        <p:spPr/>
        <p:txBody>
          <a:bodyPr>
            <a:normAutofit/>
          </a:bodyPr>
          <a:lstStyle/>
          <a:p>
            <a:pPr marL="514350" indent="-514350">
              <a:buFont typeface="+mj-lt"/>
              <a:buAutoNum type="arabicPeriod"/>
            </a:pPr>
            <a:r>
              <a:rPr lang="en" b="1" dirty="0"/>
              <a:t>Impacts</a:t>
            </a:r>
            <a:r>
              <a:rPr lang="en" dirty="0"/>
              <a:t> of the Development of Nanotechnology on Environment, Health, and Safety Issues </a:t>
            </a:r>
          </a:p>
          <a:p>
            <a:pPr marL="514350" indent="-514350">
              <a:buFont typeface="+mj-lt"/>
              <a:buAutoNum type="arabicPeriod"/>
            </a:pPr>
            <a:r>
              <a:rPr lang="en" dirty="0"/>
              <a:t>Current </a:t>
            </a:r>
            <a:r>
              <a:rPr lang="en" b="1" dirty="0"/>
              <a:t>Progress</a:t>
            </a:r>
            <a:r>
              <a:rPr lang="en" dirty="0"/>
              <a:t> of the Most Important Nanomaterials</a:t>
            </a:r>
          </a:p>
          <a:p>
            <a:pPr marL="514350" indent="-514350">
              <a:buFont typeface="+mj-lt"/>
              <a:buAutoNum type="arabicPeriod"/>
            </a:pPr>
            <a:r>
              <a:rPr lang="en" dirty="0"/>
              <a:t>Physicochemical Characteristics of Nanoparticles that Determine the </a:t>
            </a:r>
            <a:r>
              <a:rPr lang="en" b="1" dirty="0"/>
              <a:t>Toxicity</a:t>
            </a:r>
            <a:r>
              <a:rPr lang="en" dirty="0"/>
              <a:t> Impacts</a:t>
            </a:r>
          </a:p>
          <a:p>
            <a:pPr marL="514350" indent="-514350">
              <a:buFont typeface="+mj-lt"/>
              <a:buAutoNum type="arabicPeriod"/>
            </a:pPr>
            <a:endParaRPr lang="en" dirty="0"/>
          </a:p>
          <a:p>
            <a:pPr marL="0" indent="0">
              <a:buNone/>
            </a:pPr>
            <a:r>
              <a:rPr lang="de-AT" sz="1700" dirty="0"/>
              <a:t>ELSI .. </a:t>
            </a:r>
            <a:r>
              <a:rPr lang="de-AT" sz="1700" dirty="0" err="1"/>
              <a:t>Ethical</a:t>
            </a:r>
            <a:r>
              <a:rPr lang="de-AT" sz="1700" dirty="0"/>
              <a:t>, Legal </a:t>
            </a:r>
            <a:r>
              <a:rPr lang="de-AT" sz="1700" dirty="0" err="1"/>
              <a:t>and</a:t>
            </a:r>
            <a:r>
              <a:rPr lang="de-AT" sz="1700" dirty="0"/>
              <a:t> </a:t>
            </a:r>
            <a:r>
              <a:rPr lang="de-AT" sz="1700" dirty="0" err="1"/>
              <a:t>Social</a:t>
            </a:r>
            <a:r>
              <a:rPr lang="de-AT" sz="1700" dirty="0"/>
              <a:t> </a:t>
            </a:r>
            <a:r>
              <a:rPr lang="de-AT" sz="1700" dirty="0" err="1"/>
              <a:t>Issues</a:t>
            </a:r>
            <a:endParaRPr lang="en" sz="1700" dirty="0"/>
          </a:p>
          <a:p>
            <a:endParaRPr lang="de-DE" dirty="0"/>
          </a:p>
        </p:txBody>
      </p:sp>
      <p:pic>
        <p:nvPicPr>
          <p:cNvPr id="4" name="Grafik 3">
            <a:extLst>
              <a:ext uri="{FF2B5EF4-FFF2-40B4-BE49-F238E27FC236}">
                <a16:creationId xmlns:a16="http://schemas.microsoft.com/office/drawing/2014/main" id="{5F9FBF0E-809F-DC4B-8AC9-80C4C09B6994}"/>
              </a:ext>
            </a:extLst>
          </p:cNvPr>
          <p:cNvPicPr>
            <a:picLocks noChangeAspect="1"/>
          </p:cNvPicPr>
          <p:nvPr/>
        </p:nvPicPr>
        <p:blipFill>
          <a:blip r:embed="rId2"/>
          <a:stretch>
            <a:fillRect/>
          </a:stretch>
        </p:blipFill>
        <p:spPr>
          <a:xfrm>
            <a:off x="4705462" y="4343066"/>
            <a:ext cx="2781075" cy="1833897"/>
          </a:xfrm>
          <a:prstGeom prst="rect">
            <a:avLst/>
          </a:prstGeom>
        </p:spPr>
      </p:pic>
      <p:sp>
        <p:nvSpPr>
          <p:cNvPr id="5" name="Foliennummernplatzhalter 4">
            <a:extLst>
              <a:ext uri="{FF2B5EF4-FFF2-40B4-BE49-F238E27FC236}">
                <a16:creationId xmlns:a16="http://schemas.microsoft.com/office/drawing/2014/main" id="{B7752921-E9AD-AD43-9B34-FDF20015F1AF}"/>
              </a:ext>
            </a:extLst>
          </p:cNvPr>
          <p:cNvSpPr>
            <a:spLocks noGrp="1"/>
          </p:cNvSpPr>
          <p:nvPr>
            <p:ph type="sldNum" sz="quarter" idx="12"/>
          </p:nvPr>
        </p:nvSpPr>
        <p:spPr/>
        <p:txBody>
          <a:bodyPr/>
          <a:lstStyle/>
          <a:p>
            <a:fld id="{F14B8807-E2BC-EC41-9CD8-1B0245B6ED60}" type="slidenum">
              <a:rPr lang="de-DE" smtClean="0"/>
              <a:t>4</a:t>
            </a:fld>
            <a:endParaRPr lang="de-DE"/>
          </a:p>
        </p:txBody>
      </p:sp>
    </p:spTree>
    <p:extLst>
      <p:ext uri="{BB962C8B-B14F-4D97-AF65-F5344CB8AC3E}">
        <p14:creationId xmlns:p14="http://schemas.microsoft.com/office/powerpoint/2010/main" val="1580284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08ABA80-7C86-EC4D-8AAA-24D32F6E83B3}"/>
              </a:ext>
            </a:extLst>
          </p:cNvPr>
          <p:cNvSpPr>
            <a:spLocks noGrp="1"/>
          </p:cNvSpPr>
          <p:nvPr>
            <p:ph idx="1"/>
          </p:nvPr>
        </p:nvSpPr>
        <p:spPr/>
        <p:txBody>
          <a:bodyPr/>
          <a:lstStyle/>
          <a:p>
            <a:r>
              <a:rPr lang="en" dirty="0"/>
              <a:t>CNTs with different lengths contribute to obviously different </a:t>
            </a:r>
            <a:r>
              <a:rPr lang="en" b="1" dirty="0"/>
              <a:t>lung fibrosis</a:t>
            </a:r>
            <a:r>
              <a:rPr lang="en" dirty="0"/>
              <a:t> potential after inhalation exposure.</a:t>
            </a:r>
          </a:p>
          <a:p>
            <a:r>
              <a:rPr lang="en" dirty="0"/>
              <a:t>The cytotoxicity and even the bioeffects of different carbon nanomaterials </a:t>
            </a:r>
            <a:r>
              <a:rPr lang="en" i="1" dirty="0"/>
              <a:t>in vitro </a:t>
            </a:r>
            <a:r>
              <a:rPr lang="en" dirty="0"/>
              <a:t>are highly dependent on their nanostructures.</a:t>
            </a:r>
          </a:p>
          <a:p>
            <a:endParaRPr lang="de-DE" dirty="0"/>
          </a:p>
        </p:txBody>
      </p:sp>
      <p:sp>
        <p:nvSpPr>
          <p:cNvPr id="2" name="Foliennummernplatzhalter 1">
            <a:extLst>
              <a:ext uri="{FF2B5EF4-FFF2-40B4-BE49-F238E27FC236}">
                <a16:creationId xmlns:a16="http://schemas.microsoft.com/office/drawing/2014/main" id="{36B9F18E-346F-ED44-A26E-0469AE82B638}"/>
              </a:ext>
            </a:extLst>
          </p:cNvPr>
          <p:cNvSpPr>
            <a:spLocks noGrp="1"/>
          </p:cNvSpPr>
          <p:nvPr>
            <p:ph type="sldNum" sz="quarter" idx="12"/>
          </p:nvPr>
        </p:nvSpPr>
        <p:spPr/>
        <p:txBody>
          <a:bodyPr/>
          <a:lstStyle/>
          <a:p>
            <a:fld id="{F14B8807-E2BC-EC41-9CD8-1B0245B6ED60}" type="slidenum">
              <a:rPr lang="de-DE" smtClean="0"/>
              <a:t>40</a:t>
            </a:fld>
            <a:endParaRPr lang="de-DE"/>
          </a:p>
        </p:txBody>
      </p:sp>
    </p:spTree>
    <p:extLst>
      <p:ext uri="{BB962C8B-B14F-4D97-AF65-F5344CB8AC3E}">
        <p14:creationId xmlns:p14="http://schemas.microsoft.com/office/powerpoint/2010/main" val="3411582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2AEB5C-197E-314F-BBAC-FAED1D0A068A}"/>
              </a:ext>
            </a:extLst>
          </p:cNvPr>
          <p:cNvSpPr>
            <a:spLocks noGrp="1"/>
          </p:cNvSpPr>
          <p:nvPr>
            <p:ph type="title"/>
          </p:nvPr>
        </p:nvSpPr>
        <p:spPr/>
        <p:txBody>
          <a:bodyPr/>
          <a:lstStyle/>
          <a:p>
            <a:r>
              <a:rPr lang="de-DE" dirty="0"/>
              <a:t>3.3 Agglomeration </a:t>
            </a:r>
            <a:r>
              <a:rPr lang="de-DE" dirty="0" err="1"/>
              <a:t>and</a:t>
            </a:r>
            <a:r>
              <a:rPr lang="de-DE" dirty="0"/>
              <a:t> Aggregation</a:t>
            </a:r>
          </a:p>
        </p:txBody>
      </p:sp>
      <p:sp>
        <p:nvSpPr>
          <p:cNvPr id="3" name="Inhaltsplatzhalter 2">
            <a:extLst>
              <a:ext uri="{FF2B5EF4-FFF2-40B4-BE49-F238E27FC236}">
                <a16:creationId xmlns:a16="http://schemas.microsoft.com/office/drawing/2014/main" id="{050BF4AE-2C24-2147-9B96-993FC628DC61}"/>
              </a:ext>
            </a:extLst>
          </p:cNvPr>
          <p:cNvSpPr>
            <a:spLocks noGrp="1"/>
          </p:cNvSpPr>
          <p:nvPr>
            <p:ph idx="1"/>
          </p:nvPr>
        </p:nvSpPr>
        <p:spPr/>
        <p:txBody>
          <a:bodyPr>
            <a:normAutofit/>
          </a:bodyPr>
          <a:lstStyle/>
          <a:p>
            <a:r>
              <a:rPr lang="en" dirty="0"/>
              <a:t>NPs have higher surface activity compared to larger sized versions of the same chemical composition.</a:t>
            </a:r>
          </a:p>
          <a:p>
            <a:r>
              <a:rPr lang="en" dirty="0"/>
              <a:t>An </a:t>
            </a:r>
            <a:r>
              <a:rPr lang="en" b="1" dirty="0"/>
              <a:t>agglomeration</a:t>
            </a:r>
            <a:r>
              <a:rPr lang="en" dirty="0"/>
              <a:t> is a collection of particles that are </a:t>
            </a:r>
            <a:r>
              <a:rPr lang="en" b="1" dirty="0"/>
              <a:t>loosely bound </a:t>
            </a:r>
            <a:r>
              <a:rPr lang="en" dirty="0"/>
              <a:t>together by relatively weak forces, including van der Waals forces, electrostatic forces, simple physical entanglement, and surface tension, with a resulting external surface area similar to the sum of the surface area of the individual components.</a:t>
            </a:r>
          </a:p>
          <a:p>
            <a:endParaRPr lang="de-DE" dirty="0"/>
          </a:p>
        </p:txBody>
      </p:sp>
      <p:sp>
        <p:nvSpPr>
          <p:cNvPr id="4" name="Foliennummernplatzhalter 3">
            <a:extLst>
              <a:ext uri="{FF2B5EF4-FFF2-40B4-BE49-F238E27FC236}">
                <a16:creationId xmlns:a16="http://schemas.microsoft.com/office/drawing/2014/main" id="{481F7DCC-23CB-AE42-AE91-6CC6AF26B45A}"/>
              </a:ext>
            </a:extLst>
          </p:cNvPr>
          <p:cNvSpPr>
            <a:spLocks noGrp="1"/>
          </p:cNvSpPr>
          <p:nvPr>
            <p:ph type="sldNum" sz="quarter" idx="12"/>
          </p:nvPr>
        </p:nvSpPr>
        <p:spPr/>
        <p:txBody>
          <a:bodyPr/>
          <a:lstStyle/>
          <a:p>
            <a:fld id="{F14B8807-E2BC-EC41-9CD8-1B0245B6ED60}" type="slidenum">
              <a:rPr lang="de-DE" smtClean="0"/>
              <a:t>41</a:t>
            </a:fld>
            <a:endParaRPr lang="de-DE"/>
          </a:p>
        </p:txBody>
      </p:sp>
    </p:spTree>
    <p:extLst>
      <p:ext uri="{BB962C8B-B14F-4D97-AF65-F5344CB8AC3E}">
        <p14:creationId xmlns:p14="http://schemas.microsoft.com/office/powerpoint/2010/main" val="2219765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7F799F1-6C20-F643-A84D-9CC3897570B3}"/>
              </a:ext>
            </a:extLst>
          </p:cNvPr>
          <p:cNvSpPr>
            <a:spLocks noGrp="1"/>
          </p:cNvSpPr>
          <p:nvPr>
            <p:ph idx="1"/>
          </p:nvPr>
        </p:nvSpPr>
        <p:spPr/>
        <p:txBody>
          <a:bodyPr/>
          <a:lstStyle/>
          <a:p>
            <a:pPr marL="0" indent="0">
              <a:buNone/>
            </a:pPr>
            <a:r>
              <a:rPr lang="en" dirty="0"/>
              <a:t>Highly </a:t>
            </a:r>
            <a:r>
              <a:rPr lang="en" b="1" dirty="0"/>
              <a:t>agglomerated SWCNTs </a:t>
            </a:r>
            <a:r>
              <a:rPr lang="en" dirty="0"/>
              <a:t>cause </a:t>
            </a:r>
            <a:r>
              <a:rPr lang="en" b="1" dirty="0"/>
              <a:t>more serious toxic effects </a:t>
            </a:r>
            <a:r>
              <a:rPr lang="en" dirty="0"/>
              <a:t>on glial cells in both the peripheral nervous system and central nervous system compared with better dispersed SWCNTs.</a:t>
            </a:r>
          </a:p>
          <a:p>
            <a:endParaRPr lang="de-DE" dirty="0"/>
          </a:p>
        </p:txBody>
      </p:sp>
      <p:sp>
        <p:nvSpPr>
          <p:cNvPr id="2" name="Foliennummernplatzhalter 1">
            <a:extLst>
              <a:ext uri="{FF2B5EF4-FFF2-40B4-BE49-F238E27FC236}">
                <a16:creationId xmlns:a16="http://schemas.microsoft.com/office/drawing/2014/main" id="{4F9199B7-2585-5844-B6CC-0B9F2738DCC1}"/>
              </a:ext>
            </a:extLst>
          </p:cNvPr>
          <p:cNvSpPr>
            <a:spLocks noGrp="1"/>
          </p:cNvSpPr>
          <p:nvPr>
            <p:ph type="sldNum" sz="quarter" idx="12"/>
          </p:nvPr>
        </p:nvSpPr>
        <p:spPr/>
        <p:txBody>
          <a:bodyPr/>
          <a:lstStyle/>
          <a:p>
            <a:fld id="{F14B8807-E2BC-EC41-9CD8-1B0245B6ED60}" type="slidenum">
              <a:rPr lang="de-DE" smtClean="0"/>
              <a:t>42</a:t>
            </a:fld>
            <a:endParaRPr lang="de-DE"/>
          </a:p>
        </p:txBody>
      </p:sp>
    </p:spTree>
    <p:extLst>
      <p:ext uri="{BB962C8B-B14F-4D97-AF65-F5344CB8AC3E}">
        <p14:creationId xmlns:p14="http://schemas.microsoft.com/office/powerpoint/2010/main" val="1361263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F6BC4-5A32-7E47-B151-8C3276355E22}"/>
              </a:ext>
            </a:extLst>
          </p:cNvPr>
          <p:cNvSpPr>
            <a:spLocks noGrp="1"/>
          </p:cNvSpPr>
          <p:nvPr>
            <p:ph type="title"/>
          </p:nvPr>
        </p:nvSpPr>
        <p:spPr/>
        <p:txBody>
          <a:bodyPr/>
          <a:lstStyle/>
          <a:p>
            <a:r>
              <a:rPr lang="de-DE" dirty="0"/>
              <a:t>3.4 Chemical </a:t>
            </a:r>
            <a:r>
              <a:rPr lang="de-DE" dirty="0" err="1"/>
              <a:t>Composition</a:t>
            </a:r>
            <a:r>
              <a:rPr lang="de-DE" dirty="0"/>
              <a:t>, </a:t>
            </a:r>
            <a:r>
              <a:rPr lang="de-DE" dirty="0" err="1"/>
              <a:t>Purity</a:t>
            </a:r>
            <a:r>
              <a:rPr lang="de-DE" dirty="0"/>
              <a:t> </a:t>
            </a:r>
            <a:r>
              <a:rPr lang="de-DE" dirty="0" err="1"/>
              <a:t>and</a:t>
            </a:r>
            <a:r>
              <a:rPr lang="de-DE" dirty="0"/>
              <a:t> </a:t>
            </a:r>
            <a:r>
              <a:rPr lang="de-DE" dirty="0" err="1"/>
              <a:t>Impurities</a:t>
            </a:r>
            <a:endParaRPr lang="de-DE" dirty="0"/>
          </a:p>
        </p:txBody>
      </p:sp>
      <p:sp>
        <p:nvSpPr>
          <p:cNvPr id="3" name="Inhaltsplatzhalter 2">
            <a:extLst>
              <a:ext uri="{FF2B5EF4-FFF2-40B4-BE49-F238E27FC236}">
                <a16:creationId xmlns:a16="http://schemas.microsoft.com/office/drawing/2014/main" id="{00FCF05E-ED7E-B34D-BE28-C0917795BF95}"/>
              </a:ext>
            </a:extLst>
          </p:cNvPr>
          <p:cNvSpPr>
            <a:spLocks noGrp="1"/>
          </p:cNvSpPr>
          <p:nvPr>
            <p:ph idx="1"/>
          </p:nvPr>
        </p:nvSpPr>
        <p:spPr/>
        <p:txBody>
          <a:bodyPr>
            <a:normAutofit/>
          </a:bodyPr>
          <a:lstStyle/>
          <a:p>
            <a:pPr marL="0" indent="0">
              <a:buNone/>
            </a:pPr>
            <a:r>
              <a:rPr lang="en" dirty="0"/>
              <a:t>Roughly, there are four categories of NMs based on their chemical composition:</a:t>
            </a:r>
          </a:p>
          <a:p>
            <a:pPr marL="0" indent="0">
              <a:buNone/>
            </a:pPr>
            <a:endParaRPr lang="en" dirty="0"/>
          </a:p>
          <a:p>
            <a:pPr marL="0" indent="0">
              <a:buNone/>
            </a:pPr>
            <a:r>
              <a:rPr lang="de-AT" dirty="0"/>
              <a:t>1. Carbon </a:t>
            </a:r>
            <a:r>
              <a:rPr lang="de-AT" dirty="0" err="1"/>
              <a:t>nanomaterials</a:t>
            </a:r>
            <a:r>
              <a:rPr lang="de-AT" dirty="0"/>
              <a:t> </a:t>
            </a:r>
          </a:p>
          <a:p>
            <a:pPr marL="0" indent="0">
              <a:buNone/>
            </a:pPr>
            <a:r>
              <a:rPr lang="de-AT" dirty="0"/>
              <a:t>2. Metallic </a:t>
            </a:r>
            <a:r>
              <a:rPr lang="de-AT" dirty="0" err="1"/>
              <a:t>and</a:t>
            </a:r>
            <a:r>
              <a:rPr lang="de-AT" dirty="0"/>
              <a:t> metallic </a:t>
            </a:r>
            <a:r>
              <a:rPr lang="de-AT" dirty="0" err="1"/>
              <a:t>oxide</a:t>
            </a:r>
            <a:r>
              <a:rPr lang="de-AT" dirty="0"/>
              <a:t> </a:t>
            </a:r>
            <a:r>
              <a:rPr lang="de-AT" dirty="0" err="1"/>
              <a:t>materials</a:t>
            </a:r>
            <a:r>
              <a:rPr lang="de-AT" dirty="0"/>
              <a:t> </a:t>
            </a:r>
          </a:p>
          <a:p>
            <a:pPr marL="0" indent="0">
              <a:buNone/>
            </a:pPr>
            <a:r>
              <a:rPr lang="de-AT" dirty="0"/>
              <a:t>3. Silicon </a:t>
            </a:r>
            <a:r>
              <a:rPr lang="de-AT" dirty="0" err="1"/>
              <a:t>nanomaterials</a:t>
            </a:r>
            <a:r>
              <a:rPr lang="de-AT" dirty="0"/>
              <a:t> </a:t>
            </a:r>
          </a:p>
          <a:p>
            <a:pPr marL="0" indent="0">
              <a:buNone/>
            </a:pPr>
            <a:r>
              <a:rPr lang="de-AT" dirty="0"/>
              <a:t>4. </a:t>
            </a:r>
            <a:r>
              <a:rPr lang="de-AT" dirty="0" err="1"/>
              <a:t>Organic</a:t>
            </a:r>
            <a:r>
              <a:rPr lang="de-AT" dirty="0"/>
              <a:t> </a:t>
            </a:r>
            <a:r>
              <a:rPr lang="de-AT" dirty="0" err="1"/>
              <a:t>nanomaterials</a:t>
            </a:r>
            <a:endParaRPr lang="de-AT" dirty="0"/>
          </a:p>
          <a:p>
            <a:endParaRPr lang="de-DE" dirty="0"/>
          </a:p>
        </p:txBody>
      </p:sp>
      <p:sp>
        <p:nvSpPr>
          <p:cNvPr id="4" name="Foliennummernplatzhalter 3">
            <a:extLst>
              <a:ext uri="{FF2B5EF4-FFF2-40B4-BE49-F238E27FC236}">
                <a16:creationId xmlns:a16="http://schemas.microsoft.com/office/drawing/2014/main" id="{E7FED8EC-2EA7-8D44-A09F-E737BBF784D9}"/>
              </a:ext>
            </a:extLst>
          </p:cNvPr>
          <p:cNvSpPr>
            <a:spLocks noGrp="1"/>
          </p:cNvSpPr>
          <p:nvPr>
            <p:ph type="sldNum" sz="quarter" idx="12"/>
          </p:nvPr>
        </p:nvSpPr>
        <p:spPr/>
        <p:txBody>
          <a:bodyPr/>
          <a:lstStyle/>
          <a:p>
            <a:fld id="{F14B8807-E2BC-EC41-9CD8-1B0245B6ED60}" type="slidenum">
              <a:rPr lang="de-DE" smtClean="0"/>
              <a:t>43</a:t>
            </a:fld>
            <a:endParaRPr lang="de-DE"/>
          </a:p>
        </p:txBody>
      </p:sp>
    </p:spTree>
    <p:extLst>
      <p:ext uri="{BB962C8B-B14F-4D97-AF65-F5344CB8AC3E}">
        <p14:creationId xmlns:p14="http://schemas.microsoft.com/office/powerpoint/2010/main" val="3588546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4AB106A-F92F-B94D-B518-F106FEEE7CD9}"/>
              </a:ext>
            </a:extLst>
          </p:cNvPr>
          <p:cNvSpPr>
            <a:spLocks noGrp="1"/>
          </p:cNvSpPr>
          <p:nvPr>
            <p:ph idx="1"/>
          </p:nvPr>
        </p:nvSpPr>
        <p:spPr/>
        <p:txBody>
          <a:bodyPr>
            <a:normAutofit/>
          </a:bodyPr>
          <a:lstStyle/>
          <a:p>
            <a:r>
              <a:rPr lang="en" dirty="0"/>
              <a:t>It was found that Ag and </a:t>
            </a:r>
            <a:r>
              <a:rPr lang="en" dirty="0" err="1"/>
              <a:t>ZnO</a:t>
            </a:r>
            <a:r>
              <a:rPr lang="en" dirty="0"/>
              <a:t> NMs possessed much higher cytotoxicity to cells than SiO</a:t>
            </a:r>
            <a:r>
              <a:rPr lang="en" baseline="-25000" dirty="0"/>
              <a:t>2</a:t>
            </a:r>
            <a:r>
              <a:rPr lang="en" dirty="0"/>
              <a:t>, TiO</a:t>
            </a:r>
            <a:r>
              <a:rPr lang="en" baseline="-25000" dirty="0"/>
              <a:t>2</a:t>
            </a:r>
            <a:r>
              <a:rPr lang="en" dirty="0"/>
              <a:t>, and CeO</a:t>
            </a:r>
            <a:r>
              <a:rPr lang="en" baseline="-25000" dirty="0"/>
              <a:t>2</a:t>
            </a:r>
            <a:r>
              <a:rPr lang="en" dirty="0"/>
              <a:t> based on the same mass level.</a:t>
            </a:r>
          </a:p>
          <a:p>
            <a:r>
              <a:rPr lang="en" dirty="0"/>
              <a:t>Raw nanotubes contain significant impurities.</a:t>
            </a:r>
          </a:p>
          <a:p>
            <a:r>
              <a:rPr lang="en" dirty="0"/>
              <a:t>Much evidence has shown that the </a:t>
            </a:r>
            <a:r>
              <a:rPr lang="en" b="1" dirty="0"/>
              <a:t>impurities</a:t>
            </a:r>
            <a:r>
              <a:rPr lang="en" dirty="0"/>
              <a:t> in NMs </a:t>
            </a:r>
            <a:r>
              <a:rPr lang="en" b="1" dirty="0"/>
              <a:t>contribute greatly to increased toxicity </a:t>
            </a:r>
            <a:r>
              <a:rPr lang="en" dirty="0"/>
              <a:t>through induction of oxidative stress.</a:t>
            </a:r>
          </a:p>
          <a:p>
            <a:endParaRPr lang="en" dirty="0"/>
          </a:p>
          <a:p>
            <a:endParaRPr lang="de-DE" dirty="0"/>
          </a:p>
        </p:txBody>
      </p:sp>
      <p:sp>
        <p:nvSpPr>
          <p:cNvPr id="2" name="Foliennummernplatzhalter 1">
            <a:extLst>
              <a:ext uri="{FF2B5EF4-FFF2-40B4-BE49-F238E27FC236}">
                <a16:creationId xmlns:a16="http://schemas.microsoft.com/office/drawing/2014/main" id="{1E6E53CE-06CC-5A42-A84E-09A903239849}"/>
              </a:ext>
            </a:extLst>
          </p:cNvPr>
          <p:cNvSpPr>
            <a:spLocks noGrp="1"/>
          </p:cNvSpPr>
          <p:nvPr>
            <p:ph type="sldNum" sz="quarter" idx="12"/>
          </p:nvPr>
        </p:nvSpPr>
        <p:spPr/>
        <p:txBody>
          <a:bodyPr/>
          <a:lstStyle/>
          <a:p>
            <a:fld id="{F14B8807-E2BC-EC41-9CD8-1B0245B6ED60}" type="slidenum">
              <a:rPr lang="de-DE" smtClean="0"/>
              <a:t>44</a:t>
            </a:fld>
            <a:endParaRPr lang="de-DE"/>
          </a:p>
        </p:txBody>
      </p:sp>
    </p:spTree>
    <p:extLst>
      <p:ext uri="{BB962C8B-B14F-4D97-AF65-F5344CB8AC3E}">
        <p14:creationId xmlns:p14="http://schemas.microsoft.com/office/powerpoint/2010/main" val="1947536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A0CC7-4A97-1E47-B573-00048AFF23BB}"/>
              </a:ext>
            </a:extLst>
          </p:cNvPr>
          <p:cNvSpPr>
            <a:spLocks noGrp="1"/>
          </p:cNvSpPr>
          <p:nvPr>
            <p:ph type="title"/>
          </p:nvPr>
        </p:nvSpPr>
        <p:spPr/>
        <p:txBody>
          <a:bodyPr/>
          <a:lstStyle/>
          <a:p>
            <a:r>
              <a:rPr lang="de-DE" dirty="0"/>
              <a:t>3.5 </a:t>
            </a:r>
            <a:r>
              <a:rPr lang="de-DE" dirty="0" err="1"/>
              <a:t>Coating</a:t>
            </a:r>
            <a:r>
              <a:rPr lang="de-DE" dirty="0"/>
              <a:t>, Surface </a:t>
            </a:r>
            <a:r>
              <a:rPr lang="de-DE" dirty="0" err="1"/>
              <a:t>Modification</a:t>
            </a:r>
            <a:r>
              <a:rPr lang="de-DE" dirty="0"/>
              <a:t>, </a:t>
            </a:r>
            <a:r>
              <a:rPr lang="de-DE" dirty="0" err="1"/>
              <a:t>and</a:t>
            </a:r>
            <a:r>
              <a:rPr lang="de-DE" dirty="0"/>
              <a:t> Surface </a:t>
            </a:r>
            <a:r>
              <a:rPr lang="de-DE" dirty="0" err="1"/>
              <a:t>Charges</a:t>
            </a:r>
            <a:endParaRPr lang="de-DE" dirty="0"/>
          </a:p>
        </p:txBody>
      </p:sp>
      <p:sp>
        <p:nvSpPr>
          <p:cNvPr id="3" name="Inhaltsplatzhalter 2">
            <a:extLst>
              <a:ext uri="{FF2B5EF4-FFF2-40B4-BE49-F238E27FC236}">
                <a16:creationId xmlns:a16="http://schemas.microsoft.com/office/drawing/2014/main" id="{F5E5A3F6-11D7-B441-A8C9-5EFE9A8F4B6A}"/>
              </a:ext>
            </a:extLst>
          </p:cNvPr>
          <p:cNvSpPr>
            <a:spLocks noGrp="1"/>
          </p:cNvSpPr>
          <p:nvPr>
            <p:ph idx="1"/>
          </p:nvPr>
        </p:nvSpPr>
        <p:spPr/>
        <p:txBody>
          <a:bodyPr/>
          <a:lstStyle/>
          <a:p>
            <a:r>
              <a:rPr lang="en" b="1" dirty="0"/>
              <a:t>Coating and surface modifications </a:t>
            </a:r>
            <a:r>
              <a:rPr lang="en" dirty="0"/>
              <a:t>of nanoparticles play an essential role in control of the </a:t>
            </a:r>
            <a:r>
              <a:rPr lang="en" b="1" dirty="0"/>
              <a:t>physicochemical and surface properties </a:t>
            </a:r>
            <a:r>
              <a:rPr lang="en" dirty="0"/>
              <a:t>of </a:t>
            </a:r>
            <a:r>
              <a:rPr lang="en" dirty="0" err="1"/>
              <a:t>NMs.</a:t>
            </a:r>
            <a:r>
              <a:rPr lang="en" dirty="0"/>
              <a:t> </a:t>
            </a:r>
          </a:p>
          <a:p>
            <a:r>
              <a:rPr lang="en" dirty="0"/>
              <a:t>By employing these techniques, scientists can </a:t>
            </a:r>
            <a:r>
              <a:rPr lang="en" b="1" dirty="0"/>
              <a:t>reduce material toxicity, increase solubility, enhance biocompatibility, and prevent aggregation</a:t>
            </a:r>
            <a:r>
              <a:rPr lang="en" dirty="0"/>
              <a:t> of NMs in solution or in the air.</a:t>
            </a:r>
          </a:p>
          <a:p>
            <a:endParaRPr lang="de-DE" dirty="0"/>
          </a:p>
        </p:txBody>
      </p:sp>
      <p:pic>
        <p:nvPicPr>
          <p:cNvPr id="4" name="Picture 3">
            <a:extLst>
              <a:ext uri="{FF2B5EF4-FFF2-40B4-BE49-F238E27FC236}">
                <a16:creationId xmlns:a16="http://schemas.microsoft.com/office/drawing/2014/main" id="{00F4E096-AB7E-EC4F-AF52-72E27E5CB3BD}"/>
              </a:ext>
            </a:extLst>
          </p:cNvPr>
          <p:cNvPicPr>
            <a:picLocks noChangeAspect="1"/>
          </p:cNvPicPr>
          <p:nvPr/>
        </p:nvPicPr>
        <p:blipFill>
          <a:blip r:embed="rId2"/>
          <a:stretch>
            <a:fillRect/>
          </a:stretch>
        </p:blipFill>
        <p:spPr>
          <a:xfrm>
            <a:off x="4043238" y="4186913"/>
            <a:ext cx="4116825" cy="2326901"/>
          </a:xfrm>
          <a:prstGeom prst="rect">
            <a:avLst/>
          </a:prstGeom>
          <a:ln>
            <a:solidFill>
              <a:schemeClr val="accent1"/>
            </a:solidFill>
          </a:ln>
        </p:spPr>
      </p:pic>
      <p:sp>
        <p:nvSpPr>
          <p:cNvPr id="5" name="Foliennummernplatzhalter 4">
            <a:extLst>
              <a:ext uri="{FF2B5EF4-FFF2-40B4-BE49-F238E27FC236}">
                <a16:creationId xmlns:a16="http://schemas.microsoft.com/office/drawing/2014/main" id="{F151FEDA-BB8C-6E4D-ADF8-54773AECCE64}"/>
              </a:ext>
            </a:extLst>
          </p:cNvPr>
          <p:cNvSpPr>
            <a:spLocks noGrp="1"/>
          </p:cNvSpPr>
          <p:nvPr>
            <p:ph type="sldNum" sz="quarter" idx="12"/>
          </p:nvPr>
        </p:nvSpPr>
        <p:spPr/>
        <p:txBody>
          <a:bodyPr/>
          <a:lstStyle/>
          <a:p>
            <a:fld id="{F14B8807-E2BC-EC41-9CD8-1B0245B6ED60}" type="slidenum">
              <a:rPr lang="de-DE" smtClean="0"/>
              <a:t>45</a:t>
            </a:fld>
            <a:endParaRPr lang="de-DE"/>
          </a:p>
        </p:txBody>
      </p:sp>
    </p:spTree>
    <p:extLst>
      <p:ext uri="{BB962C8B-B14F-4D97-AF65-F5344CB8AC3E}">
        <p14:creationId xmlns:p14="http://schemas.microsoft.com/office/powerpoint/2010/main" val="1644279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682B77D-DC06-DA4D-AFAA-ACCFE429A8E6}"/>
              </a:ext>
            </a:extLst>
          </p:cNvPr>
          <p:cNvSpPr>
            <a:spLocks noGrp="1"/>
          </p:cNvSpPr>
          <p:nvPr>
            <p:ph idx="1"/>
          </p:nvPr>
        </p:nvSpPr>
        <p:spPr>
          <a:xfrm>
            <a:off x="833774" y="1024240"/>
            <a:ext cx="10515600" cy="4351338"/>
          </a:xfrm>
        </p:spPr>
        <p:txBody>
          <a:bodyPr/>
          <a:lstStyle/>
          <a:p>
            <a:pPr marL="0" indent="0">
              <a:buNone/>
            </a:pPr>
            <a:r>
              <a:rPr lang="de-DE" dirty="0"/>
              <a:t>E.g., </a:t>
            </a:r>
            <a:r>
              <a:rPr lang="en" dirty="0"/>
              <a:t>that the cellular uptake of Au NPs is highly dependent on the surface chemistry.</a:t>
            </a:r>
          </a:p>
          <a:p>
            <a:endParaRPr lang="de-DE" dirty="0"/>
          </a:p>
        </p:txBody>
      </p:sp>
      <p:pic>
        <p:nvPicPr>
          <p:cNvPr id="4" name="Picture 3">
            <a:extLst>
              <a:ext uri="{FF2B5EF4-FFF2-40B4-BE49-F238E27FC236}">
                <a16:creationId xmlns:a16="http://schemas.microsoft.com/office/drawing/2014/main" id="{C1749F9A-797D-334F-8D5D-37E86B68CC6C}"/>
              </a:ext>
            </a:extLst>
          </p:cNvPr>
          <p:cNvPicPr>
            <a:picLocks noChangeAspect="1"/>
          </p:cNvPicPr>
          <p:nvPr/>
        </p:nvPicPr>
        <p:blipFill>
          <a:blip r:embed="rId2"/>
          <a:stretch>
            <a:fillRect/>
          </a:stretch>
        </p:blipFill>
        <p:spPr>
          <a:xfrm>
            <a:off x="3665518" y="3534596"/>
            <a:ext cx="4852113" cy="2777304"/>
          </a:xfrm>
          <a:prstGeom prst="rect">
            <a:avLst/>
          </a:prstGeom>
          <a:ln>
            <a:solidFill>
              <a:schemeClr val="accent1"/>
            </a:solidFill>
          </a:ln>
        </p:spPr>
      </p:pic>
      <p:sp>
        <p:nvSpPr>
          <p:cNvPr id="2" name="Foliennummernplatzhalter 1">
            <a:extLst>
              <a:ext uri="{FF2B5EF4-FFF2-40B4-BE49-F238E27FC236}">
                <a16:creationId xmlns:a16="http://schemas.microsoft.com/office/drawing/2014/main" id="{EA372192-00AD-9044-8FA4-6DA3DDDAB7FE}"/>
              </a:ext>
            </a:extLst>
          </p:cNvPr>
          <p:cNvSpPr>
            <a:spLocks noGrp="1"/>
          </p:cNvSpPr>
          <p:nvPr>
            <p:ph type="sldNum" sz="quarter" idx="12"/>
          </p:nvPr>
        </p:nvSpPr>
        <p:spPr/>
        <p:txBody>
          <a:bodyPr/>
          <a:lstStyle/>
          <a:p>
            <a:fld id="{F14B8807-E2BC-EC41-9CD8-1B0245B6ED60}" type="slidenum">
              <a:rPr lang="de-DE" smtClean="0"/>
              <a:t>46</a:t>
            </a:fld>
            <a:endParaRPr lang="de-DE"/>
          </a:p>
        </p:txBody>
      </p:sp>
    </p:spTree>
    <p:extLst>
      <p:ext uri="{BB962C8B-B14F-4D97-AF65-F5344CB8AC3E}">
        <p14:creationId xmlns:p14="http://schemas.microsoft.com/office/powerpoint/2010/main" val="387051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F0413-5168-6D4B-BF66-702226ED104A}"/>
              </a:ext>
            </a:extLst>
          </p:cNvPr>
          <p:cNvSpPr>
            <a:spLocks noGrp="1"/>
          </p:cNvSpPr>
          <p:nvPr>
            <p:ph type="title"/>
          </p:nvPr>
        </p:nvSpPr>
        <p:spPr>
          <a:xfrm>
            <a:off x="838200" y="0"/>
            <a:ext cx="10515600" cy="1325563"/>
          </a:xfrm>
        </p:spPr>
        <p:txBody>
          <a:bodyPr/>
          <a:lstStyle/>
          <a:p>
            <a:pPr algn="ctr"/>
            <a:r>
              <a:rPr lang="de-DE" dirty="0" err="1"/>
              <a:t>Conclusions</a:t>
            </a:r>
            <a:r>
              <a:rPr lang="de-DE" dirty="0"/>
              <a:t> </a:t>
            </a:r>
            <a:r>
              <a:rPr lang="de-DE" dirty="0" err="1"/>
              <a:t>and</a:t>
            </a:r>
            <a:r>
              <a:rPr lang="de-DE" dirty="0"/>
              <a:t> </a:t>
            </a:r>
            <a:r>
              <a:rPr lang="de-DE" dirty="0" err="1"/>
              <a:t>Perspectives</a:t>
            </a:r>
            <a:endParaRPr lang="de-DE" dirty="0"/>
          </a:p>
        </p:txBody>
      </p:sp>
      <p:sp>
        <p:nvSpPr>
          <p:cNvPr id="3" name="Inhaltsplatzhalter 2">
            <a:extLst>
              <a:ext uri="{FF2B5EF4-FFF2-40B4-BE49-F238E27FC236}">
                <a16:creationId xmlns:a16="http://schemas.microsoft.com/office/drawing/2014/main" id="{3D26E553-7F07-1147-AE0D-247D39B312AA}"/>
              </a:ext>
            </a:extLst>
          </p:cNvPr>
          <p:cNvSpPr>
            <a:spLocks noGrp="1"/>
          </p:cNvSpPr>
          <p:nvPr>
            <p:ph idx="1"/>
          </p:nvPr>
        </p:nvSpPr>
        <p:spPr>
          <a:xfrm>
            <a:off x="838200" y="1507126"/>
            <a:ext cx="10515600" cy="4351338"/>
          </a:xfrm>
        </p:spPr>
        <p:txBody>
          <a:bodyPr/>
          <a:lstStyle/>
          <a:p>
            <a:r>
              <a:rPr lang="en" dirty="0"/>
              <a:t>The presence and release of nanoparticles into the environment has important implications for human health and the environment. </a:t>
            </a:r>
          </a:p>
          <a:p>
            <a:r>
              <a:rPr lang="en" dirty="0"/>
              <a:t>Scientists should not only focus on the beneficial effects of NPs, but also need to be careful in regard to possible adverse impacts on EHS.</a:t>
            </a:r>
          </a:p>
          <a:p>
            <a:endParaRPr lang="de-DE" dirty="0"/>
          </a:p>
        </p:txBody>
      </p:sp>
      <p:pic>
        <p:nvPicPr>
          <p:cNvPr id="4" name="Grafik 3">
            <a:extLst>
              <a:ext uri="{FF2B5EF4-FFF2-40B4-BE49-F238E27FC236}">
                <a16:creationId xmlns:a16="http://schemas.microsoft.com/office/drawing/2014/main" id="{A2BC9F87-8175-7046-AC7F-2BB3344F13D1}"/>
              </a:ext>
            </a:extLst>
          </p:cNvPr>
          <p:cNvPicPr>
            <a:picLocks noChangeAspect="1"/>
          </p:cNvPicPr>
          <p:nvPr/>
        </p:nvPicPr>
        <p:blipFill>
          <a:blip r:embed="rId2"/>
          <a:stretch>
            <a:fillRect/>
          </a:stretch>
        </p:blipFill>
        <p:spPr>
          <a:xfrm>
            <a:off x="3591426" y="3553354"/>
            <a:ext cx="5009147" cy="3304646"/>
          </a:xfrm>
          <a:prstGeom prst="rect">
            <a:avLst/>
          </a:prstGeom>
          <a:ln>
            <a:solidFill>
              <a:schemeClr val="accent1"/>
            </a:solidFill>
          </a:ln>
        </p:spPr>
      </p:pic>
      <p:sp>
        <p:nvSpPr>
          <p:cNvPr id="5" name="Foliennummernplatzhalter 4">
            <a:extLst>
              <a:ext uri="{FF2B5EF4-FFF2-40B4-BE49-F238E27FC236}">
                <a16:creationId xmlns:a16="http://schemas.microsoft.com/office/drawing/2014/main" id="{BE153D22-3772-D444-ACA2-4F943B6A628C}"/>
              </a:ext>
            </a:extLst>
          </p:cNvPr>
          <p:cNvSpPr>
            <a:spLocks noGrp="1"/>
          </p:cNvSpPr>
          <p:nvPr>
            <p:ph type="sldNum" sz="quarter" idx="12"/>
          </p:nvPr>
        </p:nvSpPr>
        <p:spPr/>
        <p:txBody>
          <a:bodyPr/>
          <a:lstStyle/>
          <a:p>
            <a:fld id="{F14B8807-E2BC-EC41-9CD8-1B0245B6ED60}" type="slidenum">
              <a:rPr lang="de-DE" smtClean="0"/>
              <a:t>47</a:t>
            </a:fld>
            <a:endParaRPr lang="de-DE"/>
          </a:p>
        </p:txBody>
      </p:sp>
    </p:spTree>
    <p:extLst>
      <p:ext uri="{BB962C8B-B14F-4D97-AF65-F5344CB8AC3E}">
        <p14:creationId xmlns:p14="http://schemas.microsoft.com/office/powerpoint/2010/main" val="371832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C0A68-FD78-874B-A4C3-56B2E257894C}"/>
              </a:ext>
            </a:extLst>
          </p:cNvPr>
          <p:cNvSpPr>
            <a:spLocks noGrp="1"/>
          </p:cNvSpPr>
          <p:nvPr>
            <p:ph type="title"/>
          </p:nvPr>
        </p:nvSpPr>
        <p:spPr/>
        <p:txBody>
          <a:bodyPr>
            <a:normAutofit fontScale="90000"/>
          </a:bodyPr>
          <a:lstStyle/>
          <a:p>
            <a:r>
              <a:rPr lang="en" dirty="0"/>
              <a:t>1. Impacts of the Development of Nanotechnology on Environment, Health, and Safety Issues</a:t>
            </a:r>
            <a:endParaRPr lang="de-DE" dirty="0"/>
          </a:p>
        </p:txBody>
      </p:sp>
      <p:sp>
        <p:nvSpPr>
          <p:cNvPr id="3" name="Inhaltsplatzhalter 2">
            <a:extLst>
              <a:ext uri="{FF2B5EF4-FFF2-40B4-BE49-F238E27FC236}">
                <a16:creationId xmlns:a16="http://schemas.microsoft.com/office/drawing/2014/main" id="{217DC1D3-945C-E14A-B9CF-506FD814E0E2}"/>
              </a:ext>
            </a:extLst>
          </p:cNvPr>
          <p:cNvSpPr>
            <a:spLocks noGrp="1"/>
          </p:cNvSpPr>
          <p:nvPr>
            <p:ph idx="1"/>
          </p:nvPr>
        </p:nvSpPr>
        <p:spPr/>
        <p:txBody>
          <a:bodyPr/>
          <a:lstStyle/>
          <a:p>
            <a:r>
              <a:rPr lang="en" b="1" dirty="0"/>
              <a:t>Nanomaterials</a:t>
            </a:r>
            <a:r>
              <a:rPr lang="en" dirty="0"/>
              <a:t> (NMs) or </a:t>
            </a:r>
            <a:r>
              <a:rPr lang="en" b="1" dirty="0"/>
              <a:t>nanoparticles</a:t>
            </a:r>
            <a:r>
              <a:rPr lang="en" dirty="0"/>
              <a:t> (NPs) with novel physicochemical properties are the main products or research subjects in nanotechnology development.</a:t>
            </a:r>
          </a:p>
          <a:p>
            <a:r>
              <a:rPr lang="en" dirty="0"/>
              <a:t>The most significant change in the properties of NPs is </a:t>
            </a:r>
            <a:r>
              <a:rPr lang="en" b="1" dirty="0"/>
              <a:t>the increase in the surface-to-volume ratio compared to their large bulk counterparts</a:t>
            </a:r>
            <a:r>
              <a:rPr lang="en" dirty="0"/>
              <a:t>.</a:t>
            </a:r>
          </a:p>
          <a:p>
            <a:endParaRPr lang="en" dirty="0"/>
          </a:p>
          <a:p>
            <a:endParaRPr lang="en" dirty="0"/>
          </a:p>
          <a:p>
            <a:endParaRPr lang="de-DE" dirty="0"/>
          </a:p>
        </p:txBody>
      </p:sp>
      <p:sp>
        <p:nvSpPr>
          <p:cNvPr id="4" name="Foliennummernplatzhalter 3">
            <a:extLst>
              <a:ext uri="{FF2B5EF4-FFF2-40B4-BE49-F238E27FC236}">
                <a16:creationId xmlns:a16="http://schemas.microsoft.com/office/drawing/2014/main" id="{4B8C2104-FFFC-B149-AC37-F9E36C552D71}"/>
              </a:ext>
            </a:extLst>
          </p:cNvPr>
          <p:cNvSpPr>
            <a:spLocks noGrp="1"/>
          </p:cNvSpPr>
          <p:nvPr>
            <p:ph type="sldNum" sz="quarter" idx="12"/>
          </p:nvPr>
        </p:nvSpPr>
        <p:spPr/>
        <p:txBody>
          <a:bodyPr/>
          <a:lstStyle/>
          <a:p>
            <a:fld id="{F14B8807-E2BC-EC41-9CD8-1B0245B6ED60}" type="slidenum">
              <a:rPr lang="de-DE" smtClean="0"/>
              <a:t>5</a:t>
            </a:fld>
            <a:endParaRPr lang="de-DE"/>
          </a:p>
        </p:txBody>
      </p:sp>
    </p:spTree>
    <p:extLst>
      <p:ext uri="{BB962C8B-B14F-4D97-AF65-F5344CB8AC3E}">
        <p14:creationId xmlns:p14="http://schemas.microsoft.com/office/powerpoint/2010/main" val="3703172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77A3EBF-92C4-B24E-963F-78F1471C4ADB}"/>
              </a:ext>
            </a:extLst>
          </p:cNvPr>
          <p:cNvSpPr>
            <a:spLocks noGrp="1"/>
          </p:cNvSpPr>
          <p:nvPr>
            <p:ph idx="1"/>
          </p:nvPr>
        </p:nvSpPr>
        <p:spPr/>
        <p:txBody>
          <a:bodyPr/>
          <a:lstStyle/>
          <a:p>
            <a:r>
              <a:rPr lang="en" dirty="0"/>
              <a:t>There is great concern over </a:t>
            </a:r>
            <a:r>
              <a:rPr lang="en" b="1" dirty="0"/>
              <a:t>adverse impacts on the environment, health, and safety</a:t>
            </a:r>
            <a:r>
              <a:rPr lang="en" dirty="0"/>
              <a:t> (EHS). </a:t>
            </a:r>
          </a:p>
          <a:p>
            <a:r>
              <a:rPr lang="en" b="1" dirty="0"/>
              <a:t>NPs</a:t>
            </a:r>
            <a:r>
              <a:rPr lang="en" dirty="0"/>
              <a:t> may be </a:t>
            </a:r>
            <a:r>
              <a:rPr lang="en" b="1" dirty="0"/>
              <a:t>released</a:t>
            </a:r>
            <a:r>
              <a:rPr lang="en" dirty="0"/>
              <a:t> into the environment with the possibility of human or ecosystem exposure at various stages in their life cycles. </a:t>
            </a:r>
          </a:p>
          <a:p>
            <a:r>
              <a:rPr lang="en" dirty="0"/>
              <a:t>It is proposed that NPs may </a:t>
            </a:r>
            <a:r>
              <a:rPr lang="en" b="1" dirty="0"/>
              <a:t>enter</a:t>
            </a:r>
            <a:r>
              <a:rPr lang="en" dirty="0"/>
              <a:t> the </a:t>
            </a:r>
            <a:r>
              <a:rPr lang="en" b="1" dirty="0"/>
              <a:t>body</a:t>
            </a:r>
            <a:r>
              <a:rPr lang="en" dirty="0"/>
              <a:t> and accumulate in organs, and the release of NPs into the environment might </a:t>
            </a:r>
            <a:r>
              <a:rPr lang="de-AT" dirty="0" err="1"/>
              <a:t>harm</a:t>
            </a:r>
            <a:r>
              <a:rPr lang="de-AT" dirty="0"/>
              <a:t> </a:t>
            </a:r>
            <a:r>
              <a:rPr lang="de-AT" dirty="0" err="1"/>
              <a:t>the</a:t>
            </a:r>
            <a:r>
              <a:rPr lang="de-AT" dirty="0"/>
              <a:t> </a:t>
            </a:r>
            <a:r>
              <a:rPr lang="de-AT" dirty="0" err="1"/>
              <a:t>ecological</a:t>
            </a:r>
            <a:r>
              <a:rPr lang="de-AT" dirty="0"/>
              <a:t> </a:t>
            </a:r>
            <a:r>
              <a:rPr lang="de-AT" dirty="0" err="1"/>
              <a:t>system</a:t>
            </a:r>
            <a:r>
              <a:rPr lang="de-AT" dirty="0"/>
              <a:t>.</a:t>
            </a:r>
          </a:p>
          <a:p>
            <a:endParaRPr lang="de-DE" dirty="0"/>
          </a:p>
        </p:txBody>
      </p:sp>
      <p:pic>
        <p:nvPicPr>
          <p:cNvPr id="2" name="Picture 1">
            <a:extLst>
              <a:ext uri="{FF2B5EF4-FFF2-40B4-BE49-F238E27FC236}">
                <a16:creationId xmlns:a16="http://schemas.microsoft.com/office/drawing/2014/main" id="{FCFE4E79-AA41-B242-9557-499CC529AFD2}"/>
              </a:ext>
            </a:extLst>
          </p:cNvPr>
          <p:cNvPicPr>
            <a:picLocks noChangeAspect="1"/>
          </p:cNvPicPr>
          <p:nvPr/>
        </p:nvPicPr>
        <p:blipFill>
          <a:blip r:embed="rId2"/>
          <a:stretch>
            <a:fillRect/>
          </a:stretch>
        </p:blipFill>
        <p:spPr>
          <a:xfrm>
            <a:off x="9291794" y="5131297"/>
            <a:ext cx="2797944" cy="1726703"/>
          </a:xfrm>
          <a:prstGeom prst="rect">
            <a:avLst/>
          </a:prstGeom>
        </p:spPr>
      </p:pic>
      <p:sp>
        <p:nvSpPr>
          <p:cNvPr id="4" name="Foliennummernplatzhalter 3">
            <a:extLst>
              <a:ext uri="{FF2B5EF4-FFF2-40B4-BE49-F238E27FC236}">
                <a16:creationId xmlns:a16="http://schemas.microsoft.com/office/drawing/2014/main" id="{729D5D5C-C824-AB4A-87C3-A5E660AA81D2}"/>
              </a:ext>
            </a:extLst>
          </p:cNvPr>
          <p:cNvSpPr>
            <a:spLocks noGrp="1"/>
          </p:cNvSpPr>
          <p:nvPr>
            <p:ph type="sldNum" sz="quarter" idx="12"/>
          </p:nvPr>
        </p:nvSpPr>
        <p:spPr/>
        <p:txBody>
          <a:bodyPr/>
          <a:lstStyle/>
          <a:p>
            <a:fld id="{F14B8807-E2BC-EC41-9CD8-1B0245B6ED60}" type="slidenum">
              <a:rPr lang="de-DE" smtClean="0"/>
              <a:t>6</a:t>
            </a:fld>
            <a:endParaRPr lang="de-DE"/>
          </a:p>
        </p:txBody>
      </p:sp>
    </p:spTree>
    <p:extLst>
      <p:ext uri="{BB962C8B-B14F-4D97-AF65-F5344CB8AC3E}">
        <p14:creationId xmlns:p14="http://schemas.microsoft.com/office/powerpoint/2010/main" val="9186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0E521-4315-0942-94AC-E6853415191D}"/>
              </a:ext>
            </a:extLst>
          </p:cNvPr>
          <p:cNvSpPr>
            <a:spLocks noGrp="1"/>
          </p:cNvSpPr>
          <p:nvPr>
            <p:ph type="title"/>
          </p:nvPr>
        </p:nvSpPr>
        <p:spPr>
          <a:xfrm>
            <a:off x="838200" y="2929"/>
            <a:ext cx="10515600" cy="1325563"/>
          </a:xfrm>
        </p:spPr>
        <p:txBody>
          <a:bodyPr/>
          <a:lstStyle/>
          <a:p>
            <a:r>
              <a:rPr lang="de-DE" dirty="0"/>
              <a:t>EHS Impacts </a:t>
            </a:r>
            <a:r>
              <a:rPr lang="de-DE" dirty="0" err="1"/>
              <a:t>of</a:t>
            </a:r>
            <a:r>
              <a:rPr lang="de-DE" dirty="0"/>
              <a:t> Nanotechnology</a:t>
            </a:r>
          </a:p>
        </p:txBody>
      </p:sp>
      <p:sp>
        <p:nvSpPr>
          <p:cNvPr id="3" name="Inhaltsplatzhalter 2">
            <a:extLst>
              <a:ext uri="{FF2B5EF4-FFF2-40B4-BE49-F238E27FC236}">
                <a16:creationId xmlns:a16="http://schemas.microsoft.com/office/drawing/2014/main" id="{39B18982-4271-AF43-A780-C02717719A44}"/>
              </a:ext>
            </a:extLst>
          </p:cNvPr>
          <p:cNvSpPr>
            <a:spLocks noGrp="1"/>
          </p:cNvSpPr>
          <p:nvPr>
            <p:ph idx="1"/>
          </p:nvPr>
        </p:nvSpPr>
        <p:spPr>
          <a:xfrm>
            <a:off x="838200" y="5766218"/>
            <a:ext cx="10515600" cy="1025859"/>
          </a:xfrm>
        </p:spPr>
        <p:txBody>
          <a:bodyPr/>
          <a:lstStyle/>
          <a:p>
            <a:r>
              <a:rPr lang="en" dirty="0"/>
              <a:t>Red arrows: flows of nanomaterials to the environment</a:t>
            </a:r>
          </a:p>
          <a:p>
            <a:r>
              <a:rPr lang="en" dirty="0"/>
              <a:t>Brown arrows:  potential health and safety impacts</a:t>
            </a:r>
            <a:endParaRPr lang="de-DE" dirty="0"/>
          </a:p>
        </p:txBody>
      </p:sp>
      <p:pic>
        <p:nvPicPr>
          <p:cNvPr id="5" name="Grafik 4">
            <a:extLst>
              <a:ext uri="{FF2B5EF4-FFF2-40B4-BE49-F238E27FC236}">
                <a16:creationId xmlns:a16="http://schemas.microsoft.com/office/drawing/2014/main" id="{93C250C0-B019-D34F-A253-1612B981D74C}"/>
              </a:ext>
            </a:extLst>
          </p:cNvPr>
          <p:cNvPicPr>
            <a:picLocks noChangeAspect="1"/>
          </p:cNvPicPr>
          <p:nvPr/>
        </p:nvPicPr>
        <p:blipFill>
          <a:blip r:embed="rId2"/>
          <a:stretch>
            <a:fillRect/>
          </a:stretch>
        </p:blipFill>
        <p:spPr>
          <a:xfrm>
            <a:off x="1451810" y="1012753"/>
            <a:ext cx="9288379" cy="4753465"/>
          </a:xfrm>
          <a:prstGeom prst="rect">
            <a:avLst/>
          </a:prstGeom>
        </p:spPr>
      </p:pic>
      <p:sp>
        <p:nvSpPr>
          <p:cNvPr id="4" name="Foliennummernplatzhalter 3">
            <a:extLst>
              <a:ext uri="{FF2B5EF4-FFF2-40B4-BE49-F238E27FC236}">
                <a16:creationId xmlns:a16="http://schemas.microsoft.com/office/drawing/2014/main" id="{60E1F33D-B43E-E54A-8952-1DE23650941E}"/>
              </a:ext>
            </a:extLst>
          </p:cNvPr>
          <p:cNvSpPr>
            <a:spLocks noGrp="1"/>
          </p:cNvSpPr>
          <p:nvPr>
            <p:ph type="sldNum" sz="quarter" idx="12"/>
          </p:nvPr>
        </p:nvSpPr>
        <p:spPr/>
        <p:txBody>
          <a:bodyPr/>
          <a:lstStyle/>
          <a:p>
            <a:fld id="{F14B8807-E2BC-EC41-9CD8-1B0245B6ED60}" type="slidenum">
              <a:rPr lang="de-DE" smtClean="0"/>
              <a:t>7</a:t>
            </a:fld>
            <a:endParaRPr lang="de-DE"/>
          </a:p>
        </p:txBody>
      </p:sp>
    </p:spTree>
    <p:extLst>
      <p:ext uri="{BB962C8B-B14F-4D97-AF65-F5344CB8AC3E}">
        <p14:creationId xmlns:p14="http://schemas.microsoft.com/office/powerpoint/2010/main" val="175971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32D1692-D17A-5F45-9199-CA061E97662C}"/>
              </a:ext>
            </a:extLst>
          </p:cNvPr>
          <p:cNvSpPr>
            <a:spLocks noGrp="1"/>
          </p:cNvSpPr>
          <p:nvPr>
            <p:ph idx="1"/>
          </p:nvPr>
        </p:nvSpPr>
        <p:spPr>
          <a:xfrm>
            <a:off x="838200" y="365125"/>
            <a:ext cx="10515600" cy="4351338"/>
          </a:xfrm>
        </p:spPr>
        <p:txBody>
          <a:bodyPr/>
          <a:lstStyle/>
          <a:p>
            <a:r>
              <a:rPr lang="en" dirty="0"/>
              <a:t>The field of </a:t>
            </a:r>
            <a:r>
              <a:rPr lang="en" b="1" dirty="0"/>
              <a:t>nanotoxicology</a:t>
            </a:r>
            <a:r>
              <a:rPr lang="en" dirty="0"/>
              <a:t> emerged around 2004 to 2005.</a:t>
            </a:r>
          </a:p>
          <a:p>
            <a:r>
              <a:rPr lang="de-AT" dirty="0"/>
              <a:t>N</a:t>
            </a:r>
            <a:r>
              <a:rPr lang="en" dirty="0" err="1"/>
              <a:t>anotoxicology</a:t>
            </a:r>
            <a:r>
              <a:rPr lang="en" dirty="0"/>
              <a:t>: the study of the adverse effects of engineered nanomaterials (ENMs) on living organisms and the ecosystem, including the prevention and amelioration of such adverse effects.</a:t>
            </a:r>
          </a:p>
          <a:p>
            <a:endParaRPr lang="de-DE" dirty="0"/>
          </a:p>
        </p:txBody>
      </p:sp>
      <p:pic>
        <p:nvPicPr>
          <p:cNvPr id="4" name="Grafik 3">
            <a:extLst>
              <a:ext uri="{FF2B5EF4-FFF2-40B4-BE49-F238E27FC236}">
                <a16:creationId xmlns:a16="http://schemas.microsoft.com/office/drawing/2014/main" id="{C63B63D3-F288-A448-9B0F-6F01D2013A8F}"/>
              </a:ext>
            </a:extLst>
          </p:cNvPr>
          <p:cNvPicPr>
            <a:picLocks noChangeAspect="1"/>
          </p:cNvPicPr>
          <p:nvPr/>
        </p:nvPicPr>
        <p:blipFill>
          <a:blip r:embed="rId2"/>
          <a:stretch>
            <a:fillRect/>
          </a:stretch>
        </p:blipFill>
        <p:spPr>
          <a:xfrm>
            <a:off x="7243933" y="2537094"/>
            <a:ext cx="3166310" cy="4129970"/>
          </a:xfrm>
          <a:prstGeom prst="rect">
            <a:avLst/>
          </a:prstGeom>
          <a:ln>
            <a:solidFill>
              <a:schemeClr val="accent1"/>
            </a:solidFill>
          </a:ln>
        </p:spPr>
      </p:pic>
      <p:pic>
        <p:nvPicPr>
          <p:cNvPr id="5" name="Grafik 4">
            <a:extLst>
              <a:ext uri="{FF2B5EF4-FFF2-40B4-BE49-F238E27FC236}">
                <a16:creationId xmlns:a16="http://schemas.microsoft.com/office/drawing/2014/main" id="{7DDE9491-1595-954F-B383-D9B810D253EF}"/>
              </a:ext>
            </a:extLst>
          </p:cNvPr>
          <p:cNvPicPr>
            <a:picLocks noChangeAspect="1"/>
          </p:cNvPicPr>
          <p:nvPr/>
        </p:nvPicPr>
        <p:blipFill>
          <a:blip r:embed="rId3"/>
          <a:stretch>
            <a:fillRect/>
          </a:stretch>
        </p:blipFill>
        <p:spPr>
          <a:xfrm>
            <a:off x="1781757" y="2346158"/>
            <a:ext cx="4314243" cy="4511842"/>
          </a:xfrm>
          <a:prstGeom prst="rect">
            <a:avLst/>
          </a:prstGeom>
          <a:noFill/>
          <a:ln>
            <a:solidFill>
              <a:schemeClr val="accent1"/>
            </a:solidFill>
          </a:ln>
        </p:spPr>
      </p:pic>
      <p:sp>
        <p:nvSpPr>
          <p:cNvPr id="2" name="Foliennummernplatzhalter 1">
            <a:extLst>
              <a:ext uri="{FF2B5EF4-FFF2-40B4-BE49-F238E27FC236}">
                <a16:creationId xmlns:a16="http://schemas.microsoft.com/office/drawing/2014/main" id="{C0B1856E-316E-D548-A685-E10B27354543}"/>
              </a:ext>
            </a:extLst>
          </p:cNvPr>
          <p:cNvSpPr>
            <a:spLocks noGrp="1"/>
          </p:cNvSpPr>
          <p:nvPr>
            <p:ph type="sldNum" sz="quarter" idx="12"/>
          </p:nvPr>
        </p:nvSpPr>
        <p:spPr/>
        <p:txBody>
          <a:bodyPr/>
          <a:lstStyle/>
          <a:p>
            <a:fld id="{F14B8807-E2BC-EC41-9CD8-1B0245B6ED60}" type="slidenum">
              <a:rPr lang="de-DE" smtClean="0"/>
              <a:t>8</a:t>
            </a:fld>
            <a:endParaRPr lang="de-DE"/>
          </a:p>
        </p:txBody>
      </p:sp>
    </p:spTree>
    <p:extLst>
      <p:ext uri="{BB962C8B-B14F-4D97-AF65-F5344CB8AC3E}">
        <p14:creationId xmlns:p14="http://schemas.microsoft.com/office/powerpoint/2010/main" val="3501382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3D22CCF-3638-8141-A4DB-13773A589A89}"/>
              </a:ext>
            </a:extLst>
          </p:cNvPr>
          <p:cNvSpPr>
            <a:spLocks noGrp="1"/>
          </p:cNvSpPr>
          <p:nvPr>
            <p:ph idx="1"/>
          </p:nvPr>
        </p:nvSpPr>
        <p:spPr>
          <a:xfrm>
            <a:off x="798444" y="124046"/>
            <a:ext cx="10515600" cy="4351338"/>
          </a:xfrm>
        </p:spPr>
        <p:txBody>
          <a:bodyPr/>
          <a:lstStyle/>
          <a:p>
            <a:r>
              <a:rPr lang="en" b="1" dirty="0"/>
              <a:t>Life-cycle assessment </a:t>
            </a:r>
            <a:r>
              <a:rPr lang="en" dirty="0"/>
              <a:t>of EHS impacts is important yet difficult to </a:t>
            </a:r>
            <a:r>
              <a:rPr lang="de-AT" dirty="0"/>
              <a:t>carry out.</a:t>
            </a:r>
          </a:p>
          <a:p>
            <a:r>
              <a:rPr lang="en" dirty="0"/>
              <a:t>The formula of NMs and related manufacturing processes are new and often subject to </a:t>
            </a:r>
            <a:r>
              <a:rPr lang="en" b="1" dirty="0"/>
              <a:t>confidentiality constraints </a:t>
            </a:r>
            <a:r>
              <a:rPr lang="en" dirty="0"/>
              <a:t>in the nanotechnology industry.</a:t>
            </a:r>
          </a:p>
          <a:p>
            <a:r>
              <a:rPr lang="en" dirty="0"/>
              <a:t>This means risk estimations for impacts of NMs on EHS vary from one scenario to another.</a:t>
            </a:r>
          </a:p>
          <a:p>
            <a:endParaRPr lang="en" dirty="0"/>
          </a:p>
          <a:p>
            <a:endParaRPr lang="de-DE" dirty="0"/>
          </a:p>
        </p:txBody>
      </p:sp>
      <p:pic>
        <p:nvPicPr>
          <p:cNvPr id="4" name="Picture 3">
            <a:extLst>
              <a:ext uri="{FF2B5EF4-FFF2-40B4-BE49-F238E27FC236}">
                <a16:creationId xmlns:a16="http://schemas.microsoft.com/office/drawing/2014/main" id="{5967A26E-08F6-BD44-8D05-EDF026DB04DF}"/>
              </a:ext>
            </a:extLst>
          </p:cNvPr>
          <p:cNvPicPr>
            <a:picLocks noChangeAspect="1"/>
          </p:cNvPicPr>
          <p:nvPr/>
        </p:nvPicPr>
        <p:blipFill>
          <a:blip r:embed="rId2"/>
          <a:stretch>
            <a:fillRect/>
          </a:stretch>
        </p:blipFill>
        <p:spPr>
          <a:xfrm>
            <a:off x="3731513" y="3088815"/>
            <a:ext cx="4649462" cy="3769185"/>
          </a:xfrm>
          <a:prstGeom prst="rect">
            <a:avLst/>
          </a:prstGeom>
        </p:spPr>
      </p:pic>
      <p:sp>
        <p:nvSpPr>
          <p:cNvPr id="2" name="Foliennummernplatzhalter 1">
            <a:extLst>
              <a:ext uri="{FF2B5EF4-FFF2-40B4-BE49-F238E27FC236}">
                <a16:creationId xmlns:a16="http://schemas.microsoft.com/office/drawing/2014/main" id="{553FCE2E-C81F-784A-9189-CA0A98638C06}"/>
              </a:ext>
            </a:extLst>
          </p:cNvPr>
          <p:cNvSpPr>
            <a:spLocks noGrp="1"/>
          </p:cNvSpPr>
          <p:nvPr>
            <p:ph type="sldNum" sz="quarter" idx="12"/>
          </p:nvPr>
        </p:nvSpPr>
        <p:spPr/>
        <p:txBody>
          <a:bodyPr/>
          <a:lstStyle/>
          <a:p>
            <a:fld id="{F14B8807-E2BC-EC41-9CD8-1B0245B6ED60}" type="slidenum">
              <a:rPr lang="de-DE" smtClean="0"/>
              <a:t>9</a:t>
            </a:fld>
            <a:endParaRPr lang="de-DE"/>
          </a:p>
        </p:txBody>
      </p:sp>
    </p:spTree>
    <p:extLst>
      <p:ext uri="{BB962C8B-B14F-4D97-AF65-F5344CB8AC3E}">
        <p14:creationId xmlns:p14="http://schemas.microsoft.com/office/powerpoint/2010/main" val="411348638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1810</Words>
  <Application>Microsoft Macintosh PowerPoint</Application>
  <PresentationFormat>Breitbild</PresentationFormat>
  <Paragraphs>171</Paragraphs>
  <Slides>47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47</vt:i4>
      </vt:variant>
    </vt:vector>
  </HeadingPairs>
  <TitlesOfParts>
    <vt:vector size="52" baseType="lpstr">
      <vt:lpstr>Arial</vt:lpstr>
      <vt:lpstr>Calibri</vt:lpstr>
      <vt:lpstr>Calibri Light</vt:lpstr>
      <vt:lpstr>Symbol</vt:lpstr>
      <vt:lpstr>Office</vt:lpstr>
      <vt:lpstr>Environment, Health and Safety Issues in Nanotechnology</vt:lpstr>
      <vt:lpstr>PowerPoint-Präsentation</vt:lpstr>
      <vt:lpstr>PowerPoint-Präsentation</vt:lpstr>
      <vt:lpstr>Three main EHS points dealt with:</vt:lpstr>
      <vt:lpstr>1. Impacts of the Development of Nanotechnology on Environment, Health, and Safety Issues</vt:lpstr>
      <vt:lpstr>PowerPoint-Präsentation</vt:lpstr>
      <vt:lpstr>EHS Impacts of Nanotechnology</vt:lpstr>
      <vt:lpstr>PowerPoint-Präsentation</vt:lpstr>
      <vt:lpstr>PowerPoint-Präsentation</vt:lpstr>
      <vt:lpstr>Elements and processes in an occupational exposure scenario</vt:lpstr>
      <vt:lpstr>PowerPoint-Präsentation</vt:lpstr>
      <vt:lpstr>Production/utilization quantities of ten nanomaterials in the world and in Europe (in t/yr)</vt:lpstr>
      <vt:lpstr>PowerPoint-Präsentation</vt:lpstr>
      <vt:lpstr>PowerPoint-Präsentation</vt:lpstr>
      <vt:lpstr>PowerPoint-Präsentation</vt:lpstr>
      <vt:lpstr>PowerPoint-Präsentation</vt:lpstr>
      <vt:lpstr>2. Current Progress of the Most Important Nanomaterials</vt:lpstr>
      <vt:lpstr>2.1 Carbon Nanotubes</vt:lpstr>
      <vt:lpstr>PowerPoint-Präsentation</vt:lpstr>
      <vt:lpstr>PowerPoint-Präsentation</vt:lpstr>
      <vt:lpstr>The phagocytosis of asbestos and CNTs by macrophages</vt:lpstr>
      <vt:lpstr>PowerPoint-Präsentation</vt:lpstr>
      <vt:lpstr>PowerPoint-Präsentation</vt:lpstr>
      <vt:lpstr>2.2 Silver Nanoparticles</vt:lpstr>
      <vt:lpstr>2.3 Zinc Oxide Nanoparticles</vt:lpstr>
      <vt:lpstr>PowerPoint-Präsentation</vt:lpstr>
      <vt:lpstr>PowerPoint-Präsentation</vt:lpstr>
      <vt:lpstr>PowerPoint-Präsentation</vt:lpstr>
      <vt:lpstr>PowerPoint-Präsentation</vt:lpstr>
      <vt:lpstr>3. Physicochemical Characteristics of Nanoparticles that Determine the Toxicity Impacts</vt:lpstr>
      <vt:lpstr>Dominant factors influencing the toxicities of nanomaterials</vt:lpstr>
      <vt:lpstr>Dominant factors influencing the toxicities of nanomaterials</vt:lpstr>
      <vt:lpstr>Dominant factors influencing the toxicities of nanomaterials</vt:lpstr>
      <vt:lpstr>PowerPoint-Präsentation</vt:lpstr>
      <vt:lpstr>PowerPoint-Präsentation</vt:lpstr>
      <vt:lpstr>Characteristics that determine toxicity</vt:lpstr>
      <vt:lpstr>3.1 Particle Size and Surface Area</vt:lpstr>
      <vt:lpstr>PowerPoint-Präsentation</vt:lpstr>
      <vt:lpstr>3.2 Nanostructure and Shape</vt:lpstr>
      <vt:lpstr>PowerPoint-Präsentation</vt:lpstr>
      <vt:lpstr>3.3 Agglomeration and Aggregation</vt:lpstr>
      <vt:lpstr>PowerPoint-Präsentation</vt:lpstr>
      <vt:lpstr>3.4 Chemical Composition, Purity and Impurities</vt:lpstr>
      <vt:lpstr>PowerPoint-Präsentation</vt:lpstr>
      <vt:lpstr>3.5 Coating, Surface Modification, and Surface Charges</vt:lpstr>
      <vt:lpstr>PowerPoint-Präsentation</vt:lpstr>
      <vt:lpstr>Conclusions and Perspectives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Health and Safety Issues in Nanotechnology</dc:title>
  <dc:creator>Microsoft Office User</dc:creator>
  <cp:lastModifiedBy>Microsoft Office User</cp:lastModifiedBy>
  <cp:revision>34</cp:revision>
  <dcterms:created xsi:type="dcterms:W3CDTF">2019-01-14T17:49:07Z</dcterms:created>
  <dcterms:modified xsi:type="dcterms:W3CDTF">2019-11-20T13:54:43Z</dcterms:modified>
</cp:coreProperties>
</file>