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699" r:id="rId2"/>
    <p:sldId id="761" r:id="rId3"/>
    <p:sldId id="700" r:id="rId4"/>
    <p:sldId id="701" r:id="rId5"/>
    <p:sldId id="702" r:id="rId6"/>
    <p:sldId id="746" r:id="rId7"/>
    <p:sldId id="703" r:id="rId8"/>
    <p:sldId id="704" r:id="rId9"/>
    <p:sldId id="747" r:id="rId10"/>
    <p:sldId id="705" r:id="rId11"/>
    <p:sldId id="763" r:id="rId12"/>
    <p:sldId id="762" r:id="rId13"/>
    <p:sldId id="706" r:id="rId14"/>
    <p:sldId id="707" r:id="rId15"/>
    <p:sldId id="708" r:id="rId16"/>
    <p:sldId id="709" r:id="rId17"/>
    <p:sldId id="755" r:id="rId18"/>
    <p:sldId id="710" r:id="rId19"/>
    <p:sldId id="711" r:id="rId20"/>
    <p:sldId id="712" r:id="rId21"/>
    <p:sldId id="713" r:id="rId22"/>
    <p:sldId id="748" r:id="rId23"/>
    <p:sldId id="735" r:id="rId24"/>
    <p:sldId id="734" r:id="rId25"/>
    <p:sldId id="714" r:id="rId26"/>
    <p:sldId id="715" r:id="rId27"/>
    <p:sldId id="716" r:id="rId28"/>
    <p:sldId id="736" r:id="rId29"/>
    <p:sldId id="756" r:id="rId30"/>
    <p:sldId id="750" r:id="rId31"/>
    <p:sldId id="738" r:id="rId32"/>
    <p:sldId id="740" r:id="rId33"/>
    <p:sldId id="739" r:id="rId34"/>
    <p:sldId id="737" r:id="rId35"/>
    <p:sldId id="752" r:id="rId36"/>
    <p:sldId id="753" r:id="rId37"/>
    <p:sldId id="754" r:id="rId38"/>
    <p:sldId id="717" r:id="rId39"/>
    <p:sldId id="718" r:id="rId40"/>
    <p:sldId id="719" r:id="rId41"/>
    <p:sldId id="743" r:id="rId42"/>
    <p:sldId id="720" r:id="rId43"/>
    <p:sldId id="721" r:id="rId44"/>
    <p:sldId id="722" r:id="rId45"/>
    <p:sldId id="741" r:id="rId46"/>
    <p:sldId id="723" r:id="rId47"/>
    <p:sldId id="724" r:id="rId48"/>
    <p:sldId id="725" r:id="rId49"/>
    <p:sldId id="760" r:id="rId50"/>
    <p:sldId id="726" r:id="rId51"/>
    <p:sldId id="742" r:id="rId52"/>
    <p:sldId id="744" r:id="rId53"/>
    <p:sldId id="757" r:id="rId54"/>
    <p:sldId id="758" r:id="rId55"/>
    <p:sldId id="759" r:id="rId56"/>
    <p:sldId id="727" r:id="rId57"/>
    <p:sldId id="769" r:id="rId58"/>
    <p:sldId id="770" r:id="rId59"/>
    <p:sldId id="728" r:id="rId60"/>
    <p:sldId id="765" r:id="rId61"/>
    <p:sldId id="766" r:id="rId62"/>
    <p:sldId id="767" r:id="rId63"/>
    <p:sldId id="768" r:id="rId64"/>
    <p:sldId id="764" r:id="rId65"/>
    <p:sldId id="730" r:id="rId66"/>
    <p:sldId id="732" r:id="rId67"/>
    <p:sldId id="733" r:id="rId68"/>
  </p:sldIdLst>
  <p:sldSz cx="9144000" cy="6858000" type="screen4x3"/>
  <p:notesSz cx="6661150" cy="9831388"/>
  <p:defaultTextStyle>
    <a:defPPr>
      <a:defRPr lang="de-A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CCFF33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686" autoAdjust="0"/>
    <p:restoredTop sz="97487" autoAdjust="0"/>
  </p:normalViewPr>
  <p:slideViewPr>
    <p:cSldViewPr snapToGrid="0" snapToObjects="1">
      <p:cViewPr varScale="1">
        <p:scale>
          <a:sx n="127" d="100"/>
          <a:sy n="127" d="100"/>
        </p:scale>
        <p:origin x="96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>
            <a:lvl1pPr defTabSz="909638" eaLnBrk="1" hangingPunct="1">
              <a:defRPr sz="1200"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3488" y="0"/>
            <a:ext cx="28860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>
            <a:lvl1pPr algn="r" defTabSz="909638" eaLnBrk="1" hangingPunct="1">
              <a:defRPr sz="1200"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39263"/>
            <a:ext cx="2887663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b" anchorCtr="0" compatLnSpc="1">
            <a:prstTxWarp prst="textNoShape">
              <a:avLst/>
            </a:prstTxWarp>
          </a:bodyPr>
          <a:lstStyle>
            <a:lvl1pPr defTabSz="909638" eaLnBrk="1" hangingPunct="1">
              <a:defRPr sz="1200"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3488" y="9339263"/>
            <a:ext cx="288607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b" anchorCtr="0" compatLnSpc="1">
            <a:prstTxWarp prst="textNoShape">
              <a:avLst/>
            </a:prstTxWarp>
          </a:bodyPr>
          <a:lstStyle>
            <a:lvl1pPr algn="r" defTabSz="909638" eaLnBrk="1" hangingPunct="1">
              <a:defRPr sz="1200"/>
            </a:lvl1pPr>
          </a:lstStyle>
          <a:p>
            <a:pPr>
              <a:defRPr/>
            </a:pPr>
            <a:fld id="{D3650F48-868E-C741-AAC7-3DA7FE546539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5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>
            <a:lvl1pPr defTabSz="909638" eaLnBrk="1" hangingPunct="1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0313" y="0"/>
            <a:ext cx="2865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>
            <a:lvl1pPr algn="r" defTabSz="909638" eaLnBrk="1" hangingPunct="1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7100" y="762000"/>
            <a:ext cx="4859338" cy="3644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37088"/>
            <a:ext cx="49022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48788"/>
            <a:ext cx="2865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b" anchorCtr="0" compatLnSpc="1">
            <a:prstTxWarp prst="textNoShape">
              <a:avLst/>
            </a:prstTxWarp>
          </a:bodyPr>
          <a:lstStyle>
            <a:lvl1pPr defTabSz="909638" eaLnBrk="1" hangingPunct="1">
              <a:defRPr sz="1200"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0313" y="9348788"/>
            <a:ext cx="2865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904" tIns="45452" rIns="90904" bIns="45452" numCol="1" anchor="b" anchorCtr="0" compatLnSpc="1">
            <a:prstTxWarp prst="textNoShape">
              <a:avLst/>
            </a:prstTxWarp>
          </a:bodyPr>
          <a:lstStyle>
            <a:lvl1pPr algn="r" defTabSz="909638" eaLnBrk="1" hangingPunct="1">
              <a:defRPr sz="1200"/>
            </a:lvl1pPr>
          </a:lstStyle>
          <a:p>
            <a:pPr>
              <a:defRPr/>
            </a:pPr>
            <a:fld id="{9C214BE5-7F0C-D545-B957-50CD59D8E324}" type="slidenum">
              <a:rPr lang="en-US" altLang="x-none"/>
              <a:pPr>
                <a:defRPr/>
              </a:pPr>
              <a:t>‹Nr.›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15B32D-137C-7E41-937F-151BC73D5C19}" type="slidenum">
              <a:rPr lang="en-US" altLang="x-none"/>
              <a:pPr>
                <a:defRPr/>
              </a:pPr>
              <a:t>1</a:t>
            </a:fld>
            <a:endParaRPr lang="en-US" altLang="x-none"/>
          </a:p>
        </p:txBody>
      </p:sp>
      <p:sp>
        <p:nvSpPr>
          <p:cNvPr id="172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38188"/>
            <a:ext cx="4914900" cy="3686175"/>
          </a:xfrm>
          <a:ln/>
        </p:spPr>
      </p:sp>
      <p:sp>
        <p:nvSpPr>
          <p:cNvPr id="172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68838"/>
            <a:ext cx="5330825" cy="4424362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/>
              <a:t>Hallo!</a:t>
            </a:r>
          </a:p>
          <a:p>
            <a:pPr eaLnBrk="1" hangingPunct="1">
              <a:defRPr/>
            </a:pPr>
            <a:endParaRPr lang="de-AT" altLang="x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81B14-914A-6C4A-AB93-E897D9AF75AB}" type="slidenum">
              <a:rPr lang="en-US" altLang="x-none"/>
              <a:pPr>
                <a:defRPr/>
              </a:pPr>
              <a:t>10</a:t>
            </a:fld>
            <a:endParaRPr lang="en-US" altLang="x-none"/>
          </a:p>
        </p:txBody>
      </p:sp>
      <p:sp>
        <p:nvSpPr>
          <p:cNvPr id="182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81B14-914A-6C4A-AB93-E897D9AF75AB}" type="slidenum">
              <a:rPr lang="en-US" altLang="x-none"/>
              <a:pPr>
                <a:defRPr/>
              </a:pPr>
              <a:t>11</a:t>
            </a:fld>
            <a:endParaRPr lang="en-US" altLang="x-none"/>
          </a:p>
        </p:txBody>
      </p:sp>
      <p:sp>
        <p:nvSpPr>
          <p:cNvPr id="182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21932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881B14-914A-6C4A-AB93-E897D9AF75AB}" type="slidenum">
              <a:rPr lang="en-US" altLang="x-none"/>
              <a:pPr>
                <a:defRPr/>
              </a:pPr>
              <a:t>12</a:t>
            </a:fld>
            <a:endParaRPr lang="en-US" altLang="x-none"/>
          </a:p>
        </p:txBody>
      </p:sp>
      <p:sp>
        <p:nvSpPr>
          <p:cNvPr id="182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23177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E39132-0FA2-2442-996C-0D3D3A1953CD}" type="slidenum">
              <a:rPr lang="en-US" altLang="x-none"/>
              <a:pPr>
                <a:defRPr/>
              </a:pPr>
              <a:t>13</a:t>
            </a:fld>
            <a:endParaRPr lang="en-US" altLang="x-none"/>
          </a:p>
        </p:txBody>
      </p:sp>
      <p:sp>
        <p:nvSpPr>
          <p:cNvPr id="182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2DDF9-B9CC-2B4B-9211-8C68F52161FE}" type="slidenum">
              <a:rPr lang="en-US" altLang="x-none"/>
              <a:pPr>
                <a:defRPr/>
              </a:pPr>
              <a:t>14</a:t>
            </a:fld>
            <a:endParaRPr lang="en-US" altLang="x-none"/>
          </a:p>
        </p:txBody>
      </p:sp>
      <p:sp>
        <p:nvSpPr>
          <p:cNvPr id="182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5C8536-08E0-7349-9755-BE5722DC2B2C}" type="slidenum">
              <a:rPr lang="en-US" altLang="x-none"/>
              <a:pPr>
                <a:defRPr/>
              </a:pPr>
              <a:t>15</a:t>
            </a:fld>
            <a:endParaRPr lang="en-US" altLang="x-none"/>
          </a:p>
        </p:txBody>
      </p:sp>
      <p:sp>
        <p:nvSpPr>
          <p:cNvPr id="182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E5DF71-48CF-8640-97F6-06D70CD7D8C4}" type="slidenum">
              <a:rPr lang="en-US" altLang="x-none"/>
              <a:pPr>
                <a:defRPr/>
              </a:pPr>
              <a:t>16</a:t>
            </a:fld>
            <a:endParaRPr lang="en-US" altLang="x-none"/>
          </a:p>
        </p:txBody>
      </p:sp>
      <p:sp>
        <p:nvSpPr>
          <p:cNvPr id="173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38188"/>
            <a:ext cx="4914900" cy="3686175"/>
          </a:xfrm>
          <a:ln/>
        </p:spPr>
      </p:sp>
      <p:sp>
        <p:nvSpPr>
          <p:cNvPr id="1736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68838"/>
            <a:ext cx="5330825" cy="4424362"/>
          </a:xfrm>
        </p:spPr>
        <p:txBody>
          <a:bodyPr/>
          <a:lstStyle/>
          <a:p>
            <a:pPr eaLnBrk="1" hangingPunct="1">
              <a:defRPr/>
            </a:pPr>
            <a:endParaRPr lang="en-GB" altLang="x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053333-18F2-874D-8659-032317E68F2C}" type="slidenum">
              <a:rPr lang="en-US" altLang="x-none"/>
              <a:pPr>
                <a:defRPr/>
              </a:pPr>
              <a:t>17</a:t>
            </a:fld>
            <a:endParaRPr lang="en-US" altLang="x-none"/>
          </a:p>
        </p:txBody>
      </p:sp>
      <p:sp>
        <p:nvSpPr>
          <p:cNvPr id="182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CFA6D3-8695-3548-B8A0-4A7AD39A1A51}" type="slidenum">
              <a:rPr lang="en-US" altLang="x-none"/>
              <a:pPr>
                <a:defRPr/>
              </a:pPr>
              <a:t>18</a:t>
            </a:fld>
            <a:endParaRPr lang="en-US" altLang="x-none"/>
          </a:p>
        </p:txBody>
      </p:sp>
      <p:sp>
        <p:nvSpPr>
          <p:cNvPr id="173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4713" y="738188"/>
            <a:ext cx="4914900" cy="3686175"/>
          </a:xfrm>
          <a:ln/>
        </p:spPr>
      </p:sp>
      <p:sp>
        <p:nvSpPr>
          <p:cNvPr id="173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163" y="4668838"/>
            <a:ext cx="5330825" cy="4424362"/>
          </a:xfrm>
        </p:spPr>
        <p:txBody>
          <a:bodyPr/>
          <a:lstStyle/>
          <a:p>
            <a:pPr eaLnBrk="1" hangingPunct="1">
              <a:defRPr/>
            </a:pPr>
            <a:endParaRPr lang="en-GB" altLang="x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27B1C0-9F4E-AC42-9AF6-F756AA2067D4}" type="slidenum">
              <a:rPr lang="en-US" altLang="x-none"/>
              <a:pPr>
                <a:defRPr/>
              </a:pPr>
              <a:t>19</a:t>
            </a:fld>
            <a:endParaRPr lang="en-US" altLang="x-none"/>
          </a:p>
        </p:txBody>
      </p:sp>
      <p:sp>
        <p:nvSpPr>
          <p:cNvPr id="182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D468AA-E538-6241-9809-FB21D5924A4B}" type="slidenum">
              <a:rPr lang="en-US" altLang="x-none"/>
              <a:pPr>
                <a:defRPr/>
              </a:pPr>
              <a:t>2</a:t>
            </a:fld>
            <a:endParaRPr lang="en-US" altLang="x-none"/>
          </a:p>
        </p:txBody>
      </p:sp>
      <p:sp>
        <p:nvSpPr>
          <p:cNvPr id="181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46BB02A-A260-1E4F-B253-7CF084BBD31D}" type="slidenum">
              <a:rPr lang="en-US" altLang="x-none"/>
              <a:pPr>
                <a:defRPr/>
              </a:pPr>
              <a:t>20</a:t>
            </a:fld>
            <a:endParaRPr lang="en-US" altLang="x-none"/>
          </a:p>
        </p:txBody>
      </p:sp>
      <p:sp>
        <p:nvSpPr>
          <p:cNvPr id="182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C5DFDBB-674A-9844-BD09-DECBC3223F6A}" type="slidenum">
              <a:rPr lang="en-US" altLang="x-none"/>
              <a:pPr>
                <a:defRPr/>
              </a:pPr>
              <a:t>21</a:t>
            </a:fld>
            <a:endParaRPr lang="en-US" altLang="x-none"/>
          </a:p>
        </p:txBody>
      </p:sp>
      <p:sp>
        <p:nvSpPr>
          <p:cNvPr id="182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B6D415-A082-284E-B647-042AF611987E}" type="slidenum">
              <a:rPr lang="en-US" altLang="x-none"/>
              <a:pPr>
                <a:defRPr/>
              </a:pPr>
              <a:t>22</a:t>
            </a:fld>
            <a:endParaRPr lang="en-US" altLang="x-none"/>
          </a:p>
        </p:txBody>
      </p:sp>
      <p:sp>
        <p:nvSpPr>
          <p:cNvPr id="183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2887B9-0556-8843-90DF-E5BB3D167F92}" type="slidenum">
              <a:rPr lang="en-US" altLang="x-none"/>
              <a:pPr>
                <a:defRPr/>
              </a:pPr>
              <a:t>23</a:t>
            </a:fld>
            <a:endParaRPr lang="en-US" altLang="x-none"/>
          </a:p>
        </p:txBody>
      </p:sp>
      <p:sp>
        <p:nvSpPr>
          <p:cNvPr id="183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E7923-1746-E346-A6D4-70B963BBA018}" type="slidenum">
              <a:rPr lang="en-US" altLang="x-none"/>
              <a:pPr>
                <a:defRPr/>
              </a:pPr>
              <a:t>24</a:t>
            </a:fld>
            <a:endParaRPr lang="en-US" altLang="x-none"/>
          </a:p>
        </p:txBody>
      </p:sp>
      <p:sp>
        <p:nvSpPr>
          <p:cNvPr id="183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2295C5-29A3-5D43-8848-7914C3C31590}" type="slidenum">
              <a:rPr lang="en-US" altLang="x-none"/>
              <a:pPr>
                <a:defRPr/>
              </a:pPr>
              <a:t>25</a:t>
            </a:fld>
            <a:endParaRPr lang="en-US" altLang="x-none"/>
          </a:p>
        </p:txBody>
      </p:sp>
      <p:sp>
        <p:nvSpPr>
          <p:cNvPr id="183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987680-35AF-FF4A-B7AA-40A34CA6528D}" type="slidenum">
              <a:rPr lang="en-US" altLang="x-none"/>
              <a:pPr>
                <a:defRPr/>
              </a:pPr>
              <a:t>26</a:t>
            </a:fld>
            <a:endParaRPr lang="en-US" altLang="x-none"/>
          </a:p>
        </p:txBody>
      </p:sp>
      <p:sp>
        <p:nvSpPr>
          <p:cNvPr id="183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2DB207-9352-A04B-BF77-BF0FAA04FA45}" type="slidenum">
              <a:rPr lang="en-US" altLang="x-none"/>
              <a:pPr>
                <a:defRPr/>
              </a:pPr>
              <a:t>27</a:t>
            </a:fld>
            <a:endParaRPr lang="en-US" altLang="x-none"/>
          </a:p>
        </p:txBody>
      </p:sp>
      <p:sp>
        <p:nvSpPr>
          <p:cNvPr id="183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C94EEB-5E1F-CD4F-8E20-76BE1A19BB0E}" type="slidenum">
              <a:rPr lang="en-US" altLang="x-none"/>
              <a:pPr>
                <a:defRPr/>
              </a:pPr>
              <a:t>28</a:t>
            </a:fld>
            <a:endParaRPr lang="en-US" altLang="x-none"/>
          </a:p>
        </p:txBody>
      </p:sp>
      <p:sp>
        <p:nvSpPr>
          <p:cNvPr id="183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4E9E98-0DB4-4243-AA73-FC3C3AE423EE}" type="slidenum">
              <a:rPr lang="en-US" altLang="x-none"/>
              <a:pPr>
                <a:defRPr/>
              </a:pPr>
              <a:t>29</a:t>
            </a:fld>
            <a:endParaRPr lang="en-US" altLang="x-none"/>
          </a:p>
        </p:txBody>
      </p:sp>
      <p:sp>
        <p:nvSpPr>
          <p:cNvPr id="183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767CC7-FF78-214A-9FEF-5B7363304732}" type="slidenum">
              <a:rPr lang="en-US" altLang="x-none"/>
              <a:pPr>
                <a:defRPr/>
              </a:pPr>
              <a:t>3</a:t>
            </a:fld>
            <a:endParaRPr lang="en-US" altLang="x-none"/>
          </a:p>
        </p:txBody>
      </p:sp>
      <p:sp>
        <p:nvSpPr>
          <p:cNvPr id="181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1AD2AE-BF45-7B47-948B-E81E07D2116F}" type="slidenum">
              <a:rPr lang="en-US" altLang="x-none"/>
              <a:pPr>
                <a:defRPr/>
              </a:pPr>
              <a:t>30</a:t>
            </a:fld>
            <a:endParaRPr lang="en-US" altLang="x-none"/>
          </a:p>
        </p:txBody>
      </p:sp>
      <p:sp>
        <p:nvSpPr>
          <p:cNvPr id="183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F02789-84FC-A041-86BE-FE044426A3F9}" type="slidenum">
              <a:rPr lang="en-US" altLang="x-none"/>
              <a:pPr>
                <a:defRPr/>
              </a:pPr>
              <a:t>31</a:t>
            </a:fld>
            <a:endParaRPr lang="en-US" altLang="x-none"/>
          </a:p>
        </p:txBody>
      </p:sp>
      <p:sp>
        <p:nvSpPr>
          <p:cNvPr id="184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CBCF11-ED5D-DD46-BCAC-9EB157FD6171}" type="slidenum">
              <a:rPr lang="en-US" altLang="x-none"/>
              <a:pPr>
                <a:defRPr/>
              </a:pPr>
              <a:t>32</a:t>
            </a:fld>
            <a:endParaRPr lang="en-US" altLang="x-none"/>
          </a:p>
        </p:txBody>
      </p:sp>
      <p:sp>
        <p:nvSpPr>
          <p:cNvPr id="184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0A359-85E3-D845-B233-19E8AFD640BB}" type="slidenum">
              <a:rPr lang="en-US" altLang="x-none"/>
              <a:pPr>
                <a:defRPr/>
              </a:pPr>
              <a:t>33</a:t>
            </a:fld>
            <a:endParaRPr lang="en-US" altLang="x-none"/>
          </a:p>
        </p:txBody>
      </p:sp>
      <p:sp>
        <p:nvSpPr>
          <p:cNvPr id="184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BE2DD5-3DBC-C04F-934B-21B41B4514DB}" type="slidenum">
              <a:rPr lang="en-US" altLang="x-none"/>
              <a:pPr>
                <a:defRPr/>
              </a:pPr>
              <a:t>34</a:t>
            </a:fld>
            <a:endParaRPr lang="en-US" altLang="x-none"/>
          </a:p>
        </p:txBody>
      </p:sp>
      <p:sp>
        <p:nvSpPr>
          <p:cNvPr id="184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1AEADC-CF39-864E-AB08-B410250FA85D}" type="slidenum">
              <a:rPr lang="en-US" altLang="x-none"/>
              <a:pPr>
                <a:defRPr/>
              </a:pPr>
              <a:t>35</a:t>
            </a:fld>
            <a:endParaRPr lang="en-US" altLang="x-none"/>
          </a:p>
        </p:txBody>
      </p:sp>
      <p:sp>
        <p:nvSpPr>
          <p:cNvPr id="184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909D40-E868-1B46-A9BD-23867DB5E7EF}" type="slidenum">
              <a:rPr lang="en-US" altLang="x-none"/>
              <a:pPr>
                <a:defRPr/>
              </a:pPr>
              <a:t>36</a:t>
            </a:fld>
            <a:endParaRPr lang="en-US" altLang="x-none"/>
          </a:p>
        </p:txBody>
      </p:sp>
      <p:sp>
        <p:nvSpPr>
          <p:cNvPr id="184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DC54D-A847-9D45-AE4E-CC3143D0634C}" type="slidenum">
              <a:rPr lang="en-US" altLang="x-none"/>
              <a:pPr>
                <a:defRPr/>
              </a:pPr>
              <a:t>37</a:t>
            </a:fld>
            <a:endParaRPr lang="en-US" altLang="x-none"/>
          </a:p>
        </p:txBody>
      </p:sp>
      <p:sp>
        <p:nvSpPr>
          <p:cNvPr id="184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545728-E277-D442-B4C4-7F2D875EBD3D}" type="slidenum">
              <a:rPr lang="en-US" altLang="x-none"/>
              <a:pPr>
                <a:defRPr/>
              </a:pPr>
              <a:t>38</a:t>
            </a:fld>
            <a:endParaRPr lang="en-US" altLang="x-none"/>
          </a:p>
        </p:txBody>
      </p:sp>
      <p:sp>
        <p:nvSpPr>
          <p:cNvPr id="184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854285-A974-D94A-8F70-1F9D73D21CDB}" type="slidenum">
              <a:rPr lang="en-US" altLang="x-none"/>
              <a:pPr>
                <a:defRPr/>
              </a:pPr>
              <a:t>39</a:t>
            </a:fld>
            <a:endParaRPr lang="en-US" altLang="x-none"/>
          </a:p>
        </p:txBody>
      </p:sp>
      <p:sp>
        <p:nvSpPr>
          <p:cNvPr id="184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B38E15-D06C-1144-99F9-2C1E54CD81E9}" type="slidenum">
              <a:rPr lang="en-US" altLang="x-none"/>
              <a:pPr>
                <a:defRPr/>
              </a:pPr>
              <a:t>4</a:t>
            </a:fld>
            <a:endParaRPr lang="en-US" altLang="x-none"/>
          </a:p>
        </p:txBody>
      </p:sp>
      <p:sp>
        <p:nvSpPr>
          <p:cNvPr id="181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484457-F7ED-A74F-A636-B146606DEE51}" type="slidenum">
              <a:rPr lang="en-US" altLang="x-none"/>
              <a:pPr>
                <a:defRPr/>
              </a:pPr>
              <a:t>40</a:t>
            </a:fld>
            <a:endParaRPr lang="en-US" altLang="x-none"/>
          </a:p>
        </p:txBody>
      </p:sp>
      <p:sp>
        <p:nvSpPr>
          <p:cNvPr id="184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9E9817-06B5-9749-A563-F4869E4F97DB}" type="slidenum">
              <a:rPr lang="en-US" altLang="x-none"/>
              <a:pPr>
                <a:defRPr/>
              </a:pPr>
              <a:t>41</a:t>
            </a:fld>
            <a:endParaRPr lang="en-US" altLang="x-none"/>
          </a:p>
        </p:txBody>
      </p:sp>
      <p:sp>
        <p:nvSpPr>
          <p:cNvPr id="185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B06258-2088-8642-B31D-AD3524AE22A6}" type="slidenum">
              <a:rPr lang="en-US" altLang="x-none"/>
              <a:pPr>
                <a:defRPr/>
              </a:pPr>
              <a:t>42</a:t>
            </a:fld>
            <a:endParaRPr lang="en-US" altLang="x-none"/>
          </a:p>
        </p:txBody>
      </p:sp>
      <p:sp>
        <p:nvSpPr>
          <p:cNvPr id="185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79E1B7-98F9-4E4E-AE1E-17972C2773A2}" type="slidenum">
              <a:rPr lang="en-US" altLang="x-none"/>
              <a:pPr>
                <a:defRPr/>
              </a:pPr>
              <a:t>43</a:t>
            </a:fld>
            <a:endParaRPr lang="en-US" altLang="x-none"/>
          </a:p>
        </p:txBody>
      </p:sp>
      <p:sp>
        <p:nvSpPr>
          <p:cNvPr id="185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00FF4B-7221-D448-B1CE-FDB3CA50322B}" type="slidenum">
              <a:rPr lang="en-US" altLang="x-none"/>
              <a:pPr>
                <a:defRPr/>
              </a:pPr>
              <a:t>44</a:t>
            </a:fld>
            <a:endParaRPr lang="en-US" altLang="x-none"/>
          </a:p>
        </p:txBody>
      </p:sp>
      <p:sp>
        <p:nvSpPr>
          <p:cNvPr id="185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3193D2-5205-B347-979C-44C383701098}" type="slidenum">
              <a:rPr lang="en-US" altLang="x-none"/>
              <a:pPr>
                <a:defRPr/>
              </a:pPr>
              <a:t>45</a:t>
            </a:fld>
            <a:endParaRPr lang="en-US" altLang="x-none"/>
          </a:p>
        </p:txBody>
      </p:sp>
      <p:sp>
        <p:nvSpPr>
          <p:cNvPr id="185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2EBB62-C424-2441-8BB5-9B62C8330B57}" type="slidenum">
              <a:rPr lang="en-US" altLang="x-none"/>
              <a:pPr>
                <a:defRPr/>
              </a:pPr>
              <a:t>46</a:t>
            </a:fld>
            <a:endParaRPr lang="en-US" altLang="x-none"/>
          </a:p>
        </p:txBody>
      </p:sp>
      <p:sp>
        <p:nvSpPr>
          <p:cNvPr id="185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54D072-D449-3E42-9242-057F75438829}" type="slidenum">
              <a:rPr lang="en-US" altLang="x-none"/>
              <a:pPr>
                <a:defRPr/>
              </a:pPr>
              <a:t>47</a:t>
            </a:fld>
            <a:endParaRPr lang="en-US" altLang="x-none"/>
          </a:p>
        </p:txBody>
      </p:sp>
      <p:sp>
        <p:nvSpPr>
          <p:cNvPr id="185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2EA126-8F5B-9544-8B16-E7D4ACA206C2}" type="slidenum">
              <a:rPr lang="en-US" altLang="x-none"/>
              <a:pPr>
                <a:defRPr/>
              </a:pPr>
              <a:t>48</a:t>
            </a:fld>
            <a:endParaRPr lang="en-US" altLang="x-none"/>
          </a:p>
        </p:txBody>
      </p:sp>
      <p:sp>
        <p:nvSpPr>
          <p:cNvPr id="185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FBA635-F3BA-B84D-8B26-5B9C62224B84}" type="slidenum">
              <a:rPr lang="en-US" altLang="x-none"/>
              <a:pPr>
                <a:defRPr/>
              </a:pPr>
              <a:t>49</a:t>
            </a:fld>
            <a:endParaRPr lang="en-US" altLang="x-none"/>
          </a:p>
        </p:txBody>
      </p:sp>
      <p:sp>
        <p:nvSpPr>
          <p:cNvPr id="185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5A469-EA9A-9C4B-8639-D46849FDD5F2}" type="slidenum">
              <a:rPr lang="en-US" altLang="x-none"/>
              <a:pPr>
                <a:defRPr/>
              </a:pPr>
              <a:t>5</a:t>
            </a:fld>
            <a:endParaRPr lang="en-US" altLang="x-none"/>
          </a:p>
        </p:txBody>
      </p:sp>
      <p:sp>
        <p:nvSpPr>
          <p:cNvPr id="181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1179C7-BE67-C14A-82E7-A471829A140A}" type="slidenum">
              <a:rPr lang="en-US" altLang="x-none"/>
              <a:pPr>
                <a:defRPr/>
              </a:pPr>
              <a:t>50</a:t>
            </a:fld>
            <a:endParaRPr lang="en-US" altLang="x-none"/>
          </a:p>
        </p:txBody>
      </p:sp>
      <p:sp>
        <p:nvSpPr>
          <p:cNvPr id="185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078996-2AD3-CC47-91D7-1EC916D26FEB}" type="slidenum">
              <a:rPr lang="en-US" altLang="x-none"/>
              <a:pPr>
                <a:defRPr/>
              </a:pPr>
              <a:t>51</a:t>
            </a:fld>
            <a:endParaRPr lang="en-US" altLang="x-none"/>
          </a:p>
        </p:txBody>
      </p:sp>
      <p:sp>
        <p:nvSpPr>
          <p:cNvPr id="186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35528A-AC7E-3D4D-9C52-259584C4C967}" type="slidenum">
              <a:rPr lang="en-US" altLang="x-none"/>
              <a:pPr>
                <a:defRPr/>
              </a:pPr>
              <a:t>52</a:t>
            </a:fld>
            <a:endParaRPr lang="en-US" altLang="x-none"/>
          </a:p>
        </p:txBody>
      </p:sp>
      <p:sp>
        <p:nvSpPr>
          <p:cNvPr id="186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5C8348-4F53-C84D-AC4A-5DD1ED4377AD}" type="slidenum">
              <a:rPr lang="en-US" altLang="x-none"/>
              <a:pPr>
                <a:defRPr/>
              </a:pPr>
              <a:t>53</a:t>
            </a:fld>
            <a:endParaRPr lang="en-US" altLang="x-none"/>
          </a:p>
        </p:txBody>
      </p:sp>
      <p:sp>
        <p:nvSpPr>
          <p:cNvPr id="186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E079E9-5F00-D84F-B1A6-2EA6386AED49}" type="slidenum">
              <a:rPr lang="en-US" altLang="x-none"/>
              <a:pPr>
                <a:defRPr/>
              </a:pPr>
              <a:t>54</a:t>
            </a:fld>
            <a:endParaRPr lang="en-US" altLang="x-none"/>
          </a:p>
        </p:txBody>
      </p:sp>
      <p:sp>
        <p:nvSpPr>
          <p:cNvPr id="1863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F0F2EC-8642-BB4D-94C4-E017F075ECE1}" type="slidenum">
              <a:rPr lang="en-US" altLang="x-none"/>
              <a:pPr>
                <a:defRPr/>
              </a:pPr>
              <a:t>55</a:t>
            </a:fld>
            <a:endParaRPr lang="en-US" altLang="x-none"/>
          </a:p>
        </p:txBody>
      </p:sp>
      <p:sp>
        <p:nvSpPr>
          <p:cNvPr id="186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A06A9A-ED48-A74B-A5B8-F54A03BF7F3B}" type="slidenum">
              <a:rPr lang="en-US" altLang="x-none"/>
              <a:pPr>
                <a:defRPr/>
              </a:pPr>
              <a:t>56</a:t>
            </a:fld>
            <a:endParaRPr lang="en-US" altLang="x-none"/>
          </a:p>
        </p:txBody>
      </p:sp>
      <p:sp>
        <p:nvSpPr>
          <p:cNvPr id="186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E84AD-C752-A747-A7CE-0501D3F265AE}" type="slidenum">
              <a:rPr lang="en-US" altLang="x-none"/>
              <a:pPr>
                <a:defRPr/>
              </a:pPr>
              <a:t>59</a:t>
            </a:fld>
            <a:endParaRPr lang="en-US" altLang="x-none"/>
          </a:p>
        </p:txBody>
      </p:sp>
      <p:sp>
        <p:nvSpPr>
          <p:cNvPr id="186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119064-D043-F54F-9D5E-EFCBC28738B5}" type="slidenum">
              <a:rPr lang="en-US" altLang="x-none"/>
              <a:pPr>
                <a:defRPr/>
              </a:pPr>
              <a:t>62</a:t>
            </a:fld>
            <a:endParaRPr lang="en-US" altLang="x-none"/>
          </a:p>
        </p:txBody>
      </p:sp>
      <p:sp>
        <p:nvSpPr>
          <p:cNvPr id="186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598456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BB15CB-17F1-6D47-ADDE-3BBB6402367C}" type="slidenum">
              <a:rPr lang="en-US" altLang="x-none"/>
              <a:pPr>
                <a:defRPr/>
              </a:pPr>
              <a:t>63</a:t>
            </a:fld>
            <a:endParaRPr lang="en-US" altLang="x-none"/>
          </a:p>
        </p:txBody>
      </p:sp>
      <p:sp>
        <p:nvSpPr>
          <p:cNvPr id="186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70589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57FF2D-C437-C748-8E95-47DB8D595210}" type="slidenum">
              <a:rPr lang="en-US" altLang="x-none"/>
              <a:pPr>
                <a:defRPr/>
              </a:pPr>
              <a:t>6</a:t>
            </a:fld>
            <a:endParaRPr lang="en-US" altLang="x-none"/>
          </a:p>
        </p:txBody>
      </p:sp>
      <p:sp>
        <p:nvSpPr>
          <p:cNvPr id="181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E77144-2A09-584D-B897-E95B432B0C84}" type="slidenum">
              <a:rPr lang="en-US" altLang="x-none"/>
              <a:pPr>
                <a:defRPr/>
              </a:pPr>
              <a:t>65</a:t>
            </a:fld>
            <a:endParaRPr lang="en-US" altLang="x-none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5BA68C-B36F-6F42-AE7E-8EE8E0C3D510}" type="slidenum">
              <a:rPr lang="en-US" altLang="x-none"/>
              <a:pPr>
                <a:defRPr/>
              </a:pPr>
              <a:t>66</a:t>
            </a:fld>
            <a:endParaRPr lang="en-US" altLang="x-none"/>
          </a:p>
        </p:txBody>
      </p:sp>
      <p:sp>
        <p:nvSpPr>
          <p:cNvPr id="187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668936-4786-E940-AE81-A09C94D7FB82}" type="slidenum">
              <a:rPr lang="en-US" altLang="x-none"/>
              <a:pPr>
                <a:defRPr/>
              </a:pPr>
              <a:t>67</a:t>
            </a:fld>
            <a:endParaRPr lang="en-US" altLang="x-none"/>
          </a:p>
        </p:txBody>
      </p:sp>
      <p:sp>
        <p:nvSpPr>
          <p:cNvPr id="187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F857FC-7B2F-AB40-88B7-B77F25F9CE41}" type="slidenum">
              <a:rPr lang="en-US" altLang="x-none"/>
              <a:pPr>
                <a:defRPr/>
              </a:pPr>
              <a:t>7</a:t>
            </a:fld>
            <a:endParaRPr lang="en-US" altLang="x-none"/>
          </a:p>
        </p:txBody>
      </p:sp>
      <p:sp>
        <p:nvSpPr>
          <p:cNvPr id="181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71E1D8-93D2-A94D-A19B-D9A07E704455}" type="slidenum">
              <a:rPr lang="en-US" altLang="x-none"/>
              <a:pPr>
                <a:defRPr/>
              </a:pPr>
              <a:t>8</a:t>
            </a:fld>
            <a:endParaRPr lang="en-US" altLang="x-none"/>
          </a:p>
        </p:txBody>
      </p:sp>
      <p:sp>
        <p:nvSpPr>
          <p:cNvPr id="182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01A18F-DC91-5A4F-88E5-97CA9ECAB46D}" type="slidenum">
              <a:rPr lang="en-US" altLang="x-none"/>
              <a:pPr>
                <a:defRPr/>
              </a:pPr>
              <a:t>9</a:t>
            </a:fld>
            <a:endParaRPr lang="en-US" altLang="x-none"/>
          </a:p>
        </p:txBody>
      </p:sp>
      <p:sp>
        <p:nvSpPr>
          <p:cNvPr id="182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44EC9-374D-2A45-B6FB-94EC995305F4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129118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4E56C-3139-D241-A9AC-A440D3AA735D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11410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7758B-3486-2D43-A45A-D27D0147F17A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126242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B4DC9-A272-8F49-9A55-D5D6564DEA91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46980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A0578C-E242-9F46-AEBC-96DF6805C615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1472512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4F6E3-FF96-8948-9B04-6B2BC57D7D8B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922980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BF231-9FAC-4345-B7AA-413C9C9087E8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67365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FCEEB-8AA5-AE4E-AEF8-4EB0E0F5CF59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60813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4F728-8DA0-BD41-94BF-BAAF58FD94FE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104218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2C2A0-AC11-444A-8281-5D5F7B6FCFF9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1122636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9DC4-AE36-DA4C-92C4-5A1CE0EBCFE2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358450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D5298-91BE-394B-B104-C2DDBB741D4F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787167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D351-B32E-094B-8149-08A8C717B24B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1422940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080FA-2E41-7443-A0B9-496513B0088A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  <p:extLst>
      <p:ext uri="{BB962C8B-B14F-4D97-AF65-F5344CB8AC3E}">
        <p14:creationId xmlns:p14="http://schemas.microsoft.com/office/powerpoint/2010/main" val="98411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x-non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altLang="x-none"/>
              <a:t>Mastertextformat bearbeiten</a:t>
            </a:r>
          </a:p>
          <a:p>
            <a:pPr lvl="1"/>
            <a:r>
              <a:rPr lang="de-AT" altLang="x-none"/>
              <a:t>Zweite Ebene</a:t>
            </a:r>
          </a:p>
          <a:p>
            <a:pPr lvl="2"/>
            <a:r>
              <a:rPr lang="de-AT" altLang="x-none"/>
              <a:t>Dritte Ebene</a:t>
            </a:r>
          </a:p>
          <a:p>
            <a:pPr lvl="3"/>
            <a:r>
              <a:rPr lang="de-AT" altLang="x-none"/>
              <a:t>Vierte Ebene</a:t>
            </a:r>
          </a:p>
          <a:p>
            <a:pPr lvl="4"/>
            <a:r>
              <a:rPr lang="de-AT" altLang="x-non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AT" altLang="x-non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001B5D8-53C4-C842-B13D-A7C96FA68B7B}" type="slidenum">
              <a:rPr lang="de-AT" altLang="x-none"/>
              <a:pPr>
                <a:defRPr/>
              </a:pPr>
              <a:t>‹Nr.›</a:t>
            </a:fld>
            <a:endParaRPr lang="de-A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685800"/>
            <a:ext cx="7772400" cy="4648200"/>
          </a:xfrm>
        </p:spPr>
        <p:txBody>
          <a:bodyPr/>
          <a:lstStyle/>
          <a:p>
            <a:pPr eaLnBrk="1" hangingPunct="1">
              <a:defRPr/>
            </a:pPr>
            <a:br>
              <a:rPr lang="de-AT" altLang="x-none" b="1" i="1">
                <a:solidFill>
                  <a:srgbClr val="000066"/>
                </a:solidFill>
              </a:rPr>
            </a:br>
            <a:endParaRPr lang="de-AT" altLang="x-none" sz="6000" b="1" i="1">
              <a:solidFill>
                <a:srgbClr val="000066"/>
              </a:solidFill>
            </a:endParaRPr>
          </a:p>
        </p:txBody>
      </p:sp>
      <p:sp>
        <p:nvSpPr>
          <p:cNvPr id="1724419" name="Text Box 3"/>
          <p:cNvSpPr txBox="1">
            <a:spLocks noChangeArrowheads="1"/>
          </p:cNvSpPr>
          <p:nvPr/>
        </p:nvSpPr>
        <p:spPr bwMode="auto">
          <a:xfrm>
            <a:off x="298450" y="249238"/>
            <a:ext cx="8388350" cy="430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88900" indent="-88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x-none" sz="4400" b="1" dirty="0">
                <a:latin typeface="Times New Roman" charset="0"/>
              </a:rPr>
              <a:t>Scanning Probe Microscopy across dimensions</a:t>
            </a:r>
            <a:br>
              <a:rPr lang="en-GB" altLang="x-none" sz="4400" b="1" dirty="0">
                <a:latin typeface="Times New Roman" charset="0"/>
              </a:rPr>
            </a:br>
            <a:endParaRPr lang="en-GB" altLang="x-none" sz="1800" dirty="0">
              <a:latin typeface="Times New Roman" charset="0"/>
            </a:endParaRPr>
          </a:p>
          <a:p>
            <a:pPr algn="ctr" eaLnBrk="1" hangingPunct="1">
              <a:defRPr/>
            </a:pPr>
            <a:r>
              <a:rPr lang="en-GB" altLang="x-none" dirty="0">
                <a:latin typeface="Times New Roman" charset="0"/>
              </a:rPr>
              <a:t>I.C. Gebeshuber</a:t>
            </a:r>
            <a:r>
              <a:rPr lang="en-GB" altLang="x-none" baseline="30000" dirty="0">
                <a:latin typeface="Times New Roman" charset="0"/>
              </a:rPr>
              <a:t>1,2</a:t>
            </a:r>
            <a:r>
              <a:rPr lang="en-GB" altLang="x-none" dirty="0">
                <a:latin typeface="Times New Roman" charset="0"/>
              </a:rPr>
              <a:t>, R.A.P. Smith</a:t>
            </a:r>
            <a:r>
              <a:rPr lang="en-GB" altLang="x-none" baseline="30000" dirty="0">
                <a:latin typeface="Times New Roman" charset="0"/>
              </a:rPr>
              <a:t>2</a:t>
            </a:r>
            <a:r>
              <a:rPr lang="en-GB" altLang="x-none" dirty="0">
                <a:latin typeface="Times New Roman" charset="0"/>
              </a:rPr>
              <a:t>, HP. Winter</a:t>
            </a:r>
            <a:r>
              <a:rPr lang="en-GB" altLang="x-none" baseline="30000" dirty="0">
                <a:latin typeface="Times New Roman" charset="0"/>
              </a:rPr>
              <a:t>2</a:t>
            </a:r>
            <a:r>
              <a:rPr lang="en-GB" altLang="x-none" dirty="0">
                <a:latin typeface="Times New Roman" charset="0"/>
              </a:rPr>
              <a:t>, F. Aumayr</a:t>
            </a:r>
            <a:r>
              <a:rPr lang="en-GB" altLang="x-none" baseline="30000" dirty="0">
                <a:latin typeface="Times New Roman" charset="0"/>
              </a:rPr>
              <a:t>2</a:t>
            </a:r>
          </a:p>
          <a:p>
            <a:pPr algn="ctr" eaLnBrk="1" hangingPunct="1">
              <a:defRPr/>
            </a:pPr>
            <a:endParaRPr lang="en-GB" altLang="x-none" dirty="0">
              <a:latin typeface="Times New Roman" charset="0"/>
            </a:endParaRPr>
          </a:p>
          <a:p>
            <a:pPr algn="ctr" eaLnBrk="1" hangingPunct="1">
              <a:defRPr/>
            </a:pPr>
            <a:r>
              <a:rPr lang="en-GB" altLang="x-none" dirty="0">
                <a:latin typeface="Times New Roman" charset="0"/>
              </a:rPr>
              <a:t>  </a:t>
            </a:r>
            <a:r>
              <a:rPr lang="en-GB" altLang="x-none" baseline="30000" dirty="0">
                <a:latin typeface="Times New Roman" charset="0"/>
              </a:rPr>
              <a:t>1</a:t>
            </a:r>
            <a:r>
              <a:rPr lang="en-GB" altLang="x-none" dirty="0">
                <a:latin typeface="Times New Roman" charset="0"/>
              </a:rPr>
              <a:t>Austrian </a:t>
            </a:r>
            <a:r>
              <a:rPr lang="en-GB" altLang="x-none" dirty="0" err="1">
                <a:latin typeface="Times New Roman" charset="0"/>
              </a:rPr>
              <a:t>Center</a:t>
            </a:r>
            <a:r>
              <a:rPr lang="en-GB" altLang="x-none" dirty="0">
                <a:latin typeface="Times New Roman" charset="0"/>
              </a:rPr>
              <a:t> of Competence for Tribology AC</a:t>
            </a:r>
            <a:r>
              <a:rPr lang="en-GB" altLang="x-none" baseline="30000" dirty="0">
                <a:latin typeface="Times New Roman" charset="0"/>
              </a:rPr>
              <a:t>2</a:t>
            </a:r>
            <a:r>
              <a:rPr lang="en-GB" altLang="x-none" dirty="0">
                <a:latin typeface="Times New Roman" charset="0"/>
              </a:rPr>
              <a:t>T, Wiener Neustadt, Austria &amp; </a:t>
            </a:r>
          </a:p>
          <a:p>
            <a:pPr algn="ctr" eaLnBrk="1" hangingPunct="1">
              <a:defRPr/>
            </a:pPr>
            <a:r>
              <a:rPr lang="en-GB" altLang="x-none" baseline="30000" dirty="0">
                <a:latin typeface="Times New Roman" charset="0"/>
              </a:rPr>
              <a:t>2</a:t>
            </a:r>
            <a:r>
              <a:rPr lang="en-GB" altLang="x-none" dirty="0">
                <a:latin typeface="Times New Roman" charset="0"/>
              </a:rPr>
              <a:t>Institut f. </a:t>
            </a:r>
            <a:r>
              <a:rPr lang="en-GB" altLang="x-none" dirty="0" err="1">
                <a:latin typeface="Times New Roman" charset="0"/>
              </a:rPr>
              <a:t>Angewandte</a:t>
            </a:r>
            <a:r>
              <a:rPr lang="en-GB" altLang="x-none" dirty="0">
                <a:latin typeface="Times New Roman" charset="0"/>
              </a:rPr>
              <a:t> </a:t>
            </a:r>
            <a:r>
              <a:rPr lang="en-GB" altLang="x-none" dirty="0" err="1">
                <a:latin typeface="Times New Roman" charset="0"/>
              </a:rPr>
              <a:t>Physik</a:t>
            </a:r>
            <a:r>
              <a:rPr lang="en-GB" altLang="x-none" dirty="0">
                <a:latin typeface="Times New Roman" charset="0"/>
              </a:rPr>
              <a:t>, Vienna University of Technology, Austria</a:t>
            </a:r>
          </a:p>
          <a:p>
            <a:pPr eaLnBrk="1" hangingPunct="1">
              <a:defRPr/>
            </a:pPr>
            <a:endParaRPr lang="en-GB" altLang="x-none" dirty="0">
              <a:latin typeface="Times New Roman" charset="0"/>
            </a:endParaRPr>
          </a:p>
        </p:txBody>
      </p:sp>
      <p:pic>
        <p:nvPicPr>
          <p:cNvPr id="18435" name="Picture 4" descr="IAP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4494213"/>
            <a:ext cx="16557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5" descr="logo-ac2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4338638"/>
            <a:ext cx="3810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44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4543425"/>
            <a:ext cx="32131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4766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sz="4000" b="1">
                <a:solidFill>
                  <a:schemeClr val="tx1"/>
                </a:solidFill>
              </a:rPr>
              <a:t>Scanning Probe Microscopes: </a:t>
            </a:r>
            <a:br>
              <a:rPr lang="en-GB" altLang="x-none" sz="4000" b="1">
                <a:solidFill>
                  <a:schemeClr val="tx1"/>
                </a:solidFill>
              </a:rPr>
            </a:br>
            <a:r>
              <a:rPr lang="de-AT" altLang="x-none" sz="4000" b="1">
                <a:solidFill>
                  <a:schemeClr val="tx1"/>
                </a:solidFill>
              </a:rPr>
              <a:t>Scanning Near Field </a:t>
            </a:r>
            <a:br>
              <a:rPr lang="de-AT" altLang="x-none" sz="4000" b="1">
                <a:solidFill>
                  <a:schemeClr val="tx1"/>
                </a:solidFill>
              </a:rPr>
            </a:br>
            <a:r>
              <a:rPr lang="de-AT" altLang="x-none" sz="4000" b="1">
                <a:solidFill>
                  <a:schemeClr val="tx1"/>
                </a:solidFill>
              </a:rPr>
              <a:t>Optical Microscopy</a:t>
            </a:r>
            <a:r>
              <a:rPr lang="de-AT" altLang="x-none" sz="4000"/>
              <a:t> </a:t>
            </a:r>
            <a:endParaRPr lang="en-GB" altLang="x-non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E725A-EB38-3245-9DBF-3503805B3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463"/>
            <a:ext cx="8229600" cy="4525963"/>
          </a:xfrm>
        </p:spPr>
        <p:txBody>
          <a:bodyPr/>
          <a:lstStyle/>
          <a:p>
            <a:r>
              <a:rPr lang="en-US" dirty="0"/>
              <a:t>In SNOM, the excitation laser light is focused through an aperture with a diameter smaller than the excitation wavelength, resulting in an evanescent field (or near-field) on the far side of the aperture.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17E43-E06A-7341-9C51-C3F776BE4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268" y="4572000"/>
            <a:ext cx="2694996" cy="2286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4766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sz="4000" b="1">
                <a:solidFill>
                  <a:schemeClr val="tx1"/>
                </a:solidFill>
              </a:rPr>
              <a:t>Scanning Probe Microscopes: </a:t>
            </a:r>
            <a:br>
              <a:rPr lang="en-GB" altLang="x-none" sz="4000" b="1">
                <a:solidFill>
                  <a:schemeClr val="tx1"/>
                </a:solidFill>
              </a:rPr>
            </a:br>
            <a:r>
              <a:rPr lang="de-AT" altLang="x-none" sz="4000" b="1">
                <a:solidFill>
                  <a:schemeClr val="tx1"/>
                </a:solidFill>
              </a:rPr>
              <a:t>Scanning Near Field </a:t>
            </a:r>
            <a:br>
              <a:rPr lang="de-AT" altLang="x-none" sz="4000" b="1">
                <a:solidFill>
                  <a:schemeClr val="tx1"/>
                </a:solidFill>
              </a:rPr>
            </a:br>
            <a:r>
              <a:rPr lang="de-AT" altLang="x-none" sz="4000" b="1">
                <a:solidFill>
                  <a:schemeClr val="tx1"/>
                </a:solidFill>
              </a:rPr>
              <a:t>Optical Microscopy</a:t>
            </a:r>
            <a:r>
              <a:rPr lang="de-AT" altLang="x-none" sz="4000"/>
              <a:t> </a:t>
            </a:r>
            <a:endParaRPr lang="en-GB" altLang="x-non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E725A-EB38-3245-9DBF-3503805B3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2463"/>
            <a:ext cx="8229600" cy="4525963"/>
          </a:xfrm>
        </p:spPr>
        <p:txBody>
          <a:bodyPr/>
          <a:lstStyle/>
          <a:p>
            <a:r>
              <a:rPr lang="en-US" dirty="0"/>
              <a:t>When the sample is scanned at a small distance below the aperture, the optical resolution of transmitted or reflected light is limited only by the diameter of the aperture. </a:t>
            </a:r>
          </a:p>
          <a:p>
            <a:r>
              <a:rPr lang="en-US" dirty="0"/>
              <a:t>In particular, lateral resolution of 20 nm and vertical resolution of 2–5 nm have been demonstrated.</a:t>
            </a:r>
          </a:p>
        </p:txBody>
      </p:sp>
    </p:spTree>
    <p:extLst>
      <p:ext uri="{BB962C8B-B14F-4D97-AF65-F5344CB8AC3E}">
        <p14:creationId xmlns:p14="http://schemas.microsoft.com/office/powerpoint/2010/main" val="263631083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1586" name="Picture 2" descr="nsom_schemati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2588" y="1935163"/>
            <a:ext cx="4992687" cy="4525962"/>
          </a:xfrm>
        </p:spPr>
      </p:pic>
      <p:sp>
        <p:nvSpPr>
          <p:cNvPr id="1731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47663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sz="4000" b="1">
                <a:solidFill>
                  <a:schemeClr val="tx1"/>
                </a:solidFill>
              </a:rPr>
              <a:t>Scanning Probe Microscopes: </a:t>
            </a:r>
            <a:br>
              <a:rPr lang="en-GB" altLang="x-none" sz="4000" b="1">
                <a:solidFill>
                  <a:schemeClr val="tx1"/>
                </a:solidFill>
              </a:rPr>
            </a:br>
            <a:r>
              <a:rPr lang="de-AT" altLang="x-none" sz="4000" b="1">
                <a:solidFill>
                  <a:schemeClr val="tx1"/>
                </a:solidFill>
              </a:rPr>
              <a:t>Scanning Near Field </a:t>
            </a:r>
            <a:br>
              <a:rPr lang="de-AT" altLang="x-none" sz="4000" b="1">
                <a:solidFill>
                  <a:schemeClr val="tx1"/>
                </a:solidFill>
              </a:rPr>
            </a:br>
            <a:r>
              <a:rPr lang="de-AT" altLang="x-none" sz="4000" b="1">
                <a:solidFill>
                  <a:schemeClr val="tx1"/>
                </a:solidFill>
              </a:rPr>
              <a:t>Optical Microscopy</a:t>
            </a:r>
            <a:r>
              <a:rPr lang="de-AT" altLang="x-none" sz="4000"/>
              <a:t> </a:t>
            </a:r>
            <a:endParaRPr lang="en-GB" altLang="x-none" sz="4000"/>
          </a:p>
        </p:txBody>
      </p:sp>
      <p:sp>
        <p:nvSpPr>
          <p:cNvPr id="1731588" name="Rectangle 4"/>
          <p:cNvSpPr>
            <a:spLocks noChangeArrowheads="1"/>
          </p:cNvSpPr>
          <p:nvPr/>
        </p:nvSpPr>
        <p:spPr bwMode="auto">
          <a:xfrm>
            <a:off x="5375275" y="2640013"/>
            <a:ext cx="37687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52425" indent="-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GB" altLang="x-none">
                <a:latin typeface="Times New Roman" charset="0"/>
              </a:rPr>
              <a:t>The </a:t>
            </a:r>
            <a:r>
              <a:rPr lang="en-GB" altLang="x-none" b="1">
                <a:latin typeface="Times New Roman" charset="0"/>
              </a:rPr>
              <a:t>NSOM</a:t>
            </a:r>
            <a:r>
              <a:rPr lang="en-GB" altLang="x-none">
                <a:latin typeface="Times New Roman" charset="0"/>
              </a:rPr>
              <a:t> scans a very small </a:t>
            </a:r>
            <a:r>
              <a:rPr lang="en-GB" altLang="x-none" b="1">
                <a:latin typeface="Times New Roman" charset="0"/>
              </a:rPr>
              <a:t>light</a:t>
            </a:r>
            <a:r>
              <a:rPr lang="en-GB" altLang="x-none">
                <a:latin typeface="Times New Roman" charset="0"/>
              </a:rPr>
              <a:t> source very close to the sample.  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x-none">
                <a:latin typeface="Times New Roman" charset="0"/>
              </a:rPr>
              <a:t>Detection of this light energy forms the image.  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x-none">
                <a:latin typeface="Times New Roman" charset="0"/>
              </a:rPr>
              <a:t>NSOM can provide resolution below that of the conventional light microscope. </a:t>
            </a:r>
            <a:r>
              <a:rPr lang="de-AT" altLang="x-none">
                <a:latin typeface="Times New Roman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426723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7675" y="5365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sz="4000" b="1">
                <a:solidFill>
                  <a:schemeClr val="tx1"/>
                </a:solidFill>
              </a:rPr>
              <a:t>Scanning Probe Microscopes: </a:t>
            </a:r>
            <a:br>
              <a:rPr lang="en-GB" altLang="x-none" sz="4000" b="1">
                <a:solidFill>
                  <a:schemeClr val="tx1"/>
                </a:solidFill>
              </a:rPr>
            </a:br>
            <a:r>
              <a:rPr lang="de-AT" altLang="x-none" sz="4000" b="1">
                <a:solidFill>
                  <a:schemeClr val="tx1"/>
                </a:solidFill>
              </a:rPr>
              <a:t>Scanning Ion Conductance </a:t>
            </a:r>
            <a:br>
              <a:rPr lang="de-AT" altLang="x-none" sz="4000" b="1">
                <a:solidFill>
                  <a:schemeClr val="tx1"/>
                </a:solidFill>
              </a:rPr>
            </a:br>
            <a:r>
              <a:rPr lang="de-AT" altLang="x-none" sz="4000" b="1">
                <a:solidFill>
                  <a:schemeClr val="tx1"/>
                </a:solidFill>
              </a:rPr>
              <a:t>Microscopy</a:t>
            </a:r>
            <a:r>
              <a:rPr lang="de-AT" altLang="x-none" sz="4000"/>
              <a:t> </a:t>
            </a:r>
            <a:endParaRPr lang="en-GB" altLang="x-none" sz="4000"/>
          </a:p>
        </p:txBody>
      </p:sp>
      <p:sp>
        <p:nvSpPr>
          <p:cNvPr id="1732611" name="Rectangle 3"/>
          <p:cNvSpPr>
            <a:spLocks noChangeArrowheads="1"/>
          </p:cNvSpPr>
          <p:nvPr/>
        </p:nvSpPr>
        <p:spPr bwMode="auto">
          <a:xfrm>
            <a:off x="4808538" y="2968625"/>
            <a:ext cx="433546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52425" indent="-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de-AT" altLang="x-none">
                <a:latin typeface="Times New Roman" charset="0"/>
              </a:rPr>
              <a:t>The </a:t>
            </a:r>
            <a:r>
              <a:rPr lang="de-AT" altLang="x-none" b="1">
                <a:latin typeface="Times New Roman" charset="0"/>
              </a:rPr>
              <a:t>SICM </a:t>
            </a:r>
            <a:r>
              <a:rPr lang="de-AT" altLang="x-none">
                <a:latin typeface="Times New Roman" charset="0"/>
              </a:rPr>
              <a:t>measures the </a:t>
            </a:r>
            <a:r>
              <a:rPr lang="de-AT" altLang="x-none" b="1">
                <a:latin typeface="Times New Roman" charset="0"/>
              </a:rPr>
              <a:t>ion current</a:t>
            </a:r>
            <a:r>
              <a:rPr lang="de-AT" altLang="x-none">
                <a:latin typeface="Times New Roman" charset="0"/>
              </a:rPr>
              <a:t> between two electrodes, one in a </a:t>
            </a:r>
            <a:r>
              <a:rPr lang="de-AT" altLang="x-none" b="1">
                <a:latin typeface="Times New Roman" charset="0"/>
              </a:rPr>
              <a:t>sharp glass needle</a:t>
            </a:r>
            <a:r>
              <a:rPr lang="de-AT" altLang="x-none">
                <a:latin typeface="Times New Roman" charset="0"/>
              </a:rPr>
              <a:t>, one in the </a:t>
            </a:r>
            <a:r>
              <a:rPr lang="de-AT" altLang="x-none" b="1">
                <a:latin typeface="Times New Roman" charset="0"/>
              </a:rPr>
              <a:t>bath solution</a:t>
            </a:r>
            <a:r>
              <a:rPr lang="de-AT" altLang="x-none">
                <a:latin typeface="Times New Roman" charset="0"/>
              </a:rPr>
              <a:t>. </a:t>
            </a:r>
          </a:p>
          <a:p>
            <a:pPr eaLnBrk="1" hangingPunct="1">
              <a:buFontTx/>
              <a:buChar char="•"/>
              <a:defRPr/>
            </a:pPr>
            <a:r>
              <a:rPr lang="de-AT" altLang="x-none">
                <a:latin typeface="Times New Roman" charset="0"/>
              </a:rPr>
              <a:t>Resolution: half the diameter of the pipette. Great for biological samples.</a:t>
            </a:r>
          </a:p>
        </p:txBody>
      </p:sp>
      <p:pic>
        <p:nvPicPr>
          <p:cNvPr id="1732612" name="Picture 4" descr="sic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" y="2160588"/>
            <a:ext cx="4608513" cy="4148137"/>
          </a:xfrm>
        </p:spPr>
      </p:pic>
      <p:sp>
        <p:nvSpPr>
          <p:cNvPr id="1732613" name="Text Box 5"/>
          <p:cNvSpPr txBox="1">
            <a:spLocks noChangeArrowheads="1"/>
          </p:cNvSpPr>
          <p:nvPr/>
        </p:nvSpPr>
        <p:spPr bwMode="auto">
          <a:xfrm>
            <a:off x="3187700" y="6445250"/>
            <a:ext cx="1471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P. Hansma, UCSB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33375"/>
            <a:ext cx="77771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Human Chromosomes </a:t>
            </a:r>
            <a:endParaRPr lang="en-GB" altLang="x-none" sz="2400"/>
          </a:p>
        </p:txBody>
      </p:sp>
      <p:pic>
        <p:nvPicPr>
          <p:cNvPr id="1733635" name="Picture 3" descr="chromosome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3100" y="1747838"/>
            <a:ext cx="5257800" cy="4229100"/>
          </a:xfrm>
        </p:spPr>
      </p:pic>
      <p:sp>
        <p:nvSpPr>
          <p:cNvPr id="1733636" name="Text Box 4"/>
          <p:cNvSpPr txBox="1">
            <a:spLocks noChangeArrowheads="1"/>
          </p:cNvSpPr>
          <p:nvPr/>
        </p:nvSpPr>
        <p:spPr bwMode="auto">
          <a:xfrm>
            <a:off x="4716463" y="6092825"/>
            <a:ext cx="2517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Terry McMaster, Bristol University</a:t>
            </a:r>
          </a:p>
        </p:txBody>
      </p:sp>
      <p:sp>
        <p:nvSpPr>
          <p:cNvPr id="1733637" name="Text Box 5"/>
          <p:cNvSpPr txBox="1">
            <a:spLocks noChangeArrowheads="1"/>
          </p:cNvSpPr>
          <p:nvPr/>
        </p:nvSpPr>
        <p:spPr bwMode="auto">
          <a:xfrm>
            <a:off x="3563938" y="1268413"/>
            <a:ext cx="2274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>
                <a:solidFill>
                  <a:schemeClr val="tx2"/>
                </a:solidFill>
                <a:latin typeface="Times New Roman" charset="0"/>
              </a:rPr>
              <a:t>AFM, 20</a:t>
            </a:r>
            <a:r>
              <a:rPr lang="en-GB" altLang="x-none" sz="3600" baseline="18000">
                <a:solidFill>
                  <a:schemeClr val="tx2"/>
                </a:solidFill>
                <a:latin typeface="Times New Roman" charset="0"/>
              </a:rPr>
              <a:t>.</a:t>
            </a:r>
            <a:r>
              <a:rPr lang="en-GB" altLang="x-none">
                <a:solidFill>
                  <a:schemeClr val="tx2"/>
                </a:solidFill>
                <a:latin typeface="Times New Roman" charset="0"/>
              </a:rPr>
              <a:t>20 </a:t>
            </a:r>
            <a:r>
              <a:rPr lang="en-GB" altLang="x-none">
                <a:solidFill>
                  <a:schemeClr val="tx2"/>
                </a:solidFill>
                <a:latin typeface="Symbol" charset="2"/>
              </a:rPr>
              <a:t>m</a:t>
            </a:r>
            <a:r>
              <a:rPr lang="en-GB" altLang="x-none">
                <a:solidFill>
                  <a:schemeClr val="tx2"/>
                </a:solidFill>
                <a:latin typeface="Times New Roman" charset="0"/>
              </a:rPr>
              <a:t>m</a:t>
            </a:r>
            <a:r>
              <a:rPr lang="en-GB" altLang="x-none" baseline="30000">
                <a:solidFill>
                  <a:schemeClr val="tx2"/>
                </a:solidFill>
                <a:latin typeface="Times New Roman" charset="0"/>
              </a:rPr>
              <a:t>2</a:t>
            </a:r>
            <a:endParaRPr lang="en-US" altLang="x-none" baseline="30000">
              <a:solidFill>
                <a:schemeClr val="tx2"/>
              </a:solidFill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658" name="Text Box 2"/>
          <p:cNvSpPr txBox="1">
            <a:spLocks noChangeArrowheads="1"/>
          </p:cNvSpPr>
          <p:nvPr/>
        </p:nvSpPr>
        <p:spPr bwMode="auto">
          <a:xfrm>
            <a:off x="3779838" y="2420938"/>
            <a:ext cx="13636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 sz="4400" b="1">
                <a:latin typeface="Times New Roman" charset="0"/>
              </a:rPr>
              <a:t>Cells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683" name="Text Box 3"/>
          <p:cNvSpPr txBox="1">
            <a:spLocks noChangeArrowheads="1"/>
          </p:cNvSpPr>
          <p:nvPr/>
        </p:nvSpPr>
        <p:spPr bwMode="auto">
          <a:xfrm>
            <a:off x="274638" y="2138363"/>
            <a:ext cx="8474075" cy="420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charset="0"/>
              </a:defRPr>
            </a:lvl1pPr>
            <a:lvl2pPr marL="1169988">
              <a:defRPr>
                <a:solidFill>
                  <a:schemeClr val="tx1"/>
                </a:solidFill>
                <a:latin typeface="Arial" charset="0"/>
              </a:defRPr>
            </a:lvl2pPr>
            <a:lvl3pPr marL="1349375">
              <a:defRPr>
                <a:solidFill>
                  <a:schemeClr val="tx1"/>
                </a:solidFill>
                <a:latin typeface="Arial" charset="0"/>
              </a:defRPr>
            </a:lvl3pPr>
            <a:lvl4pPr marL="1528763"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45000"/>
              </a:spcBef>
              <a:buFontTx/>
              <a:buChar char="•"/>
              <a:defRPr/>
            </a:pPr>
            <a:r>
              <a:rPr lang="de-AT" altLang="x-none" b="1">
                <a:latin typeface="Times New Roman" charset="0"/>
              </a:rPr>
              <a:t>Single cellular</a:t>
            </a:r>
            <a:r>
              <a:rPr lang="de-AT" altLang="x-none">
                <a:latin typeface="Times New Roman" charset="0"/>
              </a:rPr>
              <a:t> organisms</a:t>
            </a:r>
          </a:p>
          <a:p>
            <a:pPr eaLnBrk="1" hangingPunct="1">
              <a:spcBef>
                <a:spcPct val="45000"/>
              </a:spcBef>
              <a:buFontTx/>
              <a:buChar char="•"/>
              <a:defRPr/>
            </a:pPr>
            <a:r>
              <a:rPr lang="de-AT" altLang="x-none">
                <a:latin typeface="Times New Roman" charset="0"/>
              </a:rPr>
              <a:t>Size: some </a:t>
            </a:r>
            <a:r>
              <a:rPr lang="de-AT" altLang="x-none" b="1">
                <a:latin typeface="Times New Roman" charset="0"/>
              </a:rPr>
              <a:t>micrometers</a:t>
            </a:r>
          </a:p>
          <a:p>
            <a:pPr eaLnBrk="1" hangingPunct="1">
              <a:spcBef>
                <a:spcPct val="45000"/>
              </a:spcBef>
              <a:buFontTx/>
              <a:buChar char="•"/>
              <a:defRPr/>
            </a:pPr>
            <a:r>
              <a:rPr lang="de-AT" altLang="x-none">
                <a:latin typeface="Times New Roman" charset="0"/>
              </a:rPr>
              <a:t>10 000s different species</a:t>
            </a:r>
          </a:p>
          <a:p>
            <a:pPr eaLnBrk="1" hangingPunct="1">
              <a:spcBef>
                <a:spcPct val="45000"/>
              </a:spcBef>
              <a:buFontTx/>
              <a:buChar char="•"/>
              <a:defRPr/>
            </a:pPr>
            <a:r>
              <a:rPr lang="de-AT" altLang="x-none">
                <a:latin typeface="Times New Roman" charset="0"/>
              </a:rPr>
              <a:t>Reproduce via cell division</a:t>
            </a:r>
          </a:p>
          <a:p>
            <a:pPr algn="just" eaLnBrk="1" hangingPunct="1">
              <a:spcBef>
                <a:spcPct val="45000"/>
              </a:spcBef>
              <a:buFontTx/>
              <a:buChar char="•"/>
              <a:defRPr/>
            </a:pPr>
            <a:r>
              <a:rPr lang="de-AT" altLang="x-none">
                <a:latin typeface="Times New Roman" charset="0"/>
              </a:rPr>
              <a:t>Under ideal conditions, within ten days the offspring of one single cell number one billion cells (assembly line production of </a:t>
            </a:r>
            <a:r>
              <a:rPr lang="de-AT" altLang="x-none" b="1">
                <a:latin typeface="Times New Roman" charset="0"/>
              </a:rPr>
              <a:t>nanostructures</a:t>
            </a:r>
            <a:r>
              <a:rPr lang="de-AT" altLang="x-none">
                <a:latin typeface="Times New Roman" charset="0"/>
              </a:rPr>
              <a:t>)</a:t>
            </a:r>
          </a:p>
          <a:p>
            <a:pPr eaLnBrk="1" hangingPunct="1">
              <a:spcBef>
                <a:spcPct val="45000"/>
              </a:spcBef>
              <a:buFontTx/>
              <a:buChar char="•"/>
              <a:defRPr/>
            </a:pPr>
            <a:r>
              <a:rPr lang="de-AT" altLang="x-none">
                <a:latin typeface="Times New Roman" charset="0"/>
              </a:rPr>
              <a:t>Surfaces made from</a:t>
            </a:r>
            <a:r>
              <a:rPr lang="de-AT" altLang="x-none" b="1">
                <a:latin typeface="Times New Roman" charset="0"/>
              </a:rPr>
              <a:t> amorphous glass</a:t>
            </a:r>
            <a:endParaRPr lang="de-AT" altLang="x-none">
              <a:latin typeface="Times New Roman" charset="0"/>
            </a:endParaRPr>
          </a:p>
          <a:p>
            <a:pPr eaLnBrk="1" hangingPunct="1">
              <a:defRPr/>
            </a:pPr>
            <a:endParaRPr lang="de-AT" altLang="x-none">
              <a:latin typeface="Times New Roman" charset="0"/>
            </a:endParaRPr>
          </a:p>
        </p:txBody>
      </p:sp>
      <p:pic>
        <p:nvPicPr>
          <p:cNvPr id="1735684" name="Picture 4" descr="Diato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1412875"/>
            <a:ext cx="1985963" cy="2232025"/>
          </a:xfrm>
        </p:spPr>
      </p:pic>
      <p:sp>
        <p:nvSpPr>
          <p:cNvPr id="1735685" name="Text Box 5"/>
          <p:cNvSpPr txBox="1">
            <a:spLocks noChangeArrowheads="1"/>
          </p:cNvSpPr>
          <p:nvPr/>
        </p:nvSpPr>
        <p:spPr bwMode="auto">
          <a:xfrm>
            <a:off x="7019925" y="3644900"/>
            <a:ext cx="1211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AT" altLang="x-none" sz="1200">
                <a:latin typeface="Times New Roman" charset="0"/>
              </a:rPr>
              <a:t>© W. Oschmann</a:t>
            </a:r>
          </a:p>
        </p:txBody>
      </p:sp>
      <p:sp>
        <p:nvSpPr>
          <p:cNvPr id="17356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b="1"/>
              <a:t>Cells: Diatoms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8148" name="Picture 4" descr="Final Fig 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975" y="-1149350"/>
            <a:ext cx="7497763" cy="10604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dieschoenst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49275"/>
            <a:ext cx="66389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7731" name="Text Box 3"/>
          <p:cNvSpPr txBox="1">
            <a:spLocks noChangeArrowheads="1"/>
          </p:cNvSpPr>
          <p:nvPr/>
        </p:nvSpPr>
        <p:spPr bwMode="auto">
          <a:xfrm>
            <a:off x="2463800" y="5826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GB" altLang="x-none">
              <a:latin typeface="Times New Roman" charset="0"/>
            </a:endParaRPr>
          </a:p>
        </p:txBody>
      </p:sp>
      <p:sp>
        <p:nvSpPr>
          <p:cNvPr id="1737732" name="Text Box 4"/>
          <p:cNvSpPr txBox="1">
            <a:spLocks noChangeArrowheads="1"/>
          </p:cNvSpPr>
          <p:nvPr/>
        </p:nvSpPr>
        <p:spPr bwMode="auto">
          <a:xfrm>
            <a:off x="1187450" y="5949950"/>
            <a:ext cx="7548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AT" altLang="x-none" sz="1800">
                <a:latin typeface="Times New Roman" charset="0"/>
              </a:rPr>
              <a:t>Top: </a:t>
            </a:r>
            <a:r>
              <a:rPr lang="de-AT" altLang="x-none" sz="1800" i="1">
                <a:latin typeface="Times New Roman" charset="0"/>
              </a:rPr>
              <a:t>Tricaeratium favus</a:t>
            </a:r>
            <a:r>
              <a:rPr lang="de-AT" altLang="x-none" sz="1800">
                <a:latin typeface="Times New Roman" charset="0"/>
              </a:rPr>
              <a:t>, bottom left: </a:t>
            </a:r>
            <a:r>
              <a:rPr lang="de-AT" altLang="x-none" sz="1800" i="1">
                <a:latin typeface="Times New Roman" charset="0"/>
              </a:rPr>
              <a:t>Roperia tessellata</a:t>
            </a:r>
            <a:r>
              <a:rPr lang="de-AT" altLang="x-none" sz="1800">
                <a:latin typeface="Times New Roman" charset="0"/>
              </a:rPr>
              <a:t>, </a:t>
            </a:r>
          </a:p>
          <a:p>
            <a:pPr eaLnBrk="1" hangingPunct="1">
              <a:defRPr/>
            </a:pPr>
            <a:r>
              <a:rPr lang="de-AT" altLang="x-none" sz="1800">
                <a:latin typeface="Times New Roman" charset="0"/>
              </a:rPr>
              <a:t>bottom right: </a:t>
            </a:r>
            <a:r>
              <a:rPr lang="de-AT" altLang="x-none" sz="1800" i="1">
                <a:latin typeface="Times New Roman" charset="0"/>
              </a:rPr>
              <a:t>Achnathes brevipes</a:t>
            </a:r>
            <a:r>
              <a:rPr lang="de-AT" altLang="x-none" sz="1800">
                <a:latin typeface="Times New Roman" charset="0"/>
              </a:rPr>
              <a:t> © Gebeshuber </a:t>
            </a:r>
            <a:r>
              <a:rPr lang="de-AT" altLang="x-none" sz="1800" i="1">
                <a:latin typeface="Times New Roman" charset="0"/>
              </a:rPr>
              <a:t>et al.</a:t>
            </a:r>
            <a:r>
              <a:rPr lang="de-AT" altLang="x-none" sz="1800">
                <a:latin typeface="Times New Roman" charset="0"/>
              </a:rPr>
              <a:t>, J. Mat. Sci. 2002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AFM of Living Cells: Diatoms I</a:t>
            </a:r>
          </a:p>
        </p:txBody>
      </p:sp>
      <p:pic>
        <p:nvPicPr>
          <p:cNvPr id="1739779" name="Picture 3" descr="jm(ox)_gebeshuber_figure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1600200"/>
            <a:ext cx="5284787" cy="4525963"/>
          </a:xfrm>
        </p:spPr>
      </p:pic>
      <p:sp>
        <p:nvSpPr>
          <p:cNvPr id="1739780" name="Rectangle 4"/>
          <p:cNvSpPr>
            <a:spLocks noChangeArrowheads="1"/>
          </p:cNvSpPr>
          <p:nvPr/>
        </p:nvSpPr>
        <p:spPr bwMode="auto">
          <a:xfrm>
            <a:off x="2339975" y="6165850"/>
            <a:ext cx="454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 dirty="0">
                <a:latin typeface="Times New Roman" charset="0"/>
              </a:rPr>
              <a:t>Gebeshuber I.C. </a:t>
            </a:r>
            <a:r>
              <a:rPr lang="en-GB" altLang="x-none" sz="1200" i="1" dirty="0">
                <a:latin typeface="Times New Roman" charset="0"/>
              </a:rPr>
              <a:t>et al.</a:t>
            </a:r>
            <a:r>
              <a:rPr lang="en-GB" altLang="x-none" sz="1200" dirty="0">
                <a:latin typeface="Times New Roman" charset="0"/>
              </a:rPr>
              <a:t> (2003) </a:t>
            </a:r>
            <a:r>
              <a:rPr lang="en-GB" altLang="x-none" sz="1200" i="1" dirty="0">
                <a:latin typeface="Times New Roman" charset="0"/>
              </a:rPr>
              <a:t>"Atomic force microscopy study of living </a:t>
            </a:r>
            <a:br>
              <a:rPr lang="en-GB" altLang="x-none" sz="1200" i="1" dirty="0">
                <a:latin typeface="Times New Roman" charset="0"/>
              </a:rPr>
            </a:br>
            <a:r>
              <a:rPr lang="en-GB" altLang="x-none" sz="1200" i="1" dirty="0">
                <a:latin typeface="Times New Roman" charset="0"/>
              </a:rPr>
              <a:t>diatoms in ambient conditions"</a:t>
            </a:r>
            <a:r>
              <a:rPr lang="en-GB" altLang="x-none" sz="1200" dirty="0">
                <a:latin typeface="Times New Roman" charset="0"/>
              </a:rPr>
              <a:t>, J. </a:t>
            </a:r>
            <a:r>
              <a:rPr lang="en-GB" altLang="x-none" sz="1200" dirty="0" err="1">
                <a:latin typeface="Times New Roman" charset="0"/>
              </a:rPr>
              <a:t>Microsc</a:t>
            </a:r>
            <a:r>
              <a:rPr lang="en-GB" altLang="x-none" sz="1200" dirty="0">
                <a:latin typeface="Times New Roman" charset="0"/>
              </a:rPr>
              <a:t>. </a:t>
            </a:r>
            <a:r>
              <a:rPr lang="en-GB" altLang="x-none" sz="1200" dirty="0" err="1">
                <a:latin typeface="Times New Roman" charset="0"/>
              </a:rPr>
              <a:t>Oxf</a:t>
            </a:r>
            <a:r>
              <a:rPr lang="en-GB" altLang="x-none" sz="1200" dirty="0">
                <a:latin typeface="Times New Roman" charset="0"/>
              </a:rPr>
              <a:t>. </a:t>
            </a:r>
            <a:r>
              <a:rPr lang="en-GB" altLang="x-none" sz="1200" b="1" dirty="0">
                <a:latin typeface="Times New Roman" charset="0"/>
              </a:rPr>
              <a:t>212</a:t>
            </a:r>
            <a:r>
              <a:rPr lang="en-GB" altLang="x-none" sz="1200" dirty="0">
                <a:latin typeface="Times New Roman" charset="0"/>
              </a:rPr>
              <a:t>, pp. 29</a:t>
            </a:r>
            <a:r>
              <a:rPr lang="de-AT" altLang="x-none" sz="1200" dirty="0">
                <a:latin typeface="Times New Roman" charset="0"/>
              </a:rPr>
              <a:t>2-299.</a:t>
            </a:r>
          </a:p>
        </p:txBody>
      </p:sp>
      <p:sp>
        <p:nvSpPr>
          <p:cNvPr id="1739781" name="Text Box 5"/>
          <p:cNvSpPr txBox="1">
            <a:spLocks noChangeArrowheads="1"/>
          </p:cNvSpPr>
          <p:nvPr/>
        </p:nvSpPr>
        <p:spPr bwMode="auto">
          <a:xfrm>
            <a:off x="5795963" y="2282825"/>
            <a:ext cx="1155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>
                <a:solidFill>
                  <a:schemeClr val="tx2"/>
                </a:solidFill>
                <a:latin typeface="Times New Roman" charset="0"/>
              </a:rPr>
              <a:t>AFM</a:t>
            </a:r>
          </a:p>
          <a:p>
            <a:pPr eaLnBrk="1" hangingPunct="1">
              <a:defRPr/>
            </a:pPr>
            <a:r>
              <a:rPr lang="en-GB" altLang="x-none">
                <a:solidFill>
                  <a:schemeClr val="tx2"/>
                </a:solidFill>
                <a:latin typeface="Times New Roman" charset="0"/>
              </a:rPr>
              <a:t>8</a:t>
            </a:r>
            <a:r>
              <a:rPr lang="en-GB" altLang="x-none" sz="3600" baseline="20000">
                <a:solidFill>
                  <a:schemeClr val="tx2"/>
                </a:solidFill>
                <a:latin typeface="Times New Roman" charset="0"/>
              </a:rPr>
              <a:t>.</a:t>
            </a:r>
            <a:r>
              <a:rPr lang="en-GB" altLang="x-none">
                <a:solidFill>
                  <a:schemeClr val="tx2"/>
                </a:solidFill>
                <a:latin typeface="Times New Roman" charset="0"/>
              </a:rPr>
              <a:t>8 </a:t>
            </a:r>
            <a:r>
              <a:rPr lang="en-GB" altLang="x-none">
                <a:solidFill>
                  <a:schemeClr val="tx2"/>
                </a:solidFill>
                <a:latin typeface="Symbol" charset="2"/>
              </a:rPr>
              <a:t>m</a:t>
            </a:r>
            <a:r>
              <a:rPr lang="en-GB" altLang="x-none">
                <a:solidFill>
                  <a:schemeClr val="tx2"/>
                </a:solidFill>
                <a:latin typeface="Times New Roman" charset="0"/>
              </a:rPr>
              <a:t>m</a:t>
            </a:r>
            <a:r>
              <a:rPr lang="en-GB" altLang="x-none" baseline="30000">
                <a:solidFill>
                  <a:schemeClr val="tx2"/>
                </a:solidFill>
                <a:latin typeface="Times New Roman" charset="0"/>
              </a:rPr>
              <a:t>2</a:t>
            </a:r>
            <a:endParaRPr lang="en-US" altLang="x-none" baseline="30000">
              <a:solidFill>
                <a:schemeClr val="tx2"/>
              </a:solidFill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506" name="Rectangle 2"/>
          <p:cNvSpPr>
            <a:spLocks noChangeArrowheads="1"/>
          </p:cNvSpPr>
          <p:nvPr/>
        </p:nvSpPr>
        <p:spPr bwMode="auto">
          <a:xfrm>
            <a:off x="5508625" y="2205038"/>
            <a:ext cx="287338" cy="1655762"/>
          </a:xfrm>
          <a:prstGeom prst="rect">
            <a:avLst/>
          </a:prstGeom>
          <a:gradFill rotWithShape="1">
            <a:gsLst>
              <a:gs pos="0">
                <a:schemeClr val="tx2">
                  <a:alpha val="17000"/>
                </a:schemeClr>
              </a:gs>
              <a:gs pos="50000">
                <a:schemeClr val="tx2">
                  <a:gamma/>
                  <a:shade val="46275"/>
                  <a:invGamma/>
                  <a:alpha val="67999"/>
                </a:schemeClr>
              </a:gs>
              <a:gs pos="100000">
                <a:schemeClr val="tx2">
                  <a:alpha val="1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07" name="Line 3"/>
          <p:cNvSpPr>
            <a:spLocks noChangeShapeType="1"/>
          </p:cNvSpPr>
          <p:nvPr/>
        </p:nvSpPr>
        <p:spPr bwMode="auto">
          <a:xfrm>
            <a:off x="2484438" y="765175"/>
            <a:ext cx="0" cy="5040313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08" name="Line 4"/>
          <p:cNvSpPr>
            <a:spLocks noChangeShapeType="1"/>
          </p:cNvSpPr>
          <p:nvPr/>
        </p:nvSpPr>
        <p:spPr bwMode="auto">
          <a:xfrm>
            <a:off x="2339975" y="1196975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09" name="Line 5"/>
          <p:cNvSpPr>
            <a:spLocks noChangeShapeType="1"/>
          </p:cNvSpPr>
          <p:nvPr/>
        </p:nvSpPr>
        <p:spPr bwMode="auto">
          <a:xfrm>
            <a:off x="2339975" y="1579563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0" name="Line 6"/>
          <p:cNvSpPr>
            <a:spLocks noChangeShapeType="1"/>
          </p:cNvSpPr>
          <p:nvPr/>
        </p:nvSpPr>
        <p:spPr bwMode="auto">
          <a:xfrm>
            <a:off x="2339975" y="1963738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1" name="Line 7"/>
          <p:cNvSpPr>
            <a:spLocks noChangeShapeType="1"/>
          </p:cNvSpPr>
          <p:nvPr/>
        </p:nvSpPr>
        <p:spPr bwMode="auto">
          <a:xfrm>
            <a:off x="2339975" y="2347913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2" name="Line 8"/>
          <p:cNvSpPr>
            <a:spLocks noChangeShapeType="1"/>
          </p:cNvSpPr>
          <p:nvPr/>
        </p:nvSpPr>
        <p:spPr bwMode="auto">
          <a:xfrm>
            <a:off x="2339975" y="2732088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3" name="Line 9"/>
          <p:cNvSpPr>
            <a:spLocks noChangeShapeType="1"/>
          </p:cNvSpPr>
          <p:nvPr/>
        </p:nvSpPr>
        <p:spPr bwMode="auto">
          <a:xfrm>
            <a:off x="2339975" y="3116263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4" name="Line 10"/>
          <p:cNvSpPr>
            <a:spLocks noChangeShapeType="1"/>
          </p:cNvSpPr>
          <p:nvPr/>
        </p:nvSpPr>
        <p:spPr bwMode="auto">
          <a:xfrm>
            <a:off x="2339975" y="3500438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5" name="Line 11"/>
          <p:cNvSpPr>
            <a:spLocks noChangeShapeType="1"/>
          </p:cNvSpPr>
          <p:nvPr/>
        </p:nvSpPr>
        <p:spPr bwMode="auto">
          <a:xfrm>
            <a:off x="2339975" y="3884613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6" name="Line 12"/>
          <p:cNvSpPr>
            <a:spLocks noChangeShapeType="1"/>
          </p:cNvSpPr>
          <p:nvPr/>
        </p:nvSpPr>
        <p:spPr bwMode="auto">
          <a:xfrm>
            <a:off x="2339975" y="4268788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7" name="Line 13"/>
          <p:cNvSpPr>
            <a:spLocks noChangeShapeType="1"/>
          </p:cNvSpPr>
          <p:nvPr/>
        </p:nvSpPr>
        <p:spPr bwMode="auto">
          <a:xfrm>
            <a:off x="2339975" y="4652963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8" name="Line 14"/>
          <p:cNvSpPr>
            <a:spLocks noChangeShapeType="1"/>
          </p:cNvSpPr>
          <p:nvPr/>
        </p:nvSpPr>
        <p:spPr bwMode="auto">
          <a:xfrm>
            <a:off x="2339975" y="5037138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19" name="Line 15"/>
          <p:cNvSpPr>
            <a:spLocks noChangeShapeType="1"/>
          </p:cNvSpPr>
          <p:nvPr/>
        </p:nvSpPr>
        <p:spPr bwMode="auto">
          <a:xfrm>
            <a:off x="2339975" y="5421313"/>
            <a:ext cx="28733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20" name="Text Box 16"/>
          <p:cNvSpPr txBox="1">
            <a:spLocks noChangeArrowheads="1"/>
          </p:cNvSpPr>
          <p:nvPr/>
        </p:nvSpPr>
        <p:spPr bwMode="auto">
          <a:xfrm>
            <a:off x="1331913" y="908050"/>
            <a:ext cx="936625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0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-1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-2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-3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-4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-5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-6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-7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-8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-9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-10</a:t>
            </a:r>
            <a:r>
              <a:rPr lang="en-US" altLang="x-none" sz="1800"/>
              <a:t>m</a:t>
            </a:r>
            <a:endParaRPr lang="en-US" altLang="x-none" sz="1800" baseline="30000"/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10</a:t>
            </a:r>
            <a:r>
              <a:rPr lang="en-US" altLang="x-none" sz="1800" baseline="30000"/>
              <a:t>-11</a:t>
            </a:r>
            <a:r>
              <a:rPr lang="en-US" altLang="x-none" sz="1800"/>
              <a:t>m</a:t>
            </a:r>
            <a:endParaRPr lang="en-US" altLang="x-none" sz="1800" baseline="30000"/>
          </a:p>
        </p:txBody>
      </p:sp>
      <p:sp>
        <p:nvSpPr>
          <p:cNvPr id="1813521" name="Rectangle 17"/>
          <p:cNvSpPr>
            <a:spLocks noChangeArrowheads="1"/>
          </p:cNvSpPr>
          <p:nvPr/>
        </p:nvSpPr>
        <p:spPr bwMode="auto">
          <a:xfrm>
            <a:off x="7451725" y="2276475"/>
            <a:ext cx="287338" cy="2665413"/>
          </a:xfrm>
          <a:prstGeom prst="rect">
            <a:avLst/>
          </a:prstGeom>
          <a:gradFill rotWithShape="1">
            <a:gsLst>
              <a:gs pos="0">
                <a:schemeClr val="tx2">
                  <a:alpha val="17000"/>
                </a:schemeClr>
              </a:gs>
              <a:gs pos="50000">
                <a:schemeClr val="tx2">
                  <a:gamma/>
                  <a:shade val="46275"/>
                  <a:invGamma/>
                  <a:alpha val="67999"/>
                </a:schemeClr>
              </a:gs>
              <a:gs pos="100000">
                <a:schemeClr val="tx2">
                  <a:alpha val="1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22" name="Rectangle 18"/>
          <p:cNvSpPr>
            <a:spLocks noChangeArrowheads="1"/>
          </p:cNvSpPr>
          <p:nvPr/>
        </p:nvSpPr>
        <p:spPr bwMode="auto">
          <a:xfrm>
            <a:off x="6445250" y="2708275"/>
            <a:ext cx="287338" cy="2663825"/>
          </a:xfrm>
          <a:prstGeom prst="rect">
            <a:avLst/>
          </a:prstGeom>
          <a:gradFill rotWithShape="1">
            <a:gsLst>
              <a:gs pos="0">
                <a:schemeClr val="tx2">
                  <a:alpha val="17000"/>
                </a:schemeClr>
              </a:gs>
              <a:gs pos="50000">
                <a:schemeClr val="tx2">
                  <a:gamma/>
                  <a:shade val="46275"/>
                  <a:invGamma/>
                  <a:alpha val="67999"/>
                </a:schemeClr>
              </a:gs>
              <a:gs pos="100000">
                <a:schemeClr val="tx2">
                  <a:alpha val="1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13523" name="Text Box 19"/>
          <p:cNvSpPr txBox="1">
            <a:spLocks noChangeArrowheads="1"/>
          </p:cNvSpPr>
          <p:nvPr/>
        </p:nvSpPr>
        <p:spPr bwMode="auto">
          <a:xfrm>
            <a:off x="2843213" y="908050"/>
            <a:ext cx="2484437" cy="470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woman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small animal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lady bug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flea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amoeba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red blood cell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cholera bacterium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tobacco mosaic virus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large organic molecule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large molecule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atom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en-US" altLang="x-none" sz="1800"/>
              <a:t>atom orbitals</a:t>
            </a:r>
          </a:p>
        </p:txBody>
      </p:sp>
      <p:sp>
        <p:nvSpPr>
          <p:cNvPr id="1813524" name="Text Box 20"/>
          <p:cNvSpPr txBox="1">
            <a:spLocks noChangeArrowheads="1"/>
          </p:cNvSpPr>
          <p:nvPr/>
        </p:nvSpPr>
        <p:spPr bwMode="auto">
          <a:xfrm rot="10800000">
            <a:off x="5724525" y="1844675"/>
            <a:ext cx="458788" cy="202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 eaLnBrk="1" hangingPunct="1">
              <a:defRPr/>
            </a:pPr>
            <a:r>
              <a:rPr lang="en-US" altLang="x-none" sz="1800"/>
              <a:t>light microscopy</a:t>
            </a:r>
          </a:p>
        </p:txBody>
      </p:sp>
      <p:sp>
        <p:nvSpPr>
          <p:cNvPr id="1813525" name="Text Box 21"/>
          <p:cNvSpPr txBox="1">
            <a:spLocks noChangeArrowheads="1"/>
          </p:cNvSpPr>
          <p:nvPr/>
        </p:nvSpPr>
        <p:spPr bwMode="auto">
          <a:xfrm rot="16200000">
            <a:off x="5426075" y="3862388"/>
            <a:ext cx="2967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 sz="1800"/>
              <a:t>scanning probe microscopy</a:t>
            </a:r>
          </a:p>
        </p:txBody>
      </p:sp>
      <p:sp>
        <p:nvSpPr>
          <p:cNvPr id="1813526" name="Text Box 22"/>
          <p:cNvSpPr txBox="1">
            <a:spLocks noChangeArrowheads="1"/>
          </p:cNvSpPr>
          <p:nvPr/>
        </p:nvSpPr>
        <p:spPr bwMode="auto">
          <a:xfrm rot="16200000">
            <a:off x="6619081" y="3320257"/>
            <a:ext cx="28908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 sz="1800"/>
              <a:t>transmission and scanning</a:t>
            </a:r>
          </a:p>
          <a:p>
            <a:pPr eaLnBrk="1" hangingPunct="1">
              <a:defRPr/>
            </a:pPr>
            <a:r>
              <a:rPr lang="en-US" altLang="x-none" sz="1800"/>
              <a:t>electron microscopy 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3738113" y="6400800"/>
            <a:ext cx="5405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n-GB" altLang="x-none" sz="1200" dirty="0">
                <a:latin typeface="Times New Roman" charset="0"/>
              </a:rPr>
              <a:t>Gebeshuber I.C. </a:t>
            </a:r>
            <a:r>
              <a:rPr lang="en-GB" altLang="x-none" sz="1200" i="1" dirty="0">
                <a:latin typeface="Times New Roman" charset="0"/>
              </a:rPr>
              <a:t>et al. </a:t>
            </a:r>
            <a:r>
              <a:rPr lang="en-GB" altLang="x-none" sz="1200" dirty="0">
                <a:latin typeface="Times New Roman" charset="0"/>
              </a:rPr>
              <a:t>(2006) </a:t>
            </a:r>
            <a:r>
              <a:rPr lang="en-GB" altLang="x-none" sz="1200" i="1" dirty="0">
                <a:latin typeface="Times New Roman" charset="0"/>
              </a:rPr>
              <a:t>"Scanning Probe Microscopy: From living cells to the subatomic range"</a:t>
            </a:r>
            <a:r>
              <a:rPr lang="en-GB" altLang="x-none" sz="1200" dirty="0">
                <a:latin typeface="Times New Roman" charset="0"/>
              </a:rPr>
              <a:t>, In: Applied Scanning Probe Methods III, Springer, 27-53. </a:t>
            </a:r>
            <a:endParaRPr lang="de-AT" altLang="x-none" sz="1200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04" name="Rectangle 4"/>
          <p:cNvSpPr>
            <a:spLocks noGrp="1" noChangeArrowheads="1"/>
          </p:cNvSpPr>
          <p:nvPr>
            <p:ph type="title"/>
          </p:nvPr>
        </p:nvSpPr>
        <p:spPr>
          <a:xfrm>
            <a:off x="572756" y="260350"/>
            <a:ext cx="8571244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AFM of Living Cells: Diatoms II</a:t>
            </a:r>
          </a:p>
        </p:txBody>
      </p:sp>
      <p:pic>
        <p:nvPicPr>
          <p:cNvPr id="1740805" name="Picture 5" descr="jm(ox)_gebeshuber_figure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773238"/>
            <a:ext cx="4464050" cy="4202112"/>
          </a:xfrm>
        </p:spPr>
      </p:pic>
      <p:sp>
        <p:nvSpPr>
          <p:cNvPr id="1740806" name="Rectangle 6"/>
          <p:cNvSpPr>
            <a:spLocks noChangeArrowheads="1"/>
          </p:cNvSpPr>
          <p:nvPr/>
        </p:nvSpPr>
        <p:spPr bwMode="auto">
          <a:xfrm>
            <a:off x="2339975" y="6165850"/>
            <a:ext cx="454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Gebeshuber I.C. </a:t>
            </a:r>
            <a:r>
              <a:rPr lang="en-GB" altLang="x-none" sz="1200" i="1">
                <a:latin typeface="Times New Roman" charset="0"/>
              </a:rPr>
              <a:t>et al.</a:t>
            </a:r>
            <a:r>
              <a:rPr lang="en-GB" altLang="x-none" sz="1200">
                <a:latin typeface="Times New Roman" charset="0"/>
              </a:rPr>
              <a:t> (2003) </a:t>
            </a:r>
            <a:r>
              <a:rPr lang="en-GB" altLang="x-none" sz="1200" i="1">
                <a:latin typeface="Times New Roman" charset="0"/>
              </a:rPr>
              <a:t>"Atomic force microscopy study of living </a:t>
            </a:r>
            <a:br>
              <a:rPr lang="en-GB" altLang="x-none" sz="1200" i="1">
                <a:latin typeface="Times New Roman" charset="0"/>
              </a:rPr>
            </a:br>
            <a:r>
              <a:rPr lang="en-GB" altLang="x-none" sz="1200" i="1">
                <a:latin typeface="Times New Roman" charset="0"/>
              </a:rPr>
              <a:t>diatoms in ambient conditions"</a:t>
            </a:r>
            <a:r>
              <a:rPr lang="en-GB" altLang="x-none" sz="1200">
                <a:latin typeface="Times New Roman" charset="0"/>
              </a:rPr>
              <a:t>, J. Microsc. Oxf. </a:t>
            </a:r>
            <a:r>
              <a:rPr lang="en-GB" altLang="x-none" sz="1200" b="1">
                <a:latin typeface="Times New Roman" charset="0"/>
              </a:rPr>
              <a:t>212</a:t>
            </a:r>
            <a:r>
              <a:rPr lang="en-GB" altLang="x-none" sz="1200">
                <a:latin typeface="Times New Roman" charset="0"/>
              </a:rPr>
              <a:t>, pp. 29</a:t>
            </a:r>
            <a:r>
              <a:rPr lang="de-AT" altLang="x-none" sz="1200">
                <a:latin typeface="Times New Roman" charset="0"/>
              </a:rPr>
              <a:t>2-299.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Underwater Adhesives (AFM)</a:t>
            </a:r>
          </a:p>
        </p:txBody>
      </p:sp>
      <p:sp>
        <p:nvSpPr>
          <p:cNvPr id="1741829" name="Text Box 5"/>
          <p:cNvSpPr txBox="1">
            <a:spLocks noChangeArrowheads="1"/>
          </p:cNvSpPr>
          <p:nvPr/>
        </p:nvSpPr>
        <p:spPr bwMode="auto">
          <a:xfrm>
            <a:off x="282575" y="1600200"/>
            <a:ext cx="86868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2425" indent="-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GB" altLang="x-none">
                <a:latin typeface="Times New Roman" charset="0"/>
              </a:rPr>
              <a:t>Most </a:t>
            </a:r>
            <a:r>
              <a:rPr lang="en-GB" altLang="x-none" b="1">
                <a:latin typeface="Times New Roman" charset="0"/>
              </a:rPr>
              <a:t>man made adhesives</a:t>
            </a:r>
            <a:r>
              <a:rPr lang="en-GB" altLang="x-none">
                <a:latin typeface="Times New Roman" charset="0"/>
              </a:rPr>
              <a:t> </a:t>
            </a:r>
            <a:r>
              <a:rPr lang="en-GB" altLang="x-none" b="1">
                <a:latin typeface="Times New Roman" charset="0"/>
              </a:rPr>
              <a:t>fail </a:t>
            </a:r>
            <a:r>
              <a:rPr lang="en-GB" altLang="x-none">
                <a:latin typeface="Times New Roman" charset="0"/>
              </a:rPr>
              <a:t>to bond in wet conditions, owing to chemical modification of the adhesive or its substrate. 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x-none" b="1">
                <a:latin typeface="Times New Roman" charset="0"/>
              </a:rPr>
              <a:t>Engineering</a:t>
            </a:r>
            <a:r>
              <a:rPr lang="en-GB" altLang="x-none">
                <a:latin typeface="Times New Roman" charset="0"/>
              </a:rPr>
              <a:t> strong and robust underwater </a:t>
            </a:r>
            <a:r>
              <a:rPr lang="en-GB" altLang="x-none" b="1">
                <a:latin typeface="Times New Roman" charset="0"/>
              </a:rPr>
              <a:t>adhesives</a:t>
            </a:r>
            <a:r>
              <a:rPr lang="en-GB" altLang="x-none">
                <a:latin typeface="Times New Roman" charset="0"/>
              </a:rPr>
              <a:t> that are stable in wet environments are a </a:t>
            </a:r>
            <a:r>
              <a:rPr lang="en-GB" altLang="x-none" b="1">
                <a:latin typeface="Times New Roman" charset="0"/>
              </a:rPr>
              <a:t>challenge</a:t>
            </a:r>
            <a:r>
              <a:rPr lang="en-GB" altLang="x-none">
                <a:latin typeface="Times New Roman" charset="0"/>
              </a:rPr>
              <a:t> to current technology. 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x-none" b="1">
                <a:latin typeface="Times New Roman" charset="0"/>
              </a:rPr>
              <a:t>Diatoms produce excellent underwater adhesives</a:t>
            </a:r>
            <a:r>
              <a:rPr lang="en-GB" altLang="x-none">
                <a:latin typeface="Times New Roman" charset="0"/>
              </a:rPr>
              <a:t>.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x-none">
                <a:latin typeface="Times New Roman" charset="0"/>
              </a:rPr>
              <a:t>Diatoms living close to the poles of the earth produce </a:t>
            </a:r>
            <a:r>
              <a:rPr lang="en-GB" altLang="x-none" b="1">
                <a:latin typeface="Times New Roman" charset="0"/>
              </a:rPr>
              <a:t>ice binding molecules</a:t>
            </a:r>
            <a:r>
              <a:rPr lang="en-GB" altLang="x-none">
                <a:latin typeface="Times New Roman" charset="0"/>
              </a:rPr>
              <a:t>.</a:t>
            </a:r>
          </a:p>
          <a:p>
            <a:pPr eaLnBrk="1" hangingPunct="1">
              <a:defRPr/>
            </a:pPr>
            <a:endParaRPr lang="en-GB" altLang="x-none"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Underwater Adhesives (AFM)</a:t>
            </a:r>
          </a:p>
        </p:txBody>
      </p:sp>
      <p:pic>
        <p:nvPicPr>
          <p:cNvPr id="1786883" name="Picture 3" descr="Ille_coverpage2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6475" y="1135063"/>
            <a:ext cx="4251325" cy="5688012"/>
          </a:xfrm>
        </p:spPr>
      </p:pic>
      <p:sp>
        <p:nvSpPr>
          <p:cNvPr id="1786884" name="Text Box 4"/>
          <p:cNvSpPr txBox="1">
            <a:spLocks noChangeArrowheads="1"/>
          </p:cNvSpPr>
          <p:nvPr/>
        </p:nvSpPr>
        <p:spPr bwMode="auto">
          <a:xfrm>
            <a:off x="5513388" y="5356225"/>
            <a:ext cx="3455987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de-AT" altLang="x-none" sz="1200">
                <a:latin typeface="Times New Roman" charset="0"/>
              </a:rPr>
              <a:t>Gebeshuber I.C. </a:t>
            </a:r>
            <a:r>
              <a:rPr lang="de-AT" altLang="x-none" sz="1200" i="1">
                <a:latin typeface="Times New Roman" charset="0"/>
              </a:rPr>
              <a:t>et al.</a:t>
            </a:r>
            <a:r>
              <a:rPr lang="de-AT" altLang="x-none" sz="1200">
                <a:latin typeface="Times New Roman" charset="0"/>
              </a:rPr>
              <a:t> (2002)</a:t>
            </a:r>
            <a:r>
              <a:rPr lang="de-AT" altLang="x-none" sz="1200" i="1">
                <a:latin typeface="Times New Roman" charset="0"/>
              </a:rPr>
              <a:t> "In vivo nanoscale atomic force microscopy investigation of diatom adhesion properties"</a:t>
            </a:r>
            <a:r>
              <a:rPr lang="de-AT" altLang="x-none" sz="1200">
                <a:latin typeface="Times New Roman" charset="0"/>
              </a:rPr>
              <a:t>, Mat. Sci. Technol. </a:t>
            </a:r>
            <a:r>
              <a:rPr lang="en-GB" altLang="x-none" sz="1200" b="1">
                <a:latin typeface="Times New Roman" charset="0"/>
              </a:rPr>
              <a:t>18</a:t>
            </a:r>
            <a:r>
              <a:rPr lang="en-GB" altLang="x-none" sz="1200">
                <a:latin typeface="Times New Roman" charset="0"/>
              </a:rPr>
              <a:t>, pp. 763-766. </a:t>
            </a:r>
          </a:p>
          <a:p>
            <a:pPr algn="just" eaLnBrk="1" hangingPunct="1">
              <a:defRPr/>
            </a:pPr>
            <a:r>
              <a:rPr lang="en-GB" altLang="x-none" sz="1200">
                <a:latin typeface="Times New Roman" charset="0"/>
              </a:rPr>
              <a:t>Gebeshuber I.C. </a:t>
            </a:r>
            <a:r>
              <a:rPr lang="en-GB" altLang="x-none" sz="1200" i="1">
                <a:latin typeface="Times New Roman" charset="0"/>
              </a:rPr>
              <a:t>et al.</a:t>
            </a:r>
            <a:r>
              <a:rPr lang="en-GB" altLang="x-none" sz="1200">
                <a:latin typeface="Times New Roman" charset="0"/>
              </a:rPr>
              <a:t> (2003) </a:t>
            </a:r>
            <a:r>
              <a:rPr lang="en-GB" altLang="x-none" sz="1200" i="1">
                <a:latin typeface="Times New Roman" charset="0"/>
              </a:rPr>
              <a:t>"Atomic force microscopy study of living diatoms in ambient conditions"</a:t>
            </a:r>
            <a:r>
              <a:rPr lang="en-GB" altLang="x-none" sz="1200">
                <a:latin typeface="Times New Roman" charset="0"/>
              </a:rPr>
              <a:t>, J. Microsc. Oxf. </a:t>
            </a:r>
            <a:r>
              <a:rPr lang="en-GB" altLang="x-none" sz="1200" b="1">
                <a:latin typeface="Times New Roman" charset="0"/>
              </a:rPr>
              <a:t>212</a:t>
            </a:r>
            <a:r>
              <a:rPr lang="en-GB" altLang="x-none" sz="1200">
                <a:latin typeface="Times New Roman" charset="0"/>
              </a:rPr>
              <a:t>, pp. 29</a:t>
            </a:r>
            <a:r>
              <a:rPr lang="de-AT" altLang="x-none" sz="1200">
                <a:latin typeface="Times New Roman" charset="0"/>
              </a:rPr>
              <a:t>2-299.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677988"/>
          </a:xfrm>
        </p:spPr>
        <p:txBody>
          <a:bodyPr/>
          <a:lstStyle/>
          <a:p>
            <a:pPr marL="3175" indent="-3175" eaLnBrk="1" hangingPunct="1">
              <a:buFontTx/>
              <a:buNone/>
              <a:defRPr/>
            </a:pPr>
            <a:r>
              <a:rPr lang="de-AT" altLang="x-none"/>
              <a:t>To access the adhesive under the diatom </a:t>
            </a:r>
            <a:r>
              <a:rPr lang="de-AT" altLang="x-none">
                <a:sym typeface="Wingdings" charset="2"/>
              </a:rPr>
              <a:t> </a:t>
            </a:r>
            <a:r>
              <a:rPr lang="de-AT" altLang="x-none"/>
              <a:t>remove cell with STM tip!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33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altLang="x-none"/>
              <a:t>Diatom adhesives</a:t>
            </a:r>
          </a:p>
        </p:txBody>
      </p:sp>
      <p:pic>
        <p:nvPicPr>
          <p:cNvPr id="1763335" name="Picture 7" descr="adhesiv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74875"/>
            <a:ext cx="8229600" cy="31115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Biotribology</a:t>
            </a:r>
          </a:p>
        </p:txBody>
      </p:sp>
      <p:pic>
        <p:nvPicPr>
          <p:cNvPr id="1742851" name="Picture 3" descr="Al-MEM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638" y="1143000"/>
            <a:ext cx="4102100" cy="3209925"/>
          </a:xfrm>
        </p:spPr>
      </p:pic>
      <p:sp>
        <p:nvSpPr>
          <p:cNvPr id="1742852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274638" y="5157788"/>
            <a:ext cx="8869362" cy="136683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x-none" sz="2800"/>
              <a:t>Technical microsystems often experience failure.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x-none" sz="2800"/>
              <a:t>Biological micro- and nanomechanical systems are reliable also at this scale. </a:t>
            </a:r>
          </a:p>
        </p:txBody>
      </p:sp>
      <p:sp>
        <p:nvSpPr>
          <p:cNvPr id="1742853" name="Text Box 5"/>
          <p:cNvSpPr txBox="1">
            <a:spLocks noChangeArrowheads="1"/>
          </p:cNvSpPr>
          <p:nvPr/>
        </p:nvSpPr>
        <p:spPr bwMode="auto">
          <a:xfrm>
            <a:off x="2830513" y="4514850"/>
            <a:ext cx="1546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Stanford University</a:t>
            </a:r>
          </a:p>
        </p:txBody>
      </p:sp>
      <p:pic>
        <p:nvPicPr>
          <p:cNvPr id="1742854" name="Picture 6" descr="diatomSE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43000"/>
            <a:ext cx="4202112" cy="3165475"/>
          </a:xfrm>
        </p:spPr>
      </p:pic>
      <p:sp>
        <p:nvSpPr>
          <p:cNvPr id="1742855" name="Text Box 7"/>
          <p:cNvSpPr txBox="1">
            <a:spLocks noChangeArrowheads="1"/>
          </p:cNvSpPr>
          <p:nvPr/>
        </p:nvSpPr>
        <p:spPr bwMode="auto">
          <a:xfrm>
            <a:off x="6396038" y="4456113"/>
            <a:ext cx="24495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Mount Allison University, Canada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874" name="Picture 2" descr="SEM NO228_fig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615950"/>
            <a:ext cx="7850187" cy="5692775"/>
          </a:xfrm>
        </p:spPr>
      </p:pic>
      <p:sp>
        <p:nvSpPr>
          <p:cNvPr id="1743875" name="Text Box 3"/>
          <p:cNvSpPr txBox="1">
            <a:spLocks noChangeArrowheads="1"/>
          </p:cNvSpPr>
          <p:nvPr/>
        </p:nvSpPr>
        <p:spPr bwMode="auto">
          <a:xfrm>
            <a:off x="5795963" y="6249988"/>
            <a:ext cx="34559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de-AT" altLang="x-none" sz="1200">
                <a:latin typeface="Times New Roman" charset="0"/>
              </a:rPr>
              <a:t>© R.W. Crawford, AWI Bremerhaven, Germany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Biotribology</a:t>
            </a:r>
          </a:p>
        </p:txBody>
      </p:sp>
      <p:pic>
        <p:nvPicPr>
          <p:cNvPr id="1744899" name="Picture 3" descr="mystery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976313"/>
            <a:ext cx="4057650" cy="2943225"/>
          </a:xfrm>
        </p:spPr>
      </p:pic>
      <p:sp>
        <p:nvSpPr>
          <p:cNvPr id="1744900" name="Rectangle 4"/>
          <p:cNvSpPr>
            <a:spLocks noGrp="1" noChangeArrowheads="1"/>
          </p:cNvSpPr>
          <p:nvPr>
            <p:ph type="body" sz="half" idx="3"/>
          </p:nvPr>
        </p:nvSpPr>
        <p:spPr>
          <a:xfrm>
            <a:off x="227013" y="4076700"/>
            <a:ext cx="8916987" cy="23034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en-GB" altLang="x-none" sz="2800"/>
              <a:t>The aim of biotribology is to gather information about </a:t>
            </a:r>
            <a:r>
              <a:rPr lang="en-GB" altLang="x-none" sz="2800" b="1"/>
              <a:t>friction, adhesion, lubrication and wear</a:t>
            </a:r>
            <a:r>
              <a:rPr lang="en-GB" altLang="x-none" sz="2800"/>
              <a:t> </a:t>
            </a:r>
            <a:r>
              <a:rPr lang="en-GB" altLang="x-none" sz="2800" b="1"/>
              <a:t>of biological systems</a:t>
            </a:r>
            <a:r>
              <a:rPr lang="en-GB" altLang="x-none" sz="2800"/>
              <a:t> and to </a:t>
            </a:r>
            <a:r>
              <a:rPr lang="en-GB" altLang="x-none" sz="2800" b="1"/>
              <a:t>apply</a:t>
            </a:r>
            <a:r>
              <a:rPr lang="en-GB" altLang="x-none" sz="2800"/>
              <a:t> this knowledge </a:t>
            </a:r>
            <a:r>
              <a:rPr lang="en-GB" altLang="x-none" sz="2800" b="1"/>
              <a:t>to innovate technology</a:t>
            </a:r>
            <a:r>
              <a:rPr lang="en-GB" altLang="x-none" sz="2800"/>
              <a:t>, with the additional benefit of </a:t>
            </a:r>
            <a:r>
              <a:rPr lang="en-GB" altLang="x-none" sz="2800" b="1"/>
              <a:t>environmental soundness</a:t>
            </a:r>
            <a:r>
              <a:rPr lang="en-GB" altLang="x-none" sz="2800"/>
              <a:t>.</a:t>
            </a:r>
          </a:p>
        </p:txBody>
      </p:sp>
      <p:pic>
        <p:nvPicPr>
          <p:cNvPr id="1744901" name="Picture 5" descr="Elle_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976313"/>
            <a:ext cx="3736975" cy="2952750"/>
          </a:xfrm>
        </p:spPr>
      </p:pic>
      <p:sp>
        <p:nvSpPr>
          <p:cNvPr id="1744902" name="Text Box 6"/>
          <p:cNvSpPr txBox="1">
            <a:spLocks noChangeArrowheads="1"/>
          </p:cNvSpPr>
          <p:nvPr/>
        </p:nvSpPr>
        <p:spPr bwMode="auto">
          <a:xfrm>
            <a:off x="5033963" y="6581775"/>
            <a:ext cx="41100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de-AT" altLang="x-none" sz="1200" dirty="0">
                <a:latin typeface="Times New Roman" charset="0"/>
              </a:rPr>
              <a:t>Gebeshuber I.C. </a:t>
            </a:r>
            <a:r>
              <a:rPr lang="de-AT" altLang="x-none" sz="1200" i="1" dirty="0">
                <a:latin typeface="Times New Roman" charset="0"/>
              </a:rPr>
              <a:t>et al.</a:t>
            </a:r>
            <a:r>
              <a:rPr lang="de-AT" altLang="x-none" sz="1200" dirty="0">
                <a:latin typeface="Times New Roman" charset="0"/>
              </a:rPr>
              <a:t> </a:t>
            </a:r>
            <a:r>
              <a:rPr lang="de-AT" altLang="x-none" sz="1200" dirty="0" err="1">
                <a:latin typeface="Times New Roman" charset="0"/>
              </a:rPr>
              <a:t>Nanosci</a:t>
            </a:r>
            <a:r>
              <a:rPr lang="de-AT" altLang="x-none" sz="1200" dirty="0">
                <a:latin typeface="Times New Roman" charset="0"/>
              </a:rPr>
              <a:t>. </a:t>
            </a:r>
            <a:r>
              <a:rPr lang="de-AT" altLang="x-none" sz="1200" dirty="0" err="1">
                <a:latin typeface="Times New Roman" charset="0"/>
              </a:rPr>
              <a:t>Nanotechnol</a:t>
            </a:r>
            <a:r>
              <a:rPr lang="de-AT" altLang="x-none" sz="1200" dirty="0">
                <a:latin typeface="Times New Roman" charset="0"/>
              </a:rPr>
              <a:t>. 5/1, 79-85 (2005)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altLang="x-none" sz="4000"/>
              <a:t>Diatom species interesting for biotribology</a:t>
            </a:r>
          </a:p>
        </p:txBody>
      </p:sp>
      <p:pic>
        <p:nvPicPr>
          <p:cNvPr id="1767428" name="Picture 4" descr="bacllaria_paradox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20850" y="1760538"/>
            <a:ext cx="5699125" cy="38020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67430" name="Text Box 6"/>
          <p:cNvSpPr txBox="1">
            <a:spLocks noChangeArrowheads="1"/>
          </p:cNvSpPr>
          <p:nvPr/>
        </p:nvSpPr>
        <p:spPr bwMode="auto">
          <a:xfrm>
            <a:off x="1720850" y="5784850"/>
            <a:ext cx="6232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AT" altLang="x-none" b="1" i="1"/>
              <a:t>Bacillaria paxillifer</a:t>
            </a:r>
            <a:r>
              <a:rPr lang="de-AT" altLang="x-none"/>
              <a:t> (old name: </a:t>
            </a:r>
            <a:r>
              <a:rPr lang="de-AT" altLang="x-none" i="1"/>
              <a:t>B. paradoxa</a:t>
            </a:r>
            <a:r>
              <a:rPr lang="de-AT" altLang="x-none"/>
              <a:t>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0196" name="Picture 4" descr="Stack_of_Bacillaria_flipped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6275" y="1095375"/>
            <a:ext cx="4038600" cy="1844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00198" name="Picture 6" descr="bacllaria_paradox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3288" y="3446463"/>
            <a:ext cx="3919537" cy="26146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00201" name="Picture 9" descr="Fig13unten-ganzfrischundschönundgros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4825" y="3446463"/>
            <a:ext cx="3903663" cy="26019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8950" y="395288"/>
            <a:ext cx="8229600" cy="59039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x-none" sz="2800" b="1"/>
              <a:t>SPM methods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x-none" sz="2800" b="1"/>
              <a:t>Cells</a:t>
            </a:r>
            <a:r>
              <a:rPr lang="en-US" altLang="x-none" sz="2800"/>
              <a:t>: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x-none" sz="2400"/>
              <a:t>Diatoms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x-none" sz="2400"/>
              <a:t>Short excursion to biogenic adhesives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x-none" sz="2400"/>
              <a:t>Biotribology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x-none" sz="2800" b="1"/>
              <a:t>Single molecules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x-none" sz="2400"/>
              <a:t>Chaperonins: Probing protein-protein </a:t>
            </a:r>
          </a:p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x-none" sz="2400"/>
              <a:t>	interactions in real time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x-none" sz="2800" b="1"/>
              <a:t>Atoms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x-none" sz="2400"/>
              <a:t>Nanostructuring atomically flat surfaces with ions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x-none" sz="2400"/>
              <a:t>Ion bombardment of atomically flat crystals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x-none" sz="2800" b="1"/>
              <a:t>Subatomic features</a:t>
            </a:r>
            <a:r>
              <a:rPr lang="en-US" altLang="x-none" sz="2800"/>
              <a:t>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x-none" sz="2400"/>
              <a:t>Atom orbitals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x-none" sz="2400"/>
              <a:t>Electron spins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de-AT" altLang="x-none" dirty="0"/>
              <a:t>					</a:t>
            </a:r>
          </a:p>
          <a:p>
            <a:pPr eaLnBrk="1" hangingPunct="1">
              <a:buFontTx/>
              <a:buNone/>
              <a:defRPr/>
            </a:pPr>
            <a:endParaRPr lang="de-AT" altLang="x-none" dirty="0"/>
          </a:p>
          <a:p>
            <a:pPr eaLnBrk="1" hangingPunct="1">
              <a:buFontTx/>
              <a:buNone/>
              <a:defRPr/>
            </a:pPr>
            <a:endParaRPr lang="de-AT" altLang="x-none" dirty="0"/>
          </a:p>
          <a:p>
            <a:pPr eaLnBrk="1" hangingPunct="1">
              <a:buFontTx/>
              <a:buNone/>
              <a:defRPr/>
            </a:pPr>
            <a:r>
              <a:rPr lang="de-AT" altLang="x-none" dirty="0"/>
              <a:t>					</a:t>
            </a:r>
            <a:r>
              <a:rPr lang="de-AT" altLang="x-none" sz="4000" dirty="0"/>
              <a:t>Movie</a:t>
            </a:r>
          </a:p>
        </p:txBody>
      </p:sp>
      <p:pic>
        <p:nvPicPr>
          <p:cNvPr id="2" name="bacillaria_BbandHi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1400" y="1905000"/>
            <a:ext cx="45212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sz="4000"/>
              <a:t>Diatom species interesting for biotribology</a:t>
            </a:r>
          </a:p>
        </p:txBody>
      </p:sp>
      <p:sp>
        <p:nvSpPr>
          <p:cNvPr id="1770500" name="Text Box 4"/>
          <p:cNvSpPr txBox="1">
            <a:spLocks noChangeArrowheads="1"/>
          </p:cNvSpPr>
          <p:nvPr/>
        </p:nvSpPr>
        <p:spPr bwMode="auto">
          <a:xfrm>
            <a:off x="3092450" y="6400800"/>
            <a:ext cx="30654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AT" altLang="x-none" b="1" i="1"/>
              <a:t>Ellerbeckia arenaria</a:t>
            </a:r>
            <a:endParaRPr lang="de-AT" altLang="x-none" i="1"/>
          </a:p>
        </p:txBody>
      </p:sp>
      <p:pic>
        <p:nvPicPr>
          <p:cNvPr id="1770502" name="Picture 6" descr="Ellerbeckia arenaria viv 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113" y="1325563"/>
            <a:ext cx="6665912" cy="49990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2548" name="Picture 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225" y="274638"/>
            <a:ext cx="7881938" cy="6400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526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sz="4000"/>
              <a:t>Diatom species interesting for biotribology</a:t>
            </a:r>
          </a:p>
        </p:txBody>
      </p:sp>
      <p:sp>
        <p:nvSpPr>
          <p:cNvPr id="1771523" name="Text Box 3"/>
          <p:cNvSpPr txBox="1">
            <a:spLocks noChangeArrowheads="1"/>
          </p:cNvSpPr>
          <p:nvPr/>
        </p:nvSpPr>
        <p:spPr bwMode="auto">
          <a:xfrm>
            <a:off x="3092450" y="6400800"/>
            <a:ext cx="2620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AT" altLang="x-none" b="1" i="1"/>
              <a:t>Eunotia sudetica</a:t>
            </a:r>
            <a:endParaRPr lang="de-AT" altLang="x-none" i="1"/>
          </a:p>
        </p:txBody>
      </p:sp>
      <p:pic>
        <p:nvPicPr>
          <p:cNvPr id="1771529" name="Picture 9" descr="Eunotia_sudetic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6538" y="1570038"/>
            <a:ext cx="3179762" cy="47418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9476" name="Picture 4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863" y="279400"/>
            <a:ext cx="8974137" cy="6370638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030" name="Picture 6" descr="Numbered Plate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8" y="0"/>
            <a:ext cx="5268912" cy="79025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93033" name="Text Box 9"/>
          <p:cNvSpPr txBox="1">
            <a:spLocks noChangeArrowheads="1"/>
          </p:cNvSpPr>
          <p:nvPr/>
        </p:nvSpPr>
        <p:spPr bwMode="auto">
          <a:xfrm>
            <a:off x="6184900" y="300038"/>
            <a:ext cx="2959100" cy="64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AT" altLang="x-none"/>
              <a:t>scale bars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5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m,10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50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 5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m,10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20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m,5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4052" name="Picture 4" descr="numbered Plate 2 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8650" y="-4763"/>
            <a:ext cx="4938713" cy="741203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94054" name="Text Box 6"/>
          <p:cNvSpPr txBox="1">
            <a:spLocks noChangeArrowheads="1"/>
          </p:cNvSpPr>
          <p:nvPr/>
        </p:nvSpPr>
        <p:spPr bwMode="auto">
          <a:xfrm>
            <a:off x="7048500" y="300038"/>
            <a:ext cx="2095500" cy="64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AT" altLang="x-none"/>
              <a:t>scale bars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50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m,50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10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m,5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20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 5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6100" name="Picture 4" descr="numbered plate 3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69863"/>
            <a:ext cx="4889500" cy="73358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96102" name="Text Box 6"/>
          <p:cNvSpPr txBox="1">
            <a:spLocks noChangeArrowheads="1"/>
          </p:cNvSpPr>
          <p:nvPr/>
        </p:nvSpPr>
        <p:spPr bwMode="auto">
          <a:xfrm>
            <a:off x="7048500" y="300038"/>
            <a:ext cx="2095500" cy="648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AT" altLang="x-none"/>
              <a:t>scale bars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5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m,25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50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m,20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endParaRPr lang="de-AT" altLang="x-none"/>
          </a:p>
          <a:p>
            <a:pPr eaLnBrk="1" hangingPunct="1">
              <a:defRPr/>
            </a:pPr>
            <a:r>
              <a:rPr lang="de-AT" altLang="x-none"/>
              <a:t>10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m, 10</a:t>
            </a:r>
            <a:r>
              <a:rPr lang="de-AT" altLang="x-none" sz="2800">
                <a:latin typeface="Symbol" charset="2"/>
              </a:rPr>
              <a:t>m</a:t>
            </a:r>
            <a:r>
              <a:rPr lang="de-AT" altLang="x-none"/>
              <a:t>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922" name="Picture 2" descr="scanning1c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2188" y="2636838"/>
            <a:ext cx="4038600" cy="2003425"/>
          </a:xfrm>
        </p:spPr>
      </p:pic>
      <p:sp>
        <p:nvSpPr>
          <p:cNvPr id="17459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090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AFM of Living Cells: Fibroblasts</a:t>
            </a:r>
          </a:p>
        </p:txBody>
      </p:sp>
      <p:pic>
        <p:nvPicPr>
          <p:cNvPr id="1745924" name="Picture 4" descr="scanning1ab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2188" y="981075"/>
            <a:ext cx="4038600" cy="1570038"/>
          </a:xfrm>
        </p:spPr>
      </p:pic>
      <p:sp>
        <p:nvSpPr>
          <p:cNvPr id="1745925" name="Text Box 5"/>
          <p:cNvSpPr txBox="1">
            <a:spLocks noChangeArrowheads="1"/>
          </p:cNvSpPr>
          <p:nvPr/>
        </p:nvSpPr>
        <p:spPr bwMode="auto">
          <a:xfrm>
            <a:off x="6259513" y="6524625"/>
            <a:ext cx="2416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2000 Radmacher group, Germany</a:t>
            </a:r>
          </a:p>
        </p:txBody>
      </p:sp>
      <p:pic>
        <p:nvPicPr>
          <p:cNvPr id="1745926" name="Picture 6" descr="scanning1e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2188" y="4738688"/>
            <a:ext cx="4038600" cy="2003425"/>
          </a:xfr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946" name="Text Box 2"/>
          <p:cNvSpPr txBox="1">
            <a:spLocks noChangeArrowheads="1"/>
          </p:cNvSpPr>
          <p:nvPr/>
        </p:nvSpPr>
        <p:spPr bwMode="auto">
          <a:xfrm>
            <a:off x="2628900" y="2482850"/>
            <a:ext cx="41735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 sz="4400" b="1">
                <a:latin typeface="Times New Roman" charset="0"/>
              </a:rPr>
              <a:t>Single Molecules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490" name="Text Box 2"/>
          <p:cNvSpPr txBox="1">
            <a:spLocks noChangeArrowheads="1"/>
          </p:cNvSpPr>
          <p:nvPr/>
        </p:nvSpPr>
        <p:spPr bwMode="auto">
          <a:xfrm>
            <a:off x="2339975" y="2924175"/>
            <a:ext cx="49641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 sz="4400" b="1">
                <a:latin typeface="Times New Roman" charset="0"/>
              </a:rPr>
              <a:t>Some SPM methods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Chaperonins GroEL-GroES </a:t>
            </a:r>
          </a:p>
        </p:txBody>
      </p:sp>
      <p:pic>
        <p:nvPicPr>
          <p:cNvPr id="1747971" name="Picture 3" descr="groemov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988" y="1692275"/>
            <a:ext cx="2255837" cy="2814638"/>
          </a:xfrm>
        </p:spPr>
      </p:pic>
      <p:pic>
        <p:nvPicPr>
          <p:cNvPr id="1747972" name="Picture 4" descr="GroEL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692275"/>
            <a:ext cx="4038600" cy="3397250"/>
          </a:xfrm>
        </p:spPr>
      </p:pic>
      <p:sp>
        <p:nvSpPr>
          <p:cNvPr id="1747973" name="Text Box 5"/>
          <p:cNvSpPr txBox="1">
            <a:spLocks noChangeArrowheads="1"/>
          </p:cNvSpPr>
          <p:nvPr/>
        </p:nvSpPr>
        <p:spPr bwMode="auto">
          <a:xfrm>
            <a:off x="2479675" y="4365625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Cell Press 1996</a:t>
            </a:r>
            <a:r>
              <a:rPr lang="en-GB" altLang="x-none">
                <a:latin typeface="Times New Roman" charset="0"/>
              </a:rPr>
              <a:t> </a:t>
            </a:r>
          </a:p>
        </p:txBody>
      </p:sp>
      <p:sp>
        <p:nvSpPr>
          <p:cNvPr id="1747974" name="Text Box 6"/>
          <p:cNvSpPr txBox="1">
            <a:spLocks noChangeArrowheads="1"/>
          </p:cNvSpPr>
          <p:nvPr/>
        </p:nvSpPr>
        <p:spPr bwMode="auto">
          <a:xfrm>
            <a:off x="5148263" y="5203825"/>
            <a:ext cx="2627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http://www.res.titech.ac.jp/~seibutu/</a:t>
            </a:r>
            <a:br>
              <a:rPr lang="en-GB" altLang="x-none" sz="1200">
                <a:latin typeface="Times New Roman" charset="0"/>
              </a:rPr>
            </a:br>
            <a:r>
              <a:rPr lang="en-GB" altLang="x-none" sz="1200">
                <a:latin typeface="Times New Roman" charset="0"/>
              </a:rPr>
              <a:t>htaguchi/chaperonin/cpn_structure.html</a:t>
            </a:r>
          </a:p>
        </p:txBody>
      </p:sp>
      <p:sp>
        <p:nvSpPr>
          <p:cNvPr id="1747975" name="Text Box 7"/>
          <p:cNvSpPr txBox="1">
            <a:spLocks noChangeArrowheads="1"/>
          </p:cNvSpPr>
          <p:nvPr/>
        </p:nvSpPr>
        <p:spPr bwMode="auto">
          <a:xfrm>
            <a:off x="971550" y="4941888"/>
            <a:ext cx="371951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x-none">
                <a:latin typeface="Times New Roman" charset="0"/>
              </a:rPr>
              <a:t>Chaperonins</a:t>
            </a:r>
            <a:r>
              <a:rPr lang="en-GB" altLang="x-none" b="1" i="1">
                <a:latin typeface="Times New Roman" charset="0"/>
              </a:rPr>
              <a:t> </a:t>
            </a:r>
            <a:r>
              <a:rPr lang="en-GB" altLang="x-none">
                <a:latin typeface="Times New Roman" charset="0"/>
              </a:rPr>
              <a:t>are proteins involved in making certain that other proteins form properly. 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7670" name="Picture 6" descr="chap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4963" y="161925"/>
            <a:ext cx="5422900" cy="35083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77672" name="Picture 8" descr="chap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2263" y="3908425"/>
            <a:ext cx="5422900" cy="28098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x-none" b="1"/>
              <a:t>Watching protein-protein interactions in real time</a:t>
            </a:r>
          </a:p>
        </p:txBody>
      </p:sp>
      <p:pic>
        <p:nvPicPr>
          <p:cNvPr id="1748995" name="Picture 3" descr="2d-lin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773238"/>
            <a:ext cx="4038600" cy="4271962"/>
          </a:xfrm>
        </p:spPr>
      </p:pic>
      <p:sp>
        <p:nvSpPr>
          <p:cNvPr id="1748996" name="Text Box 4"/>
          <p:cNvSpPr txBox="1">
            <a:spLocks noChangeArrowheads="1"/>
          </p:cNvSpPr>
          <p:nvPr/>
        </p:nvSpPr>
        <p:spPr bwMode="auto">
          <a:xfrm>
            <a:off x="6088063" y="6140450"/>
            <a:ext cx="215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Viani M.B. </a:t>
            </a:r>
            <a:r>
              <a:rPr lang="en-GB" altLang="x-none" sz="1200" i="1">
                <a:latin typeface="Times New Roman" charset="0"/>
              </a:rPr>
              <a:t>et al.</a:t>
            </a:r>
            <a:r>
              <a:rPr lang="en-GB" altLang="x-none" sz="1200">
                <a:latin typeface="Times New Roman" charset="0"/>
              </a:rPr>
              <a:t> (2000) Nature </a:t>
            </a:r>
            <a:br>
              <a:rPr lang="en-GB" altLang="x-none" sz="1200">
                <a:latin typeface="Times New Roman" charset="0"/>
              </a:rPr>
            </a:br>
            <a:r>
              <a:rPr lang="en-GB" altLang="x-none" sz="1200">
                <a:latin typeface="Times New Roman" charset="0"/>
              </a:rPr>
              <a:t>Struct. Biol. 7, pp. 644-647 </a:t>
            </a:r>
          </a:p>
        </p:txBody>
      </p:sp>
      <p:pic>
        <p:nvPicPr>
          <p:cNvPr id="1748997" name="Picture 5" descr="nfig001jr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713" y="1844675"/>
            <a:ext cx="1647825" cy="3771900"/>
          </a:xfrm>
        </p:spPr>
      </p:pic>
      <p:sp>
        <p:nvSpPr>
          <p:cNvPr id="1748998" name="Text Box 6"/>
          <p:cNvSpPr txBox="1">
            <a:spLocks noChangeArrowheads="1"/>
          </p:cNvSpPr>
          <p:nvPr/>
        </p:nvSpPr>
        <p:spPr bwMode="auto">
          <a:xfrm>
            <a:off x="1908175" y="6165850"/>
            <a:ext cx="1398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2000 Cambridge </a:t>
            </a:r>
            <a:br>
              <a:rPr lang="en-GB" altLang="x-none" sz="1200">
                <a:latin typeface="Times New Roman" charset="0"/>
              </a:rPr>
            </a:br>
            <a:r>
              <a:rPr lang="en-GB" altLang="x-none" sz="1200">
                <a:latin typeface="Times New Roman" charset="0"/>
              </a:rPr>
              <a:t>University Press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x-none" b="1"/>
              <a:t>Watching protein-protein interactions in real time</a:t>
            </a:r>
          </a:p>
        </p:txBody>
      </p:sp>
      <p:pic>
        <p:nvPicPr>
          <p:cNvPr id="1750019" name="Picture 3" descr="gro_resul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813" y="1808163"/>
            <a:ext cx="3463925" cy="5049837"/>
          </a:xfrm>
        </p:spPr>
      </p:pic>
      <p:sp>
        <p:nvSpPr>
          <p:cNvPr id="1750020" name="Text Box 4"/>
          <p:cNvSpPr txBox="1">
            <a:spLocks noChangeArrowheads="1"/>
          </p:cNvSpPr>
          <p:nvPr/>
        </p:nvSpPr>
        <p:spPr bwMode="auto">
          <a:xfrm>
            <a:off x="6022975" y="6105525"/>
            <a:ext cx="2155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Viani M.B. </a:t>
            </a:r>
            <a:r>
              <a:rPr lang="en-GB" altLang="x-none" sz="1200" i="1">
                <a:latin typeface="Times New Roman" charset="0"/>
              </a:rPr>
              <a:t>et al.</a:t>
            </a:r>
            <a:r>
              <a:rPr lang="en-GB" altLang="x-none" sz="1200">
                <a:latin typeface="Times New Roman" charset="0"/>
              </a:rPr>
              <a:t> (2000) Nature </a:t>
            </a:r>
            <a:br>
              <a:rPr lang="en-GB" altLang="x-none" sz="1200">
                <a:latin typeface="Times New Roman" charset="0"/>
              </a:rPr>
            </a:br>
            <a:r>
              <a:rPr lang="en-GB" altLang="x-none" sz="1200">
                <a:latin typeface="Times New Roman" charset="0"/>
              </a:rPr>
              <a:t>Struct. Biol. 7, pp. 644-647 </a:t>
            </a:r>
          </a:p>
        </p:txBody>
      </p:sp>
      <p:pic>
        <p:nvPicPr>
          <p:cNvPr id="1750021" name="Picture 5" descr="histogramm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0200" y="1825625"/>
            <a:ext cx="4038600" cy="3690938"/>
          </a:xfr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42" name="Text Box 2"/>
          <p:cNvSpPr txBox="1">
            <a:spLocks noChangeArrowheads="1"/>
          </p:cNvSpPr>
          <p:nvPr/>
        </p:nvSpPr>
        <p:spPr bwMode="auto">
          <a:xfrm>
            <a:off x="3616325" y="2771775"/>
            <a:ext cx="17351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 sz="4400" b="1">
                <a:latin typeface="Times New Roman" charset="0"/>
              </a:rPr>
              <a:t>Atoms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58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sz="4000" b="1">
                <a:latin typeface="Times New Roman" charset="0"/>
              </a:rPr>
              <a:t>Nanostructuring atomically flat surfaces with ions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Omicron UHV AFM/STM</a:t>
            </a:r>
          </a:p>
        </p:txBody>
      </p:sp>
      <p:pic>
        <p:nvPicPr>
          <p:cNvPr id="1752067" name="Picture 3" descr="ille_AFM_klei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052513"/>
            <a:ext cx="6913562" cy="5530850"/>
          </a:xfr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x-none" b="1"/>
              <a:t>Atomically flat HOPG crystals before ion bombardement</a:t>
            </a:r>
          </a:p>
        </p:txBody>
      </p:sp>
      <p:pic>
        <p:nvPicPr>
          <p:cNvPr id="1753091" name="Picture 3" descr="atomres_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500" y="2144713"/>
            <a:ext cx="4233863" cy="3617912"/>
          </a:xfrm>
        </p:spPr>
      </p:pic>
      <p:pic>
        <p:nvPicPr>
          <p:cNvPr id="1753092" name="Picture 4" descr="1mal1Fl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1063" y="2144713"/>
            <a:ext cx="4351337" cy="3671887"/>
          </a:xfrm>
        </p:spPr>
      </p:pic>
      <p:sp>
        <p:nvSpPr>
          <p:cNvPr id="1753093" name="Text Box 5"/>
          <p:cNvSpPr txBox="1">
            <a:spLocks noChangeArrowheads="1"/>
          </p:cNvSpPr>
          <p:nvPr/>
        </p:nvSpPr>
        <p:spPr bwMode="auto">
          <a:xfrm>
            <a:off x="1547813" y="5949950"/>
            <a:ext cx="633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>
                <a:latin typeface="Times New Roman" charset="0"/>
              </a:rPr>
              <a:t>HOPG, 4*4 nm</a:t>
            </a:r>
            <a:r>
              <a:rPr lang="en-GB" altLang="x-none" baseline="30000">
                <a:latin typeface="Times New Roman" charset="0"/>
              </a:rPr>
              <a:t>2                                          </a:t>
            </a:r>
            <a:r>
              <a:rPr lang="en-GB" altLang="x-none">
                <a:latin typeface="Times New Roman" charset="0"/>
              </a:rPr>
              <a:t>HOPG, 1*1 nm</a:t>
            </a:r>
            <a:r>
              <a:rPr lang="en-GB" altLang="x-none" baseline="30000">
                <a:latin typeface="Times New Roman" charset="0"/>
              </a:rPr>
              <a:t>2</a:t>
            </a:r>
          </a:p>
        </p:txBody>
      </p:sp>
      <p:sp>
        <p:nvSpPr>
          <p:cNvPr id="1753094" name="Text Box 6"/>
          <p:cNvSpPr txBox="1">
            <a:spLocks noChangeArrowheads="1"/>
          </p:cNvSpPr>
          <p:nvPr/>
        </p:nvSpPr>
        <p:spPr bwMode="auto">
          <a:xfrm>
            <a:off x="2335213" y="1687513"/>
            <a:ext cx="520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>
                <a:latin typeface="Times New Roman" charset="0"/>
              </a:rPr>
              <a:t>STM                                                 AFM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852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HOPG after ion bombardment</a:t>
            </a:r>
          </a:p>
        </p:txBody>
      </p:sp>
      <p:sp>
        <p:nvSpPr>
          <p:cNvPr id="1754115" name="Rectangle 3"/>
          <p:cNvSpPr>
            <a:spLocks noChangeArrowheads="1"/>
          </p:cNvSpPr>
          <p:nvPr/>
        </p:nvSpPr>
        <p:spPr bwMode="auto">
          <a:xfrm>
            <a:off x="2124075" y="5805488"/>
            <a:ext cx="4941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>
                <a:latin typeface="Times New Roman" charset="0"/>
              </a:rPr>
              <a:t>STM, 100</a:t>
            </a:r>
            <a:r>
              <a:rPr lang="en-GB" altLang="x-none" sz="3200" baseline="20000">
                <a:latin typeface="Times New Roman" charset="0"/>
              </a:rPr>
              <a:t>.</a:t>
            </a:r>
            <a:r>
              <a:rPr lang="en-GB" altLang="x-none">
                <a:latin typeface="Times New Roman" charset="0"/>
              </a:rPr>
              <a:t>100nm</a:t>
            </a:r>
            <a:r>
              <a:rPr lang="en-GB" altLang="x-none" baseline="30000">
                <a:latin typeface="Times New Roman" charset="0"/>
              </a:rPr>
              <a:t>2</a:t>
            </a:r>
            <a:r>
              <a:rPr lang="en-GB" altLang="x-none">
                <a:latin typeface="Times New Roman" charset="0"/>
              </a:rPr>
              <a:t>, HOPG bombarded </a:t>
            </a:r>
          </a:p>
          <a:p>
            <a:pPr eaLnBrk="1" hangingPunct="1">
              <a:defRPr/>
            </a:pPr>
            <a:r>
              <a:rPr lang="en-GB" altLang="x-none">
                <a:latin typeface="Times New Roman" charset="0"/>
              </a:rPr>
              <a:t>with 800 eV Ar</a:t>
            </a:r>
            <a:r>
              <a:rPr lang="en-GB" altLang="x-none" baseline="30000">
                <a:latin typeface="Times New Roman" charset="0"/>
              </a:rPr>
              <a:t>+</a:t>
            </a:r>
            <a:r>
              <a:rPr lang="en-GB" altLang="x-none">
                <a:latin typeface="Times New Roman" charset="0"/>
              </a:rPr>
              <a:t> ions</a:t>
            </a:r>
          </a:p>
        </p:txBody>
      </p:sp>
      <p:pic>
        <p:nvPicPr>
          <p:cNvPr id="1754116" name="Picture 4" descr="h400_m8_rcprof_klei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1125538"/>
            <a:ext cx="4813300" cy="4525962"/>
          </a:xfr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sz="4000" b="1">
                <a:latin typeface="Times New Roman" charset="0"/>
              </a:rPr>
              <a:t>Nanodefect aggregation on HOPG steps </a:t>
            </a:r>
          </a:p>
        </p:txBody>
      </p:sp>
      <p:pic>
        <p:nvPicPr>
          <p:cNvPr id="1812485" name="Picture 5" descr="HOPGirradBorder(withsteps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0" y="1017588"/>
            <a:ext cx="7637463" cy="5865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Generalized scheme of an SPM</a:t>
            </a:r>
          </a:p>
        </p:txBody>
      </p:sp>
      <p:sp>
        <p:nvSpPr>
          <p:cNvPr id="1728515" name="Text Box 3"/>
          <p:cNvSpPr txBox="1">
            <a:spLocks noChangeArrowheads="1"/>
          </p:cNvSpPr>
          <p:nvPr/>
        </p:nvSpPr>
        <p:spPr bwMode="auto">
          <a:xfrm>
            <a:off x="4643438" y="1052513"/>
            <a:ext cx="4427537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x-none">
                <a:latin typeface="Times New Roman" charset="0"/>
              </a:rPr>
              <a:t>A scanning probe microscope (SPM) </a:t>
            </a:r>
            <a:r>
              <a:rPr lang="en-GB" altLang="x-none" b="1">
                <a:latin typeface="Times New Roman" charset="0"/>
              </a:rPr>
              <a:t>raster scans</a:t>
            </a:r>
            <a:r>
              <a:rPr lang="en-GB" altLang="x-none">
                <a:latin typeface="Times New Roman" charset="0"/>
              </a:rPr>
              <a:t> a sharp probe over a surface. </a:t>
            </a:r>
          </a:p>
          <a:p>
            <a:pPr eaLnBrk="1" hangingPunct="1">
              <a:defRPr/>
            </a:pPr>
            <a:r>
              <a:rPr lang="en-GB" altLang="x-none">
                <a:latin typeface="Times New Roman" charset="0"/>
              </a:rPr>
              <a:t>The mechanical, electrical, magnetic, optical and chemical interaction between the </a:t>
            </a:r>
            <a:r>
              <a:rPr lang="en-GB" altLang="x-none" b="1">
                <a:latin typeface="Times New Roman" charset="0"/>
              </a:rPr>
              <a:t>sharp probe</a:t>
            </a:r>
            <a:r>
              <a:rPr lang="en-GB" altLang="x-none">
                <a:latin typeface="Times New Roman" charset="0"/>
              </a:rPr>
              <a:t> and the </a:t>
            </a:r>
            <a:r>
              <a:rPr lang="en-GB" altLang="x-none" b="1">
                <a:latin typeface="Times New Roman" charset="0"/>
              </a:rPr>
              <a:t>surface</a:t>
            </a:r>
            <a:r>
              <a:rPr lang="en-GB" altLang="x-none">
                <a:latin typeface="Times New Roman" charset="0"/>
              </a:rPr>
              <a:t> provides a 3D representation of surface parameters at or near the atomic scale. The samples can be in </a:t>
            </a:r>
            <a:r>
              <a:rPr lang="en-GB" altLang="x-none" b="1">
                <a:latin typeface="Times New Roman" charset="0"/>
              </a:rPr>
              <a:t>air</a:t>
            </a:r>
            <a:r>
              <a:rPr lang="en-GB" altLang="x-none">
                <a:latin typeface="Times New Roman" charset="0"/>
              </a:rPr>
              <a:t>, </a:t>
            </a:r>
            <a:r>
              <a:rPr lang="en-GB" altLang="x-none" b="1">
                <a:latin typeface="Times New Roman" charset="0"/>
              </a:rPr>
              <a:t>vacuum</a:t>
            </a:r>
            <a:r>
              <a:rPr lang="en-GB" altLang="x-none">
                <a:latin typeface="Times New Roman" charset="0"/>
              </a:rPr>
              <a:t>, or immersed in some </a:t>
            </a:r>
            <a:r>
              <a:rPr lang="en-GB" altLang="x-none" b="1">
                <a:latin typeface="Times New Roman" charset="0"/>
              </a:rPr>
              <a:t>liquid</a:t>
            </a:r>
            <a:r>
              <a:rPr lang="en-GB" altLang="x-none">
                <a:latin typeface="Times New Roman" charset="0"/>
              </a:rPr>
              <a:t>. </a:t>
            </a:r>
          </a:p>
        </p:txBody>
      </p:sp>
      <p:pic>
        <p:nvPicPr>
          <p:cNvPr id="1728516" name="Picture 4" descr="sp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0213" y="981075"/>
            <a:ext cx="3525837" cy="5876925"/>
          </a:xfr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-34925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HOPG after ion bombardment</a:t>
            </a:r>
          </a:p>
        </p:txBody>
      </p:sp>
      <p:pic>
        <p:nvPicPr>
          <p:cNvPr id="1755139" name="Picture 3" descr="h800i_ff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" y="1143000"/>
            <a:ext cx="8229600" cy="4476750"/>
          </a:xfrm>
        </p:spPr>
      </p:pic>
      <p:sp>
        <p:nvSpPr>
          <p:cNvPr id="1755140" name="Text Box 4"/>
          <p:cNvSpPr txBox="1">
            <a:spLocks noChangeArrowheads="1"/>
          </p:cNvSpPr>
          <p:nvPr/>
        </p:nvSpPr>
        <p:spPr bwMode="auto">
          <a:xfrm>
            <a:off x="1331913" y="5876925"/>
            <a:ext cx="7316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>
                <a:latin typeface="Times New Roman" charset="0"/>
              </a:rPr>
              <a:t>STM, 10</a:t>
            </a:r>
            <a:r>
              <a:rPr lang="en-GB" altLang="x-none" sz="3200" baseline="20000">
                <a:latin typeface="Times New Roman" charset="0"/>
              </a:rPr>
              <a:t>.</a:t>
            </a:r>
            <a:r>
              <a:rPr lang="en-GB" altLang="x-none">
                <a:latin typeface="Times New Roman" charset="0"/>
              </a:rPr>
              <a:t>10nm</a:t>
            </a:r>
            <a:r>
              <a:rPr lang="en-GB" altLang="x-none" baseline="30000">
                <a:latin typeface="Times New Roman" charset="0"/>
              </a:rPr>
              <a:t>2</a:t>
            </a:r>
            <a:r>
              <a:rPr lang="en-GB" altLang="x-none">
                <a:latin typeface="Times New Roman" charset="0"/>
              </a:rPr>
              <a:t>, HOPG bombarded with 800 eV Ar</a:t>
            </a:r>
            <a:r>
              <a:rPr lang="en-GB" altLang="x-none" baseline="30000">
                <a:latin typeface="Times New Roman" charset="0"/>
              </a:rPr>
              <a:t>+</a:t>
            </a:r>
            <a:r>
              <a:rPr lang="en-GB" altLang="x-none">
                <a:latin typeface="Times New Roman" charset="0"/>
              </a:rPr>
              <a:t> ions </a:t>
            </a:r>
          </a:p>
        </p:txBody>
      </p:sp>
      <p:sp>
        <p:nvSpPr>
          <p:cNvPr id="1755141" name="Text Box 5"/>
          <p:cNvSpPr txBox="1">
            <a:spLocks noChangeArrowheads="1"/>
          </p:cNvSpPr>
          <p:nvPr/>
        </p:nvSpPr>
        <p:spPr bwMode="auto">
          <a:xfrm>
            <a:off x="5653088" y="6356350"/>
            <a:ext cx="3455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de-AT" altLang="x-none" sz="1200">
                <a:latin typeface="Times New Roman" charset="0"/>
              </a:rPr>
              <a:t>Gebeshuber I.C. </a:t>
            </a:r>
            <a:r>
              <a:rPr lang="de-AT" altLang="x-none" sz="1200" i="1">
                <a:latin typeface="Times New Roman" charset="0"/>
              </a:rPr>
              <a:t>et al.</a:t>
            </a:r>
            <a:r>
              <a:rPr lang="de-AT" altLang="x-none" sz="1200">
                <a:latin typeface="Times New Roman" charset="0"/>
              </a:rPr>
              <a:t> (2003)</a:t>
            </a:r>
            <a:r>
              <a:rPr lang="de-AT" altLang="x-none" sz="1200" i="1">
                <a:latin typeface="Times New Roman" charset="0"/>
              </a:rPr>
              <a:t> </a:t>
            </a:r>
            <a:r>
              <a:rPr lang="de-AT" altLang="x-none" sz="1200">
                <a:latin typeface="Times New Roman" charset="0"/>
              </a:rPr>
              <a:t>Nucl. Instrum. Meth</a:t>
            </a:r>
            <a:r>
              <a:rPr lang="de-AT" altLang="x-none" sz="1200" i="1">
                <a:latin typeface="Times New Roman" charset="0"/>
              </a:rPr>
              <a:t>.</a:t>
            </a:r>
            <a:endParaRPr lang="en-GB" altLang="x-none" sz="1200">
              <a:latin typeface="Times New Roman" charset="0"/>
            </a:endParaRPr>
          </a:p>
          <a:p>
            <a:pPr algn="just" eaLnBrk="1" hangingPunct="1">
              <a:defRPr/>
            </a:pPr>
            <a:r>
              <a:rPr lang="en-GB" altLang="x-none" sz="1200">
                <a:latin typeface="Times New Roman" charset="0"/>
              </a:rPr>
              <a:t>Gebeshuber I.C. </a:t>
            </a:r>
            <a:r>
              <a:rPr lang="en-GB" altLang="x-none" sz="1200" i="1">
                <a:latin typeface="Times New Roman" charset="0"/>
              </a:rPr>
              <a:t>et al.</a:t>
            </a:r>
            <a:r>
              <a:rPr lang="en-GB" altLang="x-none" sz="1200">
                <a:latin typeface="Times New Roman" charset="0"/>
              </a:rPr>
              <a:t> (2003) Int. J. Mass. Spectrosc</a:t>
            </a:r>
            <a:r>
              <a:rPr lang="de-AT" altLang="x-none" sz="1200">
                <a:latin typeface="Times New Roman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336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x-none" sz="4000" b="1"/>
              <a:t>Ion bombardment of atomically flat insulator crystals</a:t>
            </a:r>
            <a:r>
              <a:rPr lang="de-AT" altLang="x-none" sz="4000"/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sz="3600" b="1">
                <a:latin typeface="Times New Roman" charset="0"/>
              </a:rPr>
              <a:t>Potential Sputtering</a:t>
            </a:r>
          </a:p>
        </p:txBody>
      </p:sp>
      <p:pic>
        <p:nvPicPr>
          <p:cNvPr id="1780740" name="Picture 4" descr="mci_sapphi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1417638"/>
            <a:ext cx="8229600" cy="31829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80742" name="Text Box 6"/>
          <p:cNvSpPr txBox="1">
            <a:spLocks noChangeArrowheads="1"/>
          </p:cNvSpPr>
          <p:nvPr/>
        </p:nvSpPr>
        <p:spPr bwMode="auto">
          <a:xfrm>
            <a:off x="457200" y="4819650"/>
            <a:ext cx="8151813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x-none" i="1"/>
              <a:t>            500 eV Ar</a:t>
            </a:r>
            <a:r>
              <a:rPr lang="en-GB" altLang="x-none" i="1" baseline="30000"/>
              <a:t>+</a:t>
            </a:r>
            <a:r>
              <a:rPr lang="en-GB" altLang="x-none" i="1"/>
              <a:t>                                      500 eV</a:t>
            </a:r>
            <a:r>
              <a:rPr lang="en-GB" altLang="x-none"/>
              <a:t> </a:t>
            </a:r>
            <a:r>
              <a:rPr lang="en-GB" altLang="x-none" i="1"/>
              <a:t>Ar</a:t>
            </a:r>
            <a:r>
              <a:rPr lang="en-GB" altLang="x-none" i="1" baseline="30000"/>
              <a:t>7+</a:t>
            </a:r>
            <a:r>
              <a:rPr lang="en-GB" altLang="x-none" i="1"/>
              <a:t> </a:t>
            </a:r>
          </a:p>
          <a:p>
            <a:pPr eaLnBrk="1" hangingPunct="1">
              <a:defRPr/>
            </a:pPr>
            <a:endParaRPr lang="en-GB" altLang="x-none" i="1"/>
          </a:p>
          <a:p>
            <a:pPr eaLnBrk="1" hangingPunct="1">
              <a:defRPr/>
            </a:pPr>
            <a:r>
              <a:rPr lang="en-GB" altLang="x-none" i="1"/>
              <a:t>UHV AFM contact mode image of sapphire (Al</a:t>
            </a:r>
            <a:r>
              <a:rPr lang="en-GB" altLang="x-none" i="1" baseline="-25000"/>
              <a:t>2</a:t>
            </a:r>
            <a:r>
              <a:rPr lang="en-GB" altLang="x-none" i="1"/>
              <a:t>O</a:t>
            </a:r>
            <a:r>
              <a:rPr lang="en-GB" altLang="x-none" i="1" baseline="-25000"/>
              <a:t>3</a:t>
            </a:r>
            <a:r>
              <a:rPr lang="en-GB" altLang="x-none" i="1"/>
              <a:t>, c-plane 0001) bombarded with ions with the same kinetic, but different potential energy. </a:t>
            </a:r>
            <a:endParaRPr lang="de-AT" altLang="x-none" i="1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7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sz="3600" b="1">
                <a:latin typeface="Times New Roman" charset="0"/>
              </a:rPr>
              <a:t>Nanodot formation on Silicon</a:t>
            </a:r>
          </a:p>
        </p:txBody>
      </p:sp>
      <p:pic>
        <p:nvPicPr>
          <p:cNvPr id="1807366" name="Picture 6" descr="sinanodotformatio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3063" y="719138"/>
            <a:ext cx="3662362" cy="61261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7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sz="3600" b="1">
                <a:latin typeface="Times New Roman" charset="0"/>
              </a:rPr>
              <a:t>Nanodot formation on Silicon</a:t>
            </a:r>
          </a:p>
        </p:txBody>
      </p:sp>
      <p:pic>
        <p:nvPicPr>
          <p:cNvPr id="1809413" name="Picture 5" descr="siliziumIrradBord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900" y="736600"/>
            <a:ext cx="7340600" cy="5638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sz="3600" b="1">
                <a:latin typeface="Times New Roman" charset="0"/>
              </a:rPr>
              <a:t>Ion induced nanodefects on LiF</a:t>
            </a:r>
          </a:p>
        </p:txBody>
      </p:sp>
      <p:pic>
        <p:nvPicPr>
          <p:cNvPr id="1810437" name="Picture 5" descr="LiFsingleImpactbi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149350"/>
            <a:ext cx="7413625" cy="56038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162" name="Text Box 2"/>
          <p:cNvSpPr txBox="1">
            <a:spLocks noChangeArrowheads="1"/>
          </p:cNvSpPr>
          <p:nvPr/>
        </p:nvSpPr>
        <p:spPr bwMode="auto">
          <a:xfrm>
            <a:off x="2071688" y="2266950"/>
            <a:ext cx="47926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 sz="4400" b="1">
                <a:latin typeface="Times New Roman" charset="0"/>
              </a:rPr>
              <a:t>Subatomic features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4899D-F09C-7C4F-B4FA-20BF3D9D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b="1" dirty="0"/>
              <a:t>Atom orbitals (AFM)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362991-8C89-2C4C-A69B-250D7ABC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in </a:t>
            </a:r>
            <a:r>
              <a:rPr lang="de-DE" dirty="0" err="1"/>
              <a:t>atoms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closed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shells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spherically</a:t>
            </a:r>
            <a:r>
              <a:rPr lang="de-DE" dirty="0"/>
              <a:t> </a:t>
            </a:r>
            <a:r>
              <a:rPr lang="de-DE" dirty="0" err="1"/>
              <a:t>symmetric</a:t>
            </a:r>
            <a:r>
              <a:rPr lang="de-DE" dirty="0"/>
              <a:t>, </a:t>
            </a:r>
            <a:r>
              <a:rPr lang="de-DE" dirty="0" err="1"/>
              <a:t>whereas</a:t>
            </a:r>
            <a:r>
              <a:rPr lang="de-DE" dirty="0"/>
              <a:t> </a:t>
            </a:r>
            <a:r>
              <a:rPr lang="de-DE" dirty="0" err="1"/>
              <a:t>atoms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partially</a:t>
            </a:r>
            <a:r>
              <a:rPr lang="de-DE" dirty="0"/>
              <a:t> </a:t>
            </a:r>
            <a:r>
              <a:rPr lang="de-DE" dirty="0" err="1"/>
              <a:t>filled</a:t>
            </a:r>
            <a:r>
              <a:rPr lang="de-DE" dirty="0"/>
              <a:t> </a:t>
            </a:r>
            <a:r>
              <a:rPr lang="de-DE" dirty="0" err="1"/>
              <a:t>shells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form </a:t>
            </a:r>
            <a:r>
              <a:rPr lang="de-DE" dirty="0" err="1"/>
              <a:t>covalent</a:t>
            </a:r>
            <a:r>
              <a:rPr lang="de-DE" dirty="0"/>
              <a:t> </a:t>
            </a:r>
            <a:r>
              <a:rPr lang="de-DE" dirty="0" err="1"/>
              <a:t>bonds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pointed</a:t>
            </a:r>
            <a:r>
              <a:rPr lang="de-DE" dirty="0"/>
              <a:t> </a:t>
            </a:r>
            <a:r>
              <a:rPr lang="de-DE" dirty="0" err="1"/>
              <a:t>lobes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increased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.</a:t>
            </a:r>
          </a:p>
          <a:p>
            <a:r>
              <a:rPr lang="de-DE" dirty="0" err="1"/>
              <a:t>Covalent</a:t>
            </a:r>
            <a:r>
              <a:rPr lang="de-DE" dirty="0"/>
              <a:t> </a:t>
            </a:r>
            <a:r>
              <a:rPr lang="de-DE" dirty="0" err="1"/>
              <a:t>bonding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bulk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also </a:t>
            </a:r>
            <a:r>
              <a:rPr lang="de-DE" dirty="0" err="1"/>
              <a:t>affect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atoms</a:t>
            </a:r>
            <a:r>
              <a:rPr lang="de-DE" dirty="0"/>
              <a:t>, </a:t>
            </a:r>
            <a:r>
              <a:rPr lang="de-DE" dirty="0" err="1"/>
              <a:t>leading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tiny</a:t>
            </a:r>
            <a:r>
              <a:rPr lang="de-DE" dirty="0"/>
              <a:t> </a:t>
            </a:r>
            <a:r>
              <a:rPr lang="de-DE" dirty="0" err="1"/>
              <a:t>humps</a:t>
            </a:r>
            <a:r>
              <a:rPr lang="de-DE" dirty="0"/>
              <a:t> </a:t>
            </a:r>
            <a:r>
              <a:rPr lang="de-DE" dirty="0" err="1"/>
              <a:t>spaced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100 </a:t>
            </a:r>
            <a:r>
              <a:rPr lang="de-DE" dirty="0" err="1"/>
              <a:t>picometers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adatoms</a:t>
            </a:r>
            <a:r>
              <a:rPr lang="de-DE" dirty="0"/>
              <a:t> on a (001) </a:t>
            </a:r>
            <a:r>
              <a:rPr lang="de-DE" dirty="0" err="1"/>
              <a:t>tungsten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729423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4899D-F09C-7C4F-B4FA-20BF3D9D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b="1" dirty="0"/>
              <a:t>Atom orbitals (AFM)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362991-8C89-2C4C-A69B-250D7ABC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Giessibl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coworkers</a:t>
            </a:r>
            <a:r>
              <a:rPr lang="de-DE" dirty="0"/>
              <a:t> </a:t>
            </a:r>
            <a:r>
              <a:rPr lang="de-DE" dirty="0" err="1"/>
              <a:t>imaged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distributions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microscopy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light-atom probe (a </a:t>
            </a:r>
            <a:r>
              <a:rPr lang="de-DE" dirty="0" err="1"/>
              <a:t>graphite</a:t>
            </a:r>
            <a:r>
              <a:rPr lang="de-DE" dirty="0"/>
              <a:t> </a:t>
            </a:r>
            <a:r>
              <a:rPr lang="de-DE" dirty="0" err="1"/>
              <a:t>atom</a:t>
            </a:r>
            <a:r>
              <a:rPr lang="de-DE" dirty="0"/>
              <a:t>),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directly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high-order </a:t>
            </a:r>
            <a:r>
              <a:rPr lang="de-DE" dirty="0" err="1"/>
              <a:t>force</a:t>
            </a:r>
            <a:r>
              <a:rPr lang="de-DE" dirty="0"/>
              <a:t> derivatives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interaction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tungsten</a:t>
            </a:r>
            <a:r>
              <a:rPr lang="de-DE" dirty="0"/>
              <a:t> </a:t>
            </a:r>
            <a:r>
              <a:rPr lang="de-DE" dirty="0" err="1"/>
              <a:t>tip</a:t>
            </a:r>
            <a:r>
              <a:rPr lang="de-DE" dirty="0"/>
              <a:t>. </a:t>
            </a:r>
          </a:p>
          <a:p>
            <a:r>
              <a:rPr lang="de-DE" dirty="0"/>
              <a:t>This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revealed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lateral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77 </a:t>
            </a:r>
            <a:r>
              <a:rPr lang="de-DE" dirty="0" err="1"/>
              <a:t>picometers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941242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Atom orbitals (AFM)</a:t>
            </a:r>
          </a:p>
        </p:txBody>
      </p:sp>
      <p:pic>
        <p:nvPicPr>
          <p:cNvPr id="1757187" name="Picture 3" descr="mannhardt1_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625" y="1125538"/>
            <a:ext cx="3940175" cy="4525962"/>
          </a:xfrm>
        </p:spPr>
      </p:pic>
      <p:pic>
        <p:nvPicPr>
          <p:cNvPr id="1757188" name="Picture 4" descr="s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050" y="1125538"/>
            <a:ext cx="4248150" cy="4027487"/>
          </a:xfrm>
        </p:spPr>
      </p:pic>
      <p:sp>
        <p:nvSpPr>
          <p:cNvPr id="1757189" name="Rectangle 5"/>
          <p:cNvSpPr>
            <a:spLocks noChangeArrowheads="1"/>
          </p:cNvSpPr>
          <p:nvPr/>
        </p:nvSpPr>
        <p:spPr bwMode="auto">
          <a:xfrm>
            <a:off x="236538" y="5845175"/>
            <a:ext cx="427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F.J. Giessibl, S. Hembacher, H. Bielefeldt and J. Mannhart (2000) </a:t>
            </a:r>
            <a:br>
              <a:rPr lang="en-GB" altLang="x-none" sz="1200">
                <a:latin typeface="Times New Roman" charset="0"/>
              </a:rPr>
            </a:br>
            <a:r>
              <a:rPr lang="en-GB" altLang="x-none" sz="1200" i="1">
                <a:latin typeface="Times New Roman" charset="0"/>
              </a:rPr>
              <a:t>Subatomic features on the Silicon (111)-(7*7) surface observed by </a:t>
            </a:r>
            <a:br>
              <a:rPr lang="en-GB" altLang="x-none" sz="1200" i="1">
                <a:latin typeface="Times New Roman" charset="0"/>
              </a:rPr>
            </a:br>
            <a:r>
              <a:rPr lang="en-GB" altLang="x-none" sz="1200" i="1">
                <a:latin typeface="Times New Roman" charset="0"/>
              </a:rPr>
              <a:t>atomic force microscopy.</a:t>
            </a:r>
            <a:r>
              <a:rPr lang="en-GB" altLang="x-none" sz="1200">
                <a:latin typeface="Times New Roman" charset="0"/>
              </a:rPr>
              <a:t> Science 289, pp. 422-425.</a:t>
            </a:r>
            <a:endParaRPr lang="de-AT" altLang="x-none" sz="1200">
              <a:latin typeface="Times New Roman" charset="0"/>
            </a:endParaRPr>
          </a:p>
        </p:txBody>
      </p:sp>
      <p:sp>
        <p:nvSpPr>
          <p:cNvPr id="1757190" name="Rectangle 6"/>
          <p:cNvSpPr>
            <a:spLocks noChangeArrowheads="1"/>
          </p:cNvSpPr>
          <p:nvPr/>
        </p:nvSpPr>
        <p:spPr bwMode="auto">
          <a:xfrm>
            <a:off x="5295900" y="5845175"/>
            <a:ext cx="3387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S. Hembacher, F.J. Giessibl and J. Mannhart (2004) </a:t>
            </a:r>
            <a:br>
              <a:rPr lang="en-GB" altLang="x-none" sz="1200">
                <a:latin typeface="Times New Roman" charset="0"/>
              </a:rPr>
            </a:br>
            <a:r>
              <a:rPr lang="en-GB" altLang="x-none" sz="1200" i="1">
                <a:latin typeface="Times New Roman" charset="0"/>
              </a:rPr>
              <a:t>Force Microscopy with Light-Atom Probes.</a:t>
            </a:r>
            <a:r>
              <a:rPr lang="en-GB" altLang="x-none" sz="1200">
                <a:latin typeface="Times New Roman" charset="0"/>
              </a:rPr>
              <a:t> </a:t>
            </a:r>
            <a:br>
              <a:rPr lang="en-GB" altLang="x-none" sz="1200">
                <a:latin typeface="Times New Roman" charset="0"/>
              </a:rPr>
            </a:br>
            <a:r>
              <a:rPr lang="en-GB" altLang="x-none" sz="1200">
                <a:latin typeface="Times New Roman" charset="0"/>
              </a:rPr>
              <a:t>Science 305, pp. 380-383.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altLang="x-none"/>
              <a:t>Some types of SPMs</a:t>
            </a:r>
          </a:p>
        </p:txBody>
      </p:sp>
      <p:sp>
        <p:nvSpPr>
          <p:cNvPr id="178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Scanning tunneling microscopy (STM, 1982)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atomic force microscopy (AFM, 1984)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scanning near field optical microscope (SNOM, 1986)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magnetic force microscope (MFM)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magnetic resonance force microscope (MRFM)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scanning thermal microscope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scanning potentiometry microscope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ballistic electron emission microscope (BEEM)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scanning capacitance microcope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x-none" sz="2400"/>
              <a:t>scanning ion conductance microscope (SICM)</a:t>
            </a:r>
            <a:endParaRPr lang="de-AT" altLang="x-none" sz="2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2B772-3DE3-F045-8D11-10602CD1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MFRM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A4DAC1-2D2A-6546-9F85-962A084EC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</a:t>
            </a:r>
            <a:r>
              <a:rPr lang="de-DE" dirty="0" err="1"/>
              <a:t>microscopy</a:t>
            </a:r>
            <a:r>
              <a:rPr lang="de-DE" dirty="0"/>
              <a:t> (MRFM)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imaging</a:t>
            </a:r>
            <a:r>
              <a:rPr lang="de-DE" dirty="0"/>
              <a:t> </a:t>
            </a:r>
            <a:r>
              <a:rPr lang="de-DE" dirty="0" err="1"/>
              <a:t>technique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acquires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images</a:t>
            </a:r>
            <a:r>
              <a:rPr lang="de-DE" dirty="0"/>
              <a:t> (MRI) at </a:t>
            </a:r>
            <a:r>
              <a:rPr lang="de-DE" dirty="0" err="1"/>
              <a:t>nanometer</a:t>
            </a:r>
            <a:r>
              <a:rPr lang="de-DE" dirty="0"/>
              <a:t> </a:t>
            </a:r>
            <a:r>
              <a:rPr lang="de-DE" dirty="0" err="1"/>
              <a:t>scales</a:t>
            </a:r>
            <a:r>
              <a:rPr lang="de-DE" dirty="0"/>
              <a:t>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possibly</a:t>
            </a:r>
            <a:r>
              <a:rPr lang="de-DE" dirty="0"/>
              <a:t> at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scales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. </a:t>
            </a:r>
          </a:p>
          <a:p>
            <a:r>
              <a:rPr lang="de-DE" dirty="0"/>
              <a:t>MRFM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potentially</a:t>
            </a:r>
            <a:r>
              <a:rPr lang="de-DE" dirty="0"/>
              <a:t>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observe</a:t>
            </a:r>
            <a:r>
              <a:rPr lang="de-DE" dirty="0"/>
              <a:t> </a:t>
            </a:r>
            <a:r>
              <a:rPr lang="de-DE" dirty="0" err="1"/>
              <a:t>protein</a:t>
            </a:r>
            <a:r>
              <a:rPr lang="de-DE" dirty="0"/>
              <a:t> </a:t>
            </a:r>
            <a:r>
              <a:rPr lang="de-DE" dirty="0" err="1"/>
              <a:t>structures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X-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crystallography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protein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resonance</a:t>
            </a:r>
            <a:r>
              <a:rPr lang="de-DE" dirty="0"/>
              <a:t> </a:t>
            </a:r>
            <a:r>
              <a:rPr lang="de-DE" dirty="0" err="1"/>
              <a:t>spectroscopy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8036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2B772-3DE3-F045-8D11-10602CD17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MFRM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A4DAC1-2D2A-6546-9F85-962A084EC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demonstrated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technique</a:t>
            </a:r>
            <a:r>
              <a:rPr lang="de-DE" dirty="0"/>
              <a:t>. </a:t>
            </a:r>
          </a:p>
          <a:p>
            <a:r>
              <a:rPr lang="de-DE" dirty="0"/>
              <a:t>The </a:t>
            </a:r>
            <a:r>
              <a:rPr lang="de-DE" dirty="0" err="1"/>
              <a:t>sensitivity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current</a:t>
            </a:r>
            <a:r>
              <a:rPr lang="de-DE" dirty="0"/>
              <a:t> MRFM </a:t>
            </a:r>
            <a:r>
              <a:rPr lang="de-DE" dirty="0" err="1"/>
              <a:t>microscope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10 </a:t>
            </a:r>
            <a:r>
              <a:rPr lang="de-DE" dirty="0" err="1"/>
              <a:t>billion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greater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a </a:t>
            </a:r>
            <a:r>
              <a:rPr lang="de-DE" dirty="0" err="1"/>
              <a:t>medical</a:t>
            </a:r>
            <a:r>
              <a:rPr lang="de-DE" dirty="0"/>
              <a:t> MRI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hospitals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9171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 dirty="0"/>
              <a:t>Seeing single spins (AFM)</a:t>
            </a:r>
          </a:p>
        </p:txBody>
      </p:sp>
      <p:pic>
        <p:nvPicPr>
          <p:cNvPr id="1758211" name="Picture 3" descr="nature02658-f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1412875"/>
            <a:ext cx="5715000" cy="4286250"/>
          </a:xfrm>
        </p:spPr>
      </p:pic>
      <p:sp>
        <p:nvSpPr>
          <p:cNvPr id="1758212" name="Rectangle 4"/>
          <p:cNvSpPr>
            <a:spLocks noChangeArrowheads="1"/>
          </p:cNvSpPr>
          <p:nvPr/>
        </p:nvSpPr>
        <p:spPr bwMode="auto">
          <a:xfrm>
            <a:off x="3492500" y="5805488"/>
            <a:ext cx="39893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D. Rugar, R. Budakian, H. J. Mamin and B.W. Chui (2004)</a:t>
            </a:r>
            <a:br>
              <a:rPr lang="en-GB" altLang="x-none" sz="1200">
                <a:latin typeface="Times New Roman" charset="0"/>
              </a:rPr>
            </a:br>
            <a:r>
              <a:rPr lang="en-GB" altLang="x-none" sz="1200" i="1">
                <a:latin typeface="Times New Roman" charset="0"/>
              </a:rPr>
              <a:t>Single spin detection by magnetic resonance force microscopy</a:t>
            </a:r>
            <a:br>
              <a:rPr lang="en-GB" altLang="x-none" sz="1200" i="1">
                <a:latin typeface="Times New Roman" charset="0"/>
              </a:rPr>
            </a:br>
            <a:r>
              <a:rPr lang="en-GB" altLang="x-none" sz="1200">
                <a:latin typeface="Times New Roman" charset="0"/>
              </a:rPr>
              <a:t>Nature 430, pp. 329-332. </a:t>
            </a:r>
            <a:endParaRPr lang="de-AT" altLang="x-none" sz="12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21439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de-AT" altLang="x-none" b="1" dirty="0"/>
              <a:t>3D </a:t>
            </a:r>
            <a:r>
              <a:rPr lang="de-AT" altLang="x-none" b="1" dirty="0" err="1"/>
              <a:t>microscope</a:t>
            </a:r>
            <a:r>
              <a:rPr lang="de-AT" altLang="x-none" b="1" dirty="0"/>
              <a:t> </a:t>
            </a:r>
            <a:br>
              <a:rPr lang="de-AT" altLang="x-none" b="1" dirty="0"/>
            </a:br>
            <a:r>
              <a:rPr lang="de-AT" altLang="x-none" b="1" dirty="0" err="1"/>
              <a:t>with</a:t>
            </a:r>
            <a:r>
              <a:rPr lang="de-AT" altLang="x-none" b="1" dirty="0"/>
              <a:t> </a:t>
            </a:r>
            <a:r>
              <a:rPr lang="de-AT" altLang="x-none" b="1" dirty="0" err="1"/>
              <a:t>atomic</a:t>
            </a:r>
            <a:r>
              <a:rPr lang="de-AT" altLang="x-none" b="1" dirty="0"/>
              <a:t> </a:t>
            </a:r>
            <a:r>
              <a:rPr lang="de-AT" altLang="x-none" b="1" dirty="0" err="1"/>
              <a:t>resolution</a:t>
            </a:r>
            <a:endParaRPr lang="de-AT" altLang="x-none" b="1" dirty="0"/>
          </a:p>
        </p:txBody>
      </p:sp>
      <p:sp>
        <p:nvSpPr>
          <p:cNvPr id="1787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1699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sz="2400"/>
              <a:t>Developed further, the MFRM technique could prove useful for investigating the atomic structure inside materials used in the electronics industry and to image biomolecules - like proteins - at atomic resolution. </a:t>
            </a:r>
          </a:p>
          <a:p>
            <a:pPr eaLnBrk="1" hangingPunct="1">
              <a:defRPr/>
            </a:pPr>
            <a:r>
              <a:rPr lang="en-GB" altLang="x-none" sz="2400" dirty="0"/>
              <a:t>However, to reach this goal, nuclear spins have to be detected. </a:t>
            </a:r>
          </a:p>
          <a:p>
            <a:pPr eaLnBrk="1" hangingPunct="1">
              <a:defRPr/>
            </a:pPr>
            <a:r>
              <a:rPr lang="en-GB" altLang="x-none" sz="2400" dirty="0"/>
              <a:t>Nuclear spins are harder to detect than electron spins, because a proton´s magnetic moment is 658 times weaker than an electron's.</a:t>
            </a:r>
            <a:endParaRPr lang="de-AT" altLang="x-none" sz="2400" dirty="0"/>
          </a:p>
        </p:txBody>
      </p:sp>
    </p:spTree>
    <p:extLst>
      <p:ext uri="{BB962C8B-B14F-4D97-AF65-F5344CB8AC3E}">
        <p14:creationId xmlns:p14="http://schemas.microsoft.com/office/powerpoint/2010/main" val="21920462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7B73F4-DC5E-D744-9B6A-F8897F24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ESR-STM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E03367-730E-F24C-8142-BF2466E41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resonance-scanning</a:t>
            </a:r>
            <a:r>
              <a:rPr lang="de-DE" dirty="0"/>
              <a:t> </a:t>
            </a:r>
            <a:r>
              <a:rPr lang="de-DE" dirty="0" err="1"/>
              <a:t>tunneling</a:t>
            </a:r>
            <a:r>
              <a:rPr lang="de-DE" dirty="0"/>
              <a:t> </a:t>
            </a:r>
            <a:r>
              <a:rPr lang="de-DE" dirty="0" err="1"/>
              <a:t>microscopy</a:t>
            </a:r>
            <a:r>
              <a:rPr lang="de-DE" dirty="0"/>
              <a:t> (ESR-STM)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rapidly</a:t>
            </a:r>
            <a:r>
              <a:rPr lang="de-DE" dirty="0"/>
              <a:t> </a:t>
            </a: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surface-science</a:t>
            </a:r>
            <a:r>
              <a:rPr lang="de-DE" dirty="0"/>
              <a:t> </a:t>
            </a:r>
            <a:r>
              <a:rPr lang="de-DE" dirty="0" err="1"/>
              <a:t>technique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sensitive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existing</a:t>
            </a:r>
            <a:r>
              <a:rPr lang="de-DE" dirty="0"/>
              <a:t> on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nearby</a:t>
            </a:r>
            <a:r>
              <a:rPr lang="de-DE" dirty="0"/>
              <a:t> a solid </a:t>
            </a:r>
            <a:r>
              <a:rPr lang="de-DE" dirty="0" err="1"/>
              <a:t>surface</a:t>
            </a:r>
            <a:r>
              <a:rPr lang="de-DE" dirty="0"/>
              <a:t>. </a:t>
            </a:r>
          </a:p>
          <a:p>
            <a:r>
              <a:rPr lang="de-DE" dirty="0"/>
              <a:t>The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detected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elevated</a:t>
            </a:r>
            <a:r>
              <a:rPr lang="de-DE" dirty="0"/>
              <a:t> </a:t>
            </a:r>
            <a:r>
              <a:rPr lang="de-DE" dirty="0" err="1"/>
              <a:t>noise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Larmor</a:t>
            </a:r>
            <a:r>
              <a:rPr lang="de-DE" dirty="0"/>
              <a:t> </a:t>
            </a:r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appears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participates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tunneling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tip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2542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b="1"/>
              <a:t>Seeing single spins (STM)</a:t>
            </a:r>
          </a:p>
        </p:txBody>
      </p:sp>
      <p:sp>
        <p:nvSpPr>
          <p:cNvPr id="1759235" name="Text Box 3"/>
          <p:cNvSpPr txBox="1">
            <a:spLocks noChangeArrowheads="1"/>
          </p:cNvSpPr>
          <p:nvPr/>
        </p:nvSpPr>
        <p:spPr bwMode="auto">
          <a:xfrm>
            <a:off x="3040063" y="20097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en-US" altLang="x-none">
              <a:latin typeface="Times New Roman" charset="0"/>
            </a:endParaRPr>
          </a:p>
        </p:txBody>
      </p:sp>
      <p:pic>
        <p:nvPicPr>
          <p:cNvPr id="175923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052513"/>
            <a:ext cx="6335713" cy="4821237"/>
          </a:xfrm>
        </p:spPr>
      </p:pic>
      <p:sp>
        <p:nvSpPr>
          <p:cNvPr id="1759237" name="Rectangle 5"/>
          <p:cNvSpPr>
            <a:spLocks noChangeArrowheads="1"/>
          </p:cNvSpPr>
          <p:nvPr/>
        </p:nvSpPr>
        <p:spPr bwMode="auto">
          <a:xfrm>
            <a:off x="1077913" y="6035675"/>
            <a:ext cx="80660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H.C. Manoharan (2002), </a:t>
            </a:r>
            <a:r>
              <a:rPr lang="en-GB" altLang="x-none" sz="1200" i="1">
                <a:latin typeface="Times New Roman" charset="0"/>
              </a:rPr>
              <a:t>Spin spotting, </a:t>
            </a:r>
            <a:r>
              <a:rPr lang="en-GB" altLang="x-none" sz="1200">
                <a:latin typeface="Times New Roman" charset="0"/>
              </a:rPr>
              <a:t>Nature 416, pp. 24-25 (Nature News&amp;Views on C. Durkan and M. Welland (2002), Electronic spin detection in molecules using scanning-tunneling-microscopy-assisted electron-spin resonance, Appl. Phys. Lett. 80, 458-460, an article which is reproducing  (with different sample) Y. Manassen et al. (1989), </a:t>
            </a:r>
            <a:r>
              <a:rPr lang="en-GB" altLang="x-none" sz="1200" i="1">
                <a:latin typeface="Times New Roman" charset="0"/>
              </a:rPr>
              <a:t>Direct observation of the precession f individual paramagnetic spins on oxidezed silicon surfaces</a:t>
            </a:r>
            <a:r>
              <a:rPr lang="en-GB" altLang="x-none" sz="1200">
                <a:latin typeface="Times New Roman" charset="0"/>
              </a:rPr>
              <a:t>. Phys. Rev. Lett. 62(21), 2531-2534) </a:t>
            </a:r>
            <a:endParaRPr lang="de-AT" altLang="x-none" sz="1200">
              <a:latin typeface="Times New Roman" charset="0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82" name="Picture 2" descr="gayatri-mantra_in_naga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00038"/>
            <a:ext cx="4605338" cy="249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61283" name="Picture 3" descr="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2997200"/>
            <a:ext cx="4605338" cy="364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61284" name="Text Box 4"/>
          <p:cNvSpPr txBox="1">
            <a:spLocks noChangeArrowheads="1"/>
          </p:cNvSpPr>
          <p:nvPr/>
        </p:nvSpPr>
        <p:spPr bwMode="auto">
          <a:xfrm>
            <a:off x="5795963" y="1125538"/>
            <a:ext cx="29400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>
                <a:latin typeface="Times New Roman" charset="0"/>
              </a:rPr>
              <a:t>Gayatri mantra, </a:t>
            </a:r>
          </a:p>
          <a:p>
            <a:pPr eaLnBrk="1" hangingPunct="1">
              <a:defRPr/>
            </a:pPr>
            <a:r>
              <a:rPr lang="en-US" altLang="x-none">
                <a:latin typeface="Times New Roman" charset="0"/>
              </a:rPr>
              <a:t>written in Sanskrit</a:t>
            </a:r>
          </a:p>
          <a:p>
            <a:pPr eaLnBrk="1" hangingPunct="1">
              <a:defRPr/>
            </a:pPr>
            <a:endParaRPr lang="en-US" altLang="x-none">
              <a:latin typeface="Times New Roman" charset="0"/>
            </a:endParaRPr>
          </a:p>
          <a:p>
            <a:pPr eaLnBrk="1" hangingPunct="1">
              <a:defRPr/>
            </a:pPr>
            <a:endParaRPr lang="en-US" altLang="x-none">
              <a:latin typeface="Times New Roman" charset="0"/>
            </a:endParaRPr>
          </a:p>
          <a:p>
            <a:pPr eaLnBrk="1" hangingPunct="1">
              <a:defRPr/>
            </a:pPr>
            <a:endParaRPr lang="en-US" altLang="x-none">
              <a:latin typeface="Times New Roman" charset="0"/>
            </a:endParaRPr>
          </a:p>
          <a:p>
            <a:pPr eaLnBrk="1" hangingPunct="1">
              <a:defRPr/>
            </a:pPr>
            <a:endParaRPr lang="en-US" altLang="x-none">
              <a:latin typeface="Times New Roman" charset="0"/>
            </a:endParaRPr>
          </a:p>
          <a:p>
            <a:pPr eaLnBrk="1" hangingPunct="1">
              <a:defRPr/>
            </a:pPr>
            <a:endParaRPr lang="en-US" altLang="x-none">
              <a:latin typeface="Times New Roman" charset="0"/>
            </a:endParaRPr>
          </a:p>
          <a:p>
            <a:pPr eaLnBrk="1" hangingPunct="1">
              <a:defRPr/>
            </a:pPr>
            <a:endParaRPr lang="en-US" altLang="x-none" i="1">
              <a:latin typeface="Times New Roman" charset="0"/>
            </a:endParaRPr>
          </a:p>
          <a:p>
            <a:pPr eaLnBrk="1" hangingPunct="1">
              <a:defRPr/>
            </a:pPr>
            <a:r>
              <a:rPr lang="en-US" altLang="x-none" i="1">
                <a:latin typeface="Times New Roman" charset="0"/>
              </a:rPr>
              <a:t>Ellerbeckia arenaria</a:t>
            </a:r>
            <a:r>
              <a:rPr lang="en-US" altLang="x-none">
                <a:latin typeface="Times New Roman" charset="0"/>
              </a:rPr>
              <a:t>, </a:t>
            </a:r>
          </a:p>
          <a:p>
            <a:pPr eaLnBrk="1" hangingPunct="1">
              <a:defRPr/>
            </a:pPr>
            <a:r>
              <a:rPr lang="en-US" altLang="x-none">
                <a:latin typeface="Times New Roman" charset="0"/>
              </a:rPr>
              <a:t>the rubberband diatom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306" name="Text Box 2"/>
          <p:cNvSpPr txBox="1">
            <a:spLocks noChangeArrowheads="1"/>
          </p:cNvSpPr>
          <p:nvPr/>
        </p:nvSpPr>
        <p:spPr bwMode="auto">
          <a:xfrm>
            <a:off x="1031875" y="2636838"/>
            <a:ext cx="7496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x-none" sz="4400" b="1">
                <a:latin typeface="Times New Roman" charset="0"/>
              </a:rPr>
              <a:t>Thank you for your attention !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x-none" sz="4000" b="1">
                <a:solidFill>
                  <a:schemeClr val="tx1"/>
                </a:solidFill>
              </a:rPr>
              <a:t>Scanning Probe Microscopes: </a:t>
            </a:r>
            <a:r>
              <a:rPr lang="de-AT" altLang="x-none" sz="4000" b="1">
                <a:solidFill>
                  <a:schemeClr val="tx1"/>
                </a:solidFill>
              </a:rPr>
              <a:t>Scanning Tunneling Microscopy</a:t>
            </a:r>
            <a:endParaRPr lang="en-GB" altLang="x-none" sz="4000"/>
          </a:p>
        </p:txBody>
      </p:sp>
      <p:sp>
        <p:nvSpPr>
          <p:cNvPr id="1729539" name="Rectangle 3"/>
          <p:cNvSpPr>
            <a:spLocks noChangeArrowheads="1"/>
          </p:cNvSpPr>
          <p:nvPr/>
        </p:nvSpPr>
        <p:spPr bwMode="auto">
          <a:xfrm>
            <a:off x="5867400" y="4057650"/>
            <a:ext cx="3276600" cy="19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GB" altLang="x-none">
                <a:latin typeface="Times New Roman" charset="0"/>
              </a:rPr>
              <a:t>The </a:t>
            </a:r>
            <a:r>
              <a:rPr lang="en-GB" altLang="x-none" b="1">
                <a:latin typeface="Times New Roman" charset="0"/>
              </a:rPr>
              <a:t>STM</a:t>
            </a:r>
            <a:r>
              <a:rPr lang="en-GB" altLang="x-none">
                <a:latin typeface="Times New Roman" charset="0"/>
              </a:rPr>
              <a:t> measures  a weak electrical current flowing between tip and sample (</a:t>
            </a:r>
            <a:r>
              <a:rPr lang="en-GB" altLang="x-none" b="1">
                <a:latin typeface="Times New Roman" charset="0"/>
              </a:rPr>
              <a:t>tunneling current</a:t>
            </a:r>
            <a:r>
              <a:rPr lang="en-GB" altLang="x-none">
                <a:latin typeface="Times New Roman" charset="0"/>
              </a:rPr>
              <a:t>).</a:t>
            </a:r>
            <a:r>
              <a:rPr lang="en-GB" altLang="x-none" sz="2800">
                <a:latin typeface="Times New Roman" charset="0"/>
              </a:rPr>
              <a:t> </a:t>
            </a:r>
            <a:endParaRPr lang="de-AT" altLang="x-none" sz="2800">
              <a:latin typeface="Times New Roman" charset="0"/>
            </a:endParaRPr>
          </a:p>
        </p:txBody>
      </p:sp>
      <p:pic>
        <p:nvPicPr>
          <p:cNvPr id="1729540" name="Picture 4" descr="stm_schematic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16113"/>
            <a:ext cx="4591050" cy="4295775"/>
          </a:xfr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62" name="Picture 2" descr="af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1700213"/>
            <a:ext cx="5073650" cy="4525962"/>
          </a:xfrm>
        </p:spPr>
      </p:pic>
      <p:sp>
        <p:nvSpPr>
          <p:cNvPr id="1730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altLang="x-none" sz="4000" b="1">
                <a:solidFill>
                  <a:schemeClr val="tx1"/>
                </a:solidFill>
              </a:rPr>
              <a:t>Scanning Probe Microscopes:</a:t>
            </a:r>
            <a:br>
              <a:rPr lang="en-GB" altLang="x-none" sz="4000" b="1">
                <a:solidFill>
                  <a:schemeClr val="tx1"/>
                </a:solidFill>
              </a:rPr>
            </a:br>
            <a:r>
              <a:rPr lang="en-GB" altLang="x-none" sz="4000" b="1">
                <a:solidFill>
                  <a:schemeClr val="tx1"/>
                </a:solidFill>
              </a:rPr>
              <a:t> </a:t>
            </a:r>
            <a:r>
              <a:rPr lang="de-AT" altLang="x-none" sz="4000" b="1">
                <a:solidFill>
                  <a:schemeClr val="tx1"/>
                </a:solidFill>
              </a:rPr>
              <a:t>Atomic Force Microscopy</a:t>
            </a:r>
            <a:endParaRPr lang="en-GB" altLang="x-none" sz="4000" b="1">
              <a:solidFill>
                <a:schemeClr val="tx1"/>
              </a:solidFill>
            </a:endParaRPr>
          </a:p>
        </p:txBody>
      </p:sp>
      <p:sp>
        <p:nvSpPr>
          <p:cNvPr id="1730564" name="Rectangle 4"/>
          <p:cNvSpPr>
            <a:spLocks noChangeArrowheads="1"/>
          </p:cNvSpPr>
          <p:nvPr/>
        </p:nvSpPr>
        <p:spPr bwMode="auto">
          <a:xfrm>
            <a:off x="5580063" y="2316163"/>
            <a:ext cx="338455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52425" indent="-352425">
              <a:defRPr>
                <a:solidFill>
                  <a:schemeClr val="tx1"/>
                </a:solidFill>
                <a:latin typeface="Arial" charset="0"/>
              </a:defRPr>
            </a:lvl1pPr>
            <a:lvl2pPr marL="53181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GB" altLang="x-none">
                <a:latin typeface="Times New Roman" charset="0"/>
              </a:rPr>
              <a:t>The </a:t>
            </a:r>
            <a:r>
              <a:rPr lang="en-GB" altLang="x-none" b="1">
                <a:latin typeface="Times New Roman" charset="0"/>
              </a:rPr>
              <a:t>AFM</a:t>
            </a:r>
            <a:r>
              <a:rPr lang="en-GB" altLang="x-none">
                <a:latin typeface="Times New Roman" charset="0"/>
              </a:rPr>
              <a:t> measures the interaction </a:t>
            </a:r>
            <a:r>
              <a:rPr lang="en-GB" altLang="x-none" b="1">
                <a:latin typeface="Times New Roman" charset="0"/>
              </a:rPr>
              <a:t>force</a:t>
            </a:r>
            <a:r>
              <a:rPr lang="en-GB" altLang="x-none">
                <a:latin typeface="Times New Roman" charset="0"/>
              </a:rPr>
              <a:t> between the tip and surface. </a:t>
            </a:r>
          </a:p>
          <a:p>
            <a:pPr eaLnBrk="1" hangingPunct="1">
              <a:buFontTx/>
              <a:buChar char="•"/>
              <a:defRPr/>
            </a:pPr>
            <a:r>
              <a:rPr lang="en-GB" altLang="x-none">
                <a:latin typeface="Times New Roman" charset="0"/>
              </a:rPr>
              <a:t>The tip may be dragged across the surface, or may vibrate as it moves.</a:t>
            </a:r>
            <a:endParaRPr lang="de-AT" altLang="x-none">
              <a:latin typeface="Times New Roman" charset="0"/>
            </a:endParaRPr>
          </a:p>
        </p:txBody>
      </p:sp>
      <p:sp>
        <p:nvSpPr>
          <p:cNvPr id="1730565" name="Text Box 5"/>
          <p:cNvSpPr txBox="1">
            <a:spLocks noChangeArrowheads="1"/>
          </p:cNvSpPr>
          <p:nvPr/>
        </p:nvSpPr>
        <p:spPr bwMode="auto">
          <a:xfrm>
            <a:off x="2627313" y="6021388"/>
            <a:ext cx="14716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altLang="x-none" sz="1200">
                <a:latin typeface="Times New Roman" charset="0"/>
              </a:rPr>
              <a:t>© P. Hansma, UCSB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de-AT" altLang="x-none"/>
              <a:t>AFM operational modes</a:t>
            </a:r>
          </a:p>
        </p:txBody>
      </p:sp>
      <p:sp>
        <p:nvSpPr>
          <p:cNvPr id="178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1400" y="2489200"/>
            <a:ext cx="4519613" cy="2162175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x-none" sz="2400" b="1"/>
              <a:t>Contact mode</a:t>
            </a:r>
          </a:p>
          <a:p>
            <a:pPr eaLnBrk="1" hangingPunct="1">
              <a:defRPr/>
            </a:pPr>
            <a:r>
              <a:rPr lang="en-GB" altLang="x-none" sz="2400" b="1"/>
              <a:t>Non-contact mode</a:t>
            </a:r>
          </a:p>
          <a:p>
            <a:pPr eaLnBrk="1" hangingPunct="1">
              <a:defRPr/>
            </a:pPr>
            <a:r>
              <a:rPr lang="en-GB" altLang="x-none" sz="2400" b="1"/>
              <a:t>Intermittent mode</a:t>
            </a:r>
          </a:p>
          <a:p>
            <a:pPr eaLnBrk="1" hangingPunct="1">
              <a:defRPr/>
            </a:pPr>
            <a:r>
              <a:rPr lang="en-GB" altLang="x-none" sz="2400" b="1"/>
              <a:t>Phase imaging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1770</Words>
  <Application>Microsoft Macintosh PowerPoint</Application>
  <PresentationFormat>Bildschirmpräsentation (4:3)</PresentationFormat>
  <Paragraphs>323</Paragraphs>
  <Slides>67</Slides>
  <Notes>62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67</vt:i4>
      </vt:variant>
    </vt:vector>
  </HeadingPairs>
  <TitlesOfParts>
    <vt:vector size="71" baseType="lpstr">
      <vt:lpstr>Arial</vt:lpstr>
      <vt:lpstr>Symbol</vt:lpstr>
      <vt:lpstr>Times New Roman</vt:lpstr>
      <vt:lpstr>Standarddesign</vt:lpstr>
      <vt:lpstr> </vt:lpstr>
      <vt:lpstr>PowerPoint-Präsentation</vt:lpstr>
      <vt:lpstr>PowerPoint-Präsentation</vt:lpstr>
      <vt:lpstr>PowerPoint-Präsentation</vt:lpstr>
      <vt:lpstr>Generalized scheme of an SPM</vt:lpstr>
      <vt:lpstr>Some types of SPMs</vt:lpstr>
      <vt:lpstr>Scanning Probe Microscopes: Scanning Tunneling Microscopy</vt:lpstr>
      <vt:lpstr>Scanning Probe Microscopes:  Atomic Force Microscopy</vt:lpstr>
      <vt:lpstr>AFM operational modes</vt:lpstr>
      <vt:lpstr>Scanning Probe Microscopes:  Scanning Near Field  Optical Microscopy </vt:lpstr>
      <vt:lpstr>Scanning Probe Microscopes:  Scanning Near Field  Optical Microscopy </vt:lpstr>
      <vt:lpstr>Scanning Probe Microscopes:  Scanning Near Field  Optical Microscopy </vt:lpstr>
      <vt:lpstr>Scanning Probe Microscopes:  Scanning Ion Conductance  Microscopy </vt:lpstr>
      <vt:lpstr>Human Chromosomes </vt:lpstr>
      <vt:lpstr>PowerPoint-Präsentation</vt:lpstr>
      <vt:lpstr>Cells: Diatoms</vt:lpstr>
      <vt:lpstr>PowerPoint-Präsentation</vt:lpstr>
      <vt:lpstr>PowerPoint-Präsentation</vt:lpstr>
      <vt:lpstr>AFM of Living Cells: Diatoms I</vt:lpstr>
      <vt:lpstr>AFM of Living Cells: Diatoms II</vt:lpstr>
      <vt:lpstr>Underwater Adhesives (AFM)</vt:lpstr>
      <vt:lpstr>Underwater Adhesives (AFM)</vt:lpstr>
      <vt:lpstr>PowerPoint-Präsentation</vt:lpstr>
      <vt:lpstr>Diatom adhesives</vt:lpstr>
      <vt:lpstr>Biotribology</vt:lpstr>
      <vt:lpstr>PowerPoint-Präsentation</vt:lpstr>
      <vt:lpstr>Biotribology</vt:lpstr>
      <vt:lpstr>Diatom species interesting for biotribology</vt:lpstr>
      <vt:lpstr>PowerPoint-Präsentation</vt:lpstr>
      <vt:lpstr>PowerPoint-Präsentation</vt:lpstr>
      <vt:lpstr>Diatom species interesting for biotribology</vt:lpstr>
      <vt:lpstr>PowerPoint-Präsentation</vt:lpstr>
      <vt:lpstr>Diatom species interesting for biotribology</vt:lpstr>
      <vt:lpstr>PowerPoint-Präsentation</vt:lpstr>
      <vt:lpstr>PowerPoint-Präsentation</vt:lpstr>
      <vt:lpstr>PowerPoint-Präsentation</vt:lpstr>
      <vt:lpstr>PowerPoint-Präsentation</vt:lpstr>
      <vt:lpstr>AFM of Living Cells: Fibroblasts</vt:lpstr>
      <vt:lpstr>PowerPoint-Präsentation</vt:lpstr>
      <vt:lpstr>Chaperonins GroEL-GroES </vt:lpstr>
      <vt:lpstr>PowerPoint-Präsentation</vt:lpstr>
      <vt:lpstr>Watching protein-protein interactions in real time</vt:lpstr>
      <vt:lpstr>Watching protein-protein interactions in real time</vt:lpstr>
      <vt:lpstr>PowerPoint-Präsentation</vt:lpstr>
      <vt:lpstr>Nanostructuring atomically flat surfaces with ions</vt:lpstr>
      <vt:lpstr>Omicron UHV AFM/STM</vt:lpstr>
      <vt:lpstr>Atomically flat HOPG crystals before ion bombardement</vt:lpstr>
      <vt:lpstr>HOPG after ion bombardment</vt:lpstr>
      <vt:lpstr>Nanodefect aggregation on HOPG steps </vt:lpstr>
      <vt:lpstr>HOPG after ion bombardment</vt:lpstr>
      <vt:lpstr>Ion bombardment of atomically flat insulator crystals </vt:lpstr>
      <vt:lpstr>Potential Sputtering</vt:lpstr>
      <vt:lpstr>Nanodot formation on Silicon</vt:lpstr>
      <vt:lpstr>Nanodot formation on Silicon</vt:lpstr>
      <vt:lpstr>Ion induced nanodefects on LiF</vt:lpstr>
      <vt:lpstr>PowerPoint-Präsentation</vt:lpstr>
      <vt:lpstr>Atom orbitals (AFM)</vt:lpstr>
      <vt:lpstr>Atom orbitals (AFM)</vt:lpstr>
      <vt:lpstr>Atom orbitals (AFM)</vt:lpstr>
      <vt:lpstr>MFRM</vt:lpstr>
      <vt:lpstr>MFRM</vt:lpstr>
      <vt:lpstr>Seeing single spins (AFM)</vt:lpstr>
      <vt:lpstr>3D microscope  with atomic resolution</vt:lpstr>
      <vt:lpstr>ESR-STM</vt:lpstr>
      <vt:lpstr>Seeing single spins (STM)</vt:lpstr>
      <vt:lpstr>PowerPoint-Präsentation</vt:lpstr>
      <vt:lpstr>PowerPoint-Präsentation</vt:lpstr>
    </vt:vector>
  </TitlesOfParts>
  <Company>TU -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Nanotechnology Vorlesung mit Demonstrationen Mittwoch, 16:00ct, SEM134 (5.Stock gelb) Vortragende: Univ. Ass. DI Dr. techn. Ille Gebeshuber, IAP</dc:title>
  <dc:creator>Ille Gebeshuber</dc:creator>
  <cp:lastModifiedBy>Microsoft Office User</cp:lastModifiedBy>
  <cp:revision>951</cp:revision>
  <cp:lastPrinted>2004-11-03T14:06:03Z</cp:lastPrinted>
  <dcterms:created xsi:type="dcterms:W3CDTF">2004-10-05T12:25:50Z</dcterms:created>
  <dcterms:modified xsi:type="dcterms:W3CDTF">2019-10-30T14:43:31Z</dcterms:modified>
</cp:coreProperties>
</file>